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6858000" cy="9144000"/>
  <p:embeddedFontLst>
    <p:embeddedFont>
      <p:font typeface="Source Sans Pro" panose="020B0503030403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erriweather" panose="00000500000000000000" pitchFamily="50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7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7E195-F176-4EC2-BAA9-44FA033547D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1C16-52CD-4022-A4E1-81DD7E0D2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318E2-47F2-084B-9795-7BF71F6DEAE6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3173-A5C9-B64B-88EE-D396CC5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5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0E83C9-7EF1-274E-94F9-FDDA56ABE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408"/>
            <a:ext cx="12191998" cy="684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22366"/>
            <a:ext cx="9753600" cy="182865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258143"/>
            <a:ext cx="4717473" cy="750639"/>
          </a:xfrm>
          <a:ln cmpd="sng">
            <a:noFill/>
          </a:ln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Insert Division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3B2DC-CA3E-3942-917D-D6A2E26440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9578" y="5817182"/>
            <a:ext cx="1442643" cy="6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976-25FE-AE46-9B7E-E42F40194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Sub-section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FA631CB-02C2-3540-B7B1-43F47B25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40043"/>
            <a:ext cx="10515597" cy="463692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E1459-31A8-4A4F-8689-0A3750C6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16632" y="6354247"/>
            <a:ext cx="1298112" cy="369332"/>
          </a:xfrm>
        </p:spPr>
        <p:txBody>
          <a:bodyPr/>
          <a:lstStyle/>
          <a:p>
            <a:r>
              <a:rPr lang="en-US" dirty="0"/>
              <a:t>PPT Seal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BB45-9517-5E4C-A4E5-BDA4AE75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415" y="6356350"/>
            <a:ext cx="619161" cy="365125"/>
          </a:xfrm>
        </p:spPr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1A78-EE0D-3C43-B630-66BE416B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8AE350B-6C5F-2D4B-BAC3-12932682D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336800"/>
            <a:ext cx="10515600" cy="3840160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7C1CDEA-FAD0-E54A-B28B-8AE370C1F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412105"/>
            <a:ext cx="10515600" cy="749300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B28D17-622B-374C-AEF6-D4F6FC2E9B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PPT Seal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2CC2E-8372-ED48-AA8B-FAD5B183F5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8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6953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55FEC43-A57E-3347-B09D-5D4DF40CB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PPT Seal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462D6F-3324-E643-98DE-13FF2496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EC988B-6470-D247-B4D5-A57CF22BF7D7}"/>
              </a:ext>
            </a:extLst>
          </p:cNvPr>
          <p:cNvSpPr/>
          <p:nvPr userDrawn="1"/>
        </p:nvSpPr>
        <p:spPr>
          <a:xfrm>
            <a:off x="838200" y="1687776"/>
            <a:ext cx="5112257" cy="2133600"/>
          </a:xfrm>
          <a:prstGeom prst="rect">
            <a:avLst/>
          </a:prstGeom>
          <a:noFill/>
          <a:ln w="3492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B74E0D-1658-DE4D-A7E9-53D49F8F376A}"/>
              </a:ext>
            </a:extLst>
          </p:cNvPr>
          <p:cNvSpPr/>
          <p:nvPr userDrawn="1"/>
        </p:nvSpPr>
        <p:spPr>
          <a:xfrm>
            <a:off x="6241542" y="1687776"/>
            <a:ext cx="5112257" cy="2133600"/>
          </a:xfrm>
          <a:prstGeom prst="rect">
            <a:avLst/>
          </a:prstGeom>
          <a:noFill/>
          <a:ln w="3492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3E2C34-446B-2A49-8867-428ECEDA0D01}"/>
              </a:ext>
            </a:extLst>
          </p:cNvPr>
          <p:cNvSpPr/>
          <p:nvPr userDrawn="1"/>
        </p:nvSpPr>
        <p:spPr>
          <a:xfrm>
            <a:off x="838200" y="4085273"/>
            <a:ext cx="5112257" cy="2133600"/>
          </a:xfrm>
          <a:prstGeom prst="rect">
            <a:avLst/>
          </a:prstGeom>
          <a:noFill/>
          <a:ln w="3492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D768CA-36D1-7F4C-99E8-563E5BAFEBFB}"/>
              </a:ext>
            </a:extLst>
          </p:cNvPr>
          <p:cNvSpPr/>
          <p:nvPr userDrawn="1"/>
        </p:nvSpPr>
        <p:spPr>
          <a:xfrm>
            <a:off x="6241542" y="4085273"/>
            <a:ext cx="5112257" cy="2133600"/>
          </a:xfrm>
          <a:prstGeom prst="rect">
            <a:avLst/>
          </a:prstGeom>
          <a:noFill/>
          <a:ln w="34925"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8FB592-77E2-2D40-930B-8F7FE203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8"/>
            <a:ext cx="10515600" cy="695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86F1DA5-44F6-1248-8CE8-A8F8E0B39E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3610" y="4225176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BA9E8FE-0295-604B-BCCD-DBD920C493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3610" y="1810299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4727B97-8C80-A34D-8422-037DB58AFC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77855" y="1834032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3589A02F-E898-7F48-9CC7-4E68598D7C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77855" y="4249680"/>
            <a:ext cx="4839629" cy="1841088"/>
          </a:xfrm>
        </p:spPr>
        <p:txBody>
          <a:bodyPr/>
          <a:lstStyle>
            <a:lvl1pPr marL="0" indent="0">
              <a:buNone/>
              <a:defRPr b="1" i="0">
                <a:solidFill>
                  <a:schemeClr val="accent3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0" indent="0">
              <a:buNone/>
              <a:defRPr sz="2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E796B-C4B7-B245-9C15-8B7F092CD10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PPT Seal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C0B07-55B3-F244-8B7B-FB6C9CCA4D8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0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6EEFDC-0485-E041-BFC2-C2C0F769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8"/>
            <a:ext cx="8479055" cy="695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E860304-383D-664A-A622-EE46F54D4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2336800"/>
            <a:ext cx="10515600" cy="3840160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CB42B82-3F8F-4448-9A06-9589D073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412105"/>
            <a:ext cx="10515600" cy="749300"/>
          </a:xfrm>
          <a:noFill/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75E2B-104F-784F-BA45-38F6816BDD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PPT Seal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4EE5B-999B-424B-A001-E4F50D7ABD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2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5B48D20-DD2C-D54C-A433-4C95F37CB9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4121819"/>
            <a:ext cx="3175000" cy="2052735"/>
          </a:xfrm>
        </p:spPr>
        <p:txBody>
          <a:bodyPr numCol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AF5D9ACD-1B2E-9A4F-A6BC-033923CE21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368222"/>
            <a:ext cx="3175000" cy="573905"/>
          </a:xfrm>
          <a:noFill/>
        </p:spPr>
        <p:txBody>
          <a:bodyPr anchor="b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Image title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6343D27-A5B7-9246-B3C1-C57F72DF6B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199" y="812800"/>
            <a:ext cx="3175000" cy="24643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D7C692D-7550-3B48-9274-11229A7DE0B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08500" y="4131685"/>
            <a:ext cx="3175000" cy="2052736"/>
          </a:xfrm>
        </p:spPr>
        <p:txBody>
          <a:bodyPr numCol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FD820EE-664D-A140-80A4-63B6700BAE4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178799" y="4121819"/>
            <a:ext cx="3175000" cy="2052736"/>
          </a:xfrm>
        </p:spPr>
        <p:txBody>
          <a:bodyPr numCol="1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DAC136C-316A-DA4A-A30C-762FB0DA7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08500" y="3378088"/>
            <a:ext cx="3175000" cy="573905"/>
          </a:xfrm>
          <a:noFill/>
        </p:spPr>
        <p:txBody>
          <a:bodyPr anchor="b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Image title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8D0F40D-CB9E-1843-A730-057166D81D5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08500" y="822666"/>
            <a:ext cx="3175000" cy="24643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087E294-959F-8743-9BAA-CE14410F1F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8799" y="3368222"/>
            <a:ext cx="3175000" cy="573905"/>
          </a:xfrm>
          <a:noFill/>
        </p:spPr>
        <p:txBody>
          <a:bodyPr anchor="b"/>
          <a:lstStyle>
            <a:lvl1pPr marL="0" indent="0" algn="ctr">
              <a:buNone/>
              <a:defRPr b="1" i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Image 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855E86E-EC22-4241-8F46-CA7738493BB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78799" y="812800"/>
            <a:ext cx="3175000" cy="246437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4ACF3-6E08-B44D-A927-33D60E00E50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/>
              <a:t>PPT Seal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DC7D7-F184-B74E-B0F5-943DFD18E9E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4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36EEFDC-0485-E041-BFC2-C2C0F769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8"/>
            <a:ext cx="4023733" cy="1559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E860304-383D-664A-A622-EE46F54D4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3155795"/>
            <a:ext cx="4023733" cy="3021165"/>
          </a:xfrm>
        </p:spPr>
        <p:txBody>
          <a:bodyPr numCol="2"/>
          <a:lstStyle>
            <a:lvl1pPr marL="0" indent="0"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CB42B82-3F8F-4448-9A06-9589D073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2323717"/>
            <a:ext cx="4023733" cy="749300"/>
          </a:xfrm>
          <a:noFill/>
        </p:spPr>
        <p:txBody>
          <a:bodyPr anchor="b"/>
          <a:lstStyle>
            <a:lvl1pPr marL="0" indent="0">
              <a:buNone/>
              <a:defRPr b="1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30DD0-FB39-F646-B9E1-7CB1E75647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7259" y="681038"/>
            <a:ext cx="6246541" cy="549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F0EEF07-2AEE-4045-A47C-5D18E33135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PPT Seal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CA1B5D-3309-A040-B0E4-7AE295DEDD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681042"/>
            <a:ext cx="8479055" cy="6953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Sub-section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540043"/>
            <a:ext cx="10515597" cy="4636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FC2E78-D002-E645-8511-03326B069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103086" y="6354247"/>
            <a:ext cx="1298112" cy="36933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vert="horz" wrap="none" lIns="182880" tIns="91440" rIns="548640" bIns="91440" rtlCol="0" anchor="ctr">
            <a:sp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PPT Seal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7343C3-04A1-E944-8C3E-CC3DA1FA2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869" y="6356350"/>
            <a:ext cx="619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267BF92-073C-4ECE-B084-A7F2B13135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637C3-0777-3440-8BFD-59A23E9760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2" y="6322775"/>
            <a:ext cx="846220" cy="39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6" r:id="rId7"/>
    <p:sldLayoutId id="2147483658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Merriweather" pitchFamily="2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 baseline="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Deposit Insurance and Bank Funding Stability: Evidence from the TAG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58143"/>
            <a:ext cx="9192126" cy="750639"/>
          </a:xfrm>
        </p:spPr>
        <p:txBody>
          <a:bodyPr anchor="t">
            <a:noAutofit/>
          </a:bodyPr>
          <a:lstStyle/>
          <a:p>
            <a:r>
              <a:rPr lang="en-US" sz="2800" dirty="0" smtClean="0"/>
              <a:t>Ajay Palvia, George Shoukry, and Anna-Leigh Stone</a:t>
            </a:r>
          </a:p>
          <a:p>
            <a:endParaRPr lang="en-US" sz="2800" dirty="0"/>
          </a:p>
          <a:p>
            <a:r>
              <a:rPr lang="en-US" sz="2800" dirty="0" smtClean="0"/>
              <a:t>September 20, 2024</a:t>
            </a:r>
          </a:p>
          <a:p>
            <a:endParaRPr lang="en-US" sz="2800" dirty="0"/>
          </a:p>
          <a:p>
            <a:r>
              <a:rPr lang="en-US" sz="2800" i="1" dirty="0"/>
              <a:t>Disclaimer: The views expressed are those of the authors and do not reflect the views of the FDIC or the United States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8109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60" y="1722605"/>
            <a:ext cx="5763766" cy="4816307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premiums as an instrument for TAG participation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only banks close to one of the two thresholds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126" y="1376417"/>
            <a:ext cx="5953874" cy="45869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reeform 5"/>
          <p:cNvSpPr/>
          <p:nvPr/>
        </p:nvSpPr>
        <p:spPr>
          <a:xfrm>
            <a:off x="8430769" y="2560320"/>
            <a:ext cx="950976" cy="521208"/>
          </a:xfrm>
          <a:custGeom>
            <a:avLst/>
            <a:gdLst>
              <a:gd name="connsiteX0" fmla="*/ 0 w 11402568"/>
              <a:gd name="connsiteY0" fmla="*/ 5266944 h 5266944"/>
              <a:gd name="connsiteX1" fmla="*/ 3666744 w 11402568"/>
              <a:gd name="connsiteY1" fmla="*/ 4352544 h 5266944"/>
              <a:gd name="connsiteX2" fmla="*/ 5486400 w 11402568"/>
              <a:gd name="connsiteY2" fmla="*/ 0 h 5266944"/>
              <a:gd name="connsiteX3" fmla="*/ 7324344 w 11402568"/>
              <a:gd name="connsiteY3" fmla="*/ 4352544 h 5266944"/>
              <a:gd name="connsiteX4" fmla="*/ 11402568 w 11402568"/>
              <a:gd name="connsiteY4" fmla="*/ 5266944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568" h="5266944">
                <a:moveTo>
                  <a:pt x="0" y="5266944"/>
                </a:moveTo>
                <a:cubicBezTo>
                  <a:pt x="1376172" y="5248656"/>
                  <a:pt x="2752344" y="5230368"/>
                  <a:pt x="3666744" y="4352544"/>
                </a:cubicBezTo>
                <a:cubicBezTo>
                  <a:pt x="4581144" y="3474720"/>
                  <a:pt x="4876800" y="0"/>
                  <a:pt x="5486400" y="0"/>
                </a:cubicBezTo>
                <a:cubicBezTo>
                  <a:pt x="6096000" y="0"/>
                  <a:pt x="6338316" y="3474720"/>
                  <a:pt x="7324344" y="4352544"/>
                </a:cubicBezTo>
                <a:cubicBezTo>
                  <a:pt x="8310372" y="5230368"/>
                  <a:pt x="9856470" y="5248656"/>
                  <a:pt x="11402568" y="5266944"/>
                </a:cubicBezTo>
              </a:path>
            </a:pathLst>
          </a:custGeom>
          <a:noFill/>
          <a:ln w="603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9317257" y="3371420"/>
            <a:ext cx="924023" cy="606220"/>
          </a:xfrm>
          <a:custGeom>
            <a:avLst/>
            <a:gdLst>
              <a:gd name="connsiteX0" fmla="*/ 0 w 11402568"/>
              <a:gd name="connsiteY0" fmla="*/ 5266944 h 5266944"/>
              <a:gd name="connsiteX1" fmla="*/ 3666744 w 11402568"/>
              <a:gd name="connsiteY1" fmla="*/ 4352544 h 5266944"/>
              <a:gd name="connsiteX2" fmla="*/ 5486400 w 11402568"/>
              <a:gd name="connsiteY2" fmla="*/ 0 h 5266944"/>
              <a:gd name="connsiteX3" fmla="*/ 7324344 w 11402568"/>
              <a:gd name="connsiteY3" fmla="*/ 4352544 h 5266944"/>
              <a:gd name="connsiteX4" fmla="*/ 11402568 w 11402568"/>
              <a:gd name="connsiteY4" fmla="*/ 5266944 h 526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2568" h="5266944">
                <a:moveTo>
                  <a:pt x="0" y="5266944"/>
                </a:moveTo>
                <a:cubicBezTo>
                  <a:pt x="1376172" y="5248656"/>
                  <a:pt x="2752344" y="5230368"/>
                  <a:pt x="3666744" y="4352544"/>
                </a:cubicBezTo>
                <a:cubicBezTo>
                  <a:pt x="4581144" y="3474720"/>
                  <a:pt x="4876800" y="0"/>
                  <a:pt x="5486400" y="0"/>
                </a:cubicBezTo>
                <a:cubicBezTo>
                  <a:pt x="6096000" y="0"/>
                  <a:pt x="6338316" y="3474720"/>
                  <a:pt x="7324344" y="4352544"/>
                </a:cubicBezTo>
                <a:cubicBezTo>
                  <a:pt x="8310372" y="5230368"/>
                  <a:pt x="9856470" y="5248656"/>
                  <a:pt x="11402568" y="5266944"/>
                </a:cubicBezTo>
              </a:path>
            </a:pathLst>
          </a:custGeom>
          <a:noFill/>
          <a:ln w="603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7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3538728"/>
            <a:ext cx="9951718" cy="2817621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OUT</a:t>
            </a:r>
            <a:r>
              <a:rPr lang="en-US" i="1" baseline="-25000" dirty="0" err="1"/>
              <a:t>it</a:t>
            </a:r>
            <a:r>
              <a:rPr lang="en-US" dirty="0"/>
              <a:t> is an indicator = 1 if bank </a:t>
            </a:r>
            <a:r>
              <a:rPr lang="en-US" i="1" dirty="0"/>
              <a:t>i</a:t>
            </a:r>
            <a:r>
              <a:rPr lang="en-US" dirty="0"/>
              <a:t> had opted out of TAG by quarter </a:t>
            </a:r>
            <a:r>
              <a:rPr lang="en-US" i="1" dirty="0"/>
              <a:t>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</a:t>
            </a:r>
            <a:r>
              <a:rPr lang="en-US" i="1" dirty="0"/>
              <a:t>(RC) </a:t>
            </a:r>
            <a:r>
              <a:rPr lang="en-US" dirty="0"/>
              <a:t>is the maximum of the risk category over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P</a:t>
            </a:r>
            <a:r>
              <a:rPr lang="en-US" i="1" baseline="-25000" dirty="0" err="1"/>
              <a:t>high</a:t>
            </a:r>
            <a:r>
              <a:rPr lang="en-US" i="1" dirty="0"/>
              <a:t> </a:t>
            </a:r>
            <a:r>
              <a:rPr lang="en-US" dirty="0"/>
              <a:t>is the set of RCs resulting in a high premium</a:t>
            </a:r>
          </a:p>
          <a:p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Note: no results around the first </a:t>
            </a:r>
            <a:r>
              <a:rPr lang="en-US" dirty="0" smtClean="0"/>
              <a:t>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5410" t="7768" r="26648" b="15552"/>
          <a:stretch/>
        </p:blipFill>
        <p:spPr>
          <a:xfrm>
            <a:off x="2104386" y="1574922"/>
            <a:ext cx="7983227" cy="590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57540" b="3031"/>
          <a:stretch/>
        </p:blipFill>
        <p:spPr>
          <a:xfrm>
            <a:off x="2482567" y="2474383"/>
            <a:ext cx="7227516" cy="69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1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15" y="127284"/>
            <a:ext cx="8682077" cy="64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Drove TAG Opt Outs?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048256"/>
            <a:ext cx="10798374" cy="4308093"/>
          </a:xfrm>
        </p:spPr>
        <p:txBody>
          <a:bodyPr numCol="1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More likely to opt out: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Largest banks, especially during the TAG extensions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Well capitalized banks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More profitable banks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Banks with strong NIBD inflows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Banks with inflows of uninsured deposits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2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540042"/>
            <a:ext cx="10798374" cy="4816307"/>
          </a:xfrm>
        </p:spPr>
        <p:txBody>
          <a:bodyPr numCol="1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Banks that opted out of TAG faced subsequent declines in NIBDs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Large banks, healthy banks, and banks with </a:t>
            </a:r>
            <a:r>
              <a:rPr lang="en-US" sz="3200" dirty="0" smtClean="0"/>
              <a:t>particular types of deposit </a:t>
            </a:r>
            <a:r>
              <a:rPr lang="en-US" sz="3200" dirty="0"/>
              <a:t>inflows were more likely to opt out of TAG</a:t>
            </a:r>
          </a:p>
          <a:p>
            <a:endParaRPr lang="en-US" sz="3200" dirty="0" smtClean="0"/>
          </a:p>
          <a:p>
            <a:r>
              <a:rPr lang="en-US" sz="3200" dirty="0" smtClean="0"/>
              <a:t>Implications </a:t>
            </a:r>
            <a:r>
              <a:rPr lang="en-US" sz="3200" dirty="0"/>
              <a:t>for targeted, TAG-like insurance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Reassures depositors, making them less likely to withdraw deposits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Helps banks stabilize their funding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9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540042"/>
            <a:ext cx="10798374" cy="4816307"/>
          </a:xfrm>
        </p:spPr>
        <p:txBody>
          <a:bodyPr numCol="1">
            <a:normAutofit fontScale="92500" lnSpcReduction="10000"/>
          </a:bodyPr>
          <a:lstStyle/>
          <a:p>
            <a:r>
              <a:rPr lang="en-US" sz="3000" dirty="0"/>
              <a:t>Deposit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Moral hazard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Literature highlights the role of institutions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Financial Stability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Difficult to measure, relatively understudied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Difficulty with obtaining credible counterfactuals–similar banks facing different deposit insurance regimes</a:t>
            </a:r>
          </a:p>
          <a:p>
            <a:pPr lvl="1"/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This paper: quantify the relationship between deposit insurance and bank funding stability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Funding stability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Do deposits flow to banks with higher levels of deposit insurance?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Do banks seek higher insurance to attract deposits?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3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540042"/>
            <a:ext cx="10798374" cy="4816307"/>
          </a:xfrm>
        </p:spPr>
        <p:txBody>
          <a:bodyPr numCol="1">
            <a:normAutofit/>
          </a:bodyPr>
          <a:lstStyle/>
          <a:p>
            <a:r>
              <a:rPr lang="en-US" sz="3000" dirty="0"/>
              <a:t>The Transaction Account Guarantee (TAG) program </a:t>
            </a:r>
          </a:p>
          <a:p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Unlimited deposit insurance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Mostly voluntary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Banks could choose to opt out; all banks were initially covered</a:t>
            </a:r>
          </a:p>
          <a:p>
            <a:pPr lvl="1"/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Covered only certain types of deposits (noninterest-bearing transaction accounts)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We proxy using domestic noninterest-bearing deposits (NIBDs)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7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 Program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2" y="1376417"/>
            <a:ext cx="10445842" cy="485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85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Opting Out Lead to Deposit Outflows?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3538728"/>
            <a:ext cx="4931662" cy="2817621"/>
          </a:xfrm>
        </p:spPr>
        <p:txBody>
          <a:bodyPr numCol="1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i: </a:t>
            </a:r>
            <a:r>
              <a:rPr lang="en-US" dirty="0"/>
              <a:t>bank, </a:t>
            </a:r>
            <a:r>
              <a:rPr lang="en-US" i="1" dirty="0"/>
              <a:t>t: </a:t>
            </a:r>
            <a:r>
              <a:rPr lang="en-US" dirty="0"/>
              <a:t>quarter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G(t</a:t>
            </a:r>
            <a:r>
              <a:rPr lang="en-US" i="1" baseline="-25000" dirty="0"/>
              <a:t>0</a:t>
            </a:r>
            <a:r>
              <a:rPr lang="en-US" i="1" dirty="0"/>
              <a:t>)</a:t>
            </a:r>
            <a:r>
              <a:rPr lang="en-US" dirty="0"/>
              <a:t>: banks that opted out in quarter </a:t>
            </a:r>
            <a:r>
              <a:rPr lang="en-US" i="1" dirty="0"/>
              <a:t>t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d</a:t>
            </a:r>
            <a:r>
              <a:rPr lang="en-US" i="1" baseline="-25000" dirty="0" err="1"/>
              <a:t>t</a:t>
            </a:r>
            <a:r>
              <a:rPr lang="en-US" i="1" dirty="0"/>
              <a:t> </a:t>
            </a:r>
            <a:r>
              <a:rPr lang="en-US" dirty="0"/>
              <a:t>are bank and quarter fixed effects</a:t>
            </a:r>
          </a:p>
          <a:p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Sample Trimming: 8,324 institutions in the sample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Callaway and </a:t>
            </a:r>
            <a:r>
              <a:rPr lang="en-US" dirty="0" err="1"/>
              <a:t>Sant’Anna</a:t>
            </a:r>
            <a:r>
              <a:rPr lang="en-US" dirty="0"/>
              <a:t> (2021) estimator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72" t="4853" r="20658"/>
          <a:stretch/>
        </p:blipFill>
        <p:spPr>
          <a:xfrm>
            <a:off x="1678328" y="1724628"/>
            <a:ext cx="8819909" cy="665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272" r="17574"/>
          <a:stretch/>
        </p:blipFill>
        <p:spPr>
          <a:xfrm>
            <a:off x="1226915" y="2309195"/>
            <a:ext cx="9713265" cy="1383129"/>
          </a:xfrm>
          <a:prstGeom prst="rect">
            <a:avLst/>
          </a:prstGeom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94" y="3471671"/>
            <a:ext cx="3869243" cy="324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7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95" y="0"/>
            <a:ext cx="9148289" cy="65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9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Q1 Opt-Out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335"/>
            <a:ext cx="6572335" cy="492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37" y="2463012"/>
            <a:ext cx="5739261" cy="4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4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032" y="1376417"/>
            <a:ext cx="7173881" cy="522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60" y="1722605"/>
            <a:ext cx="5763766" cy="4816307"/>
          </a:xfrm>
        </p:spPr>
        <p:txBody>
          <a:bodyPr numCol="1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2010: TAG premiums were risk-based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Premiums varied between 15 to 25 </a:t>
            </a:r>
            <a:r>
              <a:rPr lang="en-US" dirty="0" err="1"/>
              <a:t>bp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Four Risk Categories (RCs), three premiums (15, 20, 25)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Based on capitalization and composite CAMELS ratings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/>
              <a:t>Two thresholds between the three different </a:t>
            </a:r>
            <a:r>
              <a:rPr lang="en-US" dirty="0" smtClean="0"/>
              <a:t>premiums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7BF92-073C-4ECE-B084-A7F2B13135E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126" y="1376417"/>
            <a:ext cx="5953874" cy="458691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11883321"/>
      </p:ext>
    </p:extLst>
  </p:cSld>
  <p:clrMapOvr>
    <a:masterClrMapping/>
  </p:clrMapOvr>
</p:sld>
</file>

<file path=ppt/theme/theme1.xml><?xml version="1.0" encoding="utf-8"?>
<a:theme xmlns:a="http://schemas.openxmlformats.org/drawingml/2006/main" name="FDIC theme">
  <a:themeElements>
    <a:clrScheme name="FDIC colors">
      <a:dk1>
        <a:srgbClr val="003256"/>
      </a:dk1>
      <a:lt1>
        <a:srgbClr val="FFFFFF"/>
      </a:lt1>
      <a:dk2>
        <a:srgbClr val="44546A"/>
      </a:dk2>
      <a:lt2>
        <a:srgbClr val="E7E6E6"/>
      </a:lt2>
      <a:accent1>
        <a:srgbClr val="003256"/>
      </a:accent1>
      <a:accent2>
        <a:srgbClr val="B7AC83"/>
      </a:accent2>
      <a:accent3>
        <a:srgbClr val="7F7141"/>
      </a:accent3>
      <a:accent4>
        <a:srgbClr val="20509E"/>
      </a:accent4>
      <a:accent5>
        <a:srgbClr val="38B6FF"/>
      </a:accent5>
      <a:accent6>
        <a:srgbClr val="4B81A8"/>
      </a:accent6>
      <a:hlink>
        <a:srgbClr val="0563C1"/>
      </a:hlink>
      <a:folHlink>
        <a:srgbClr val="38B6FF"/>
      </a:folHlink>
    </a:clrScheme>
    <a:fontScheme name="FDIC fonts">
      <a:majorFont>
        <a:latin typeface="Merriweather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_7_Widescreen" id="{F62C8A21-8FF7-410F-85E0-D26B01344A15}" vid="{03E8600E-5643-4A57-A6FF-A82091833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BRC_GS</Template>
  <TotalTime>19</TotalTime>
  <Words>437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Source Sans Pro</vt:lpstr>
      <vt:lpstr>Arial</vt:lpstr>
      <vt:lpstr>Calibri</vt:lpstr>
      <vt:lpstr>Merriweather</vt:lpstr>
      <vt:lpstr>FDIC theme</vt:lpstr>
      <vt:lpstr>Deposit Insurance and Bank Funding Stability: Evidence from the TAG Program</vt:lpstr>
      <vt:lpstr>Motivation</vt:lpstr>
      <vt:lpstr>Setting</vt:lpstr>
      <vt:lpstr>TAG Program Timeline</vt:lpstr>
      <vt:lpstr>Did Opting Out Lead to Deposit Outflows?</vt:lpstr>
      <vt:lpstr>PowerPoint Presentation</vt:lpstr>
      <vt:lpstr>2009 Q1 Opt-Out Sample</vt:lpstr>
      <vt:lpstr>Combined Sample</vt:lpstr>
      <vt:lpstr>IV Estimates</vt:lpstr>
      <vt:lpstr>IV Estimates</vt:lpstr>
      <vt:lpstr>IV Specifications</vt:lpstr>
      <vt:lpstr>PowerPoint Presentation</vt:lpstr>
      <vt:lpstr>What Drove TAG Opt Outs?</vt:lpstr>
      <vt:lpstr>Conclusions</vt:lpstr>
    </vt:vector>
  </TitlesOfParts>
  <Company>FDIC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Deposit Insurance and Bank Funding Stability: Evidence from the TAG Program</dc:title>
  <dc:creator>Shoukry, George F.</dc:creator>
  <cp:lastModifiedBy>Shoukry, George F.</cp:lastModifiedBy>
  <cp:revision>4</cp:revision>
  <dcterms:created xsi:type="dcterms:W3CDTF">2024-09-16T16:04:54Z</dcterms:created>
  <dcterms:modified xsi:type="dcterms:W3CDTF">2024-09-16T17:19:17Z</dcterms:modified>
</cp:coreProperties>
</file>