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67" r:id="rId1"/>
    <p:sldMasterId id="2147483670" r:id="rId2"/>
    <p:sldMasterId id="2147483671" r:id="rId3"/>
    <p:sldMasterId id="2147483672" r:id="rId4"/>
    <p:sldMasterId id="2147483673" r:id="rId5"/>
    <p:sldMasterId id="2147483676" r:id="rId6"/>
    <p:sldMasterId id="2147483679" r:id="rId7"/>
    <p:sldMasterId id="2147483680" r:id="rId8"/>
    <p:sldMasterId id="2147483843" r:id="rId9"/>
    <p:sldMasterId id="2147485936" r:id="rId10"/>
  </p:sldMasterIdLst>
  <p:notesMasterIdLst>
    <p:notesMasterId r:id="rId45"/>
  </p:notesMasterIdLst>
  <p:handoutMasterIdLst>
    <p:handoutMasterId r:id="rId46"/>
  </p:handoutMasterIdLst>
  <p:sldIdLst>
    <p:sldId id="256" r:id="rId11"/>
    <p:sldId id="439" r:id="rId12"/>
    <p:sldId id="443" r:id="rId13"/>
    <p:sldId id="444" r:id="rId14"/>
    <p:sldId id="424" r:id="rId15"/>
    <p:sldId id="413" r:id="rId16"/>
    <p:sldId id="448" r:id="rId17"/>
    <p:sldId id="449" r:id="rId18"/>
    <p:sldId id="451" r:id="rId19"/>
    <p:sldId id="450" r:id="rId20"/>
    <p:sldId id="453" r:id="rId21"/>
    <p:sldId id="452" r:id="rId22"/>
    <p:sldId id="455" r:id="rId23"/>
    <p:sldId id="454" r:id="rId24"/>
    <p:sldId id="425" r:id="rId25"/>
    <p:sldId id="414" r:id="rId26"/>
    <p:sldId id="456" r:id="rId27"/>
    <p:sldId id="457" r:id="rId28"/>
    <p:sldId id="459" r:id="rId29"/>
    <p:sldId id="460" r:id="rId30"/>
    <p:sldId id="461" r:id="rId31"/>
    <p:sldId id="462" r:id="rId32"/>
    <p:sldId id="432" r:id="rId33"/>
    <p:sldId id="415" r:id="rId34"/>
    <p:sldId id="463" r:id="rId35"/>
    <p:sldId id="467" r:id="rId36"/>
    <p:sldId id="464" r:id="rId37"/>
    <p:sldId id="469" r:id="rId38"/>
    <p:sldId id="472" r:id="rId39"/>
    <p:sldId id="471" r:id="rId40"/>
    <p:sldId id="465" r:id="rId41"/>
    <p:sldId id="466" r:id="rId42"/>
    <p:sldId id="470" r:id="rId43"/>
    <p:sldId id="357" r:id="rId44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EE9"/>
    <a:srgbClr val="0000FF"/>
    <a:srgbClr val="111D12"/>
    <a:srgbClr val="009900"/>
    <a:srgbClr val="B9F5E7"/>
    <a:srgbClr val="B8DAF6"/>
    <a:srgbClr val="290840"/>
    <a:srgbClr val="2A547E"/>
    <a:srgbClr val="00006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9" autoAdjust="0"/>
    <p:restoredTop sz="99511" autoAdjust="0"/>
  </p:normalViewPr>
  <p:slideViewPr>
    <p:cSldViewPr snapToGrid="0" snapToObjects="1"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2922" y="-120"/>
      </p:cViewPr>
      <p:guideLst>
        <p:guide orient="horz" pos="2881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053" tIns="44028" rIns="88053" bIns="44028" numCol="1" anchor="t" anchorCtr="0" compatLnSpc="1">
            <a:prstTxWarp prst="textNoShape">
              <a:avLst/>
            </a:prstTxWarp>
          </a:bodyPr>
          <a:lstStyle>
            <a:lvl1pPr defTabSz="877888">
              <a:defRPr b="1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053" tIns="44028" rIns="88053" bIns="44028" numCol="1" anchor="t" anchorCtr="0" compatLnSpc="1">
            <a:prstTxWarp prst="textNoShape">
              <a:avLst/>
            </a:prstTxWarp>
          </a:bodyPr>
          <a:lstStyle>
            <a:lvl1pPr algn="r" defTabSz="877888">
              <a:defRPr b="1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02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053" tIns="44028" rIns="88053" bIns="44028" numCol="1" anchor="b" anchorCtr="0" compatLnSpc="1">
            <a:prstTxWarp prst="textNoShape">
              <a:avLst/>
            </a:prstTxWarp>
          </a:bodyPr>
          <a:lstStyle>
            <a:lvl1pPr defTabSz="877888">
              <a:defRPr b="1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685213"/>
            <a:ext cx="29702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053" tIns="44028" rIns="88053" bIns="44028" numCol="1" anchor="b" anchorCtr="0" compatLnSpc="1">
            <a:prstTxWarp prst="textNoShape">
              <a:avLst/>
            </a:prstTxWarp>
          </a:bodyPr>
          <a:lstStyle>
            <a:lvl1pPr algn="r" defTabSz="877888">
              <a:defRPr b="1" smtClean="0"/>
            </a:lvl1pPr>
          </a:lstStyle>
          <a:p>
            <a:pPr>
              <a:defRPr/>
            </a:pPr>
            <a:fld id="{4C366051-F82A-488D-B093-EEC0A09417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233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08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14" tIns="43306" rIns="86614" bIns="43306" numCol="1" anchor="t" anchorCtr="0" compatLnSpc="1">
            <a:prstTxWarp prst="textNoShape">
              <a:avLst/>
            </a:prstTxWarp>
          </a:bodyPr>
          <a:lstStyle>
            <a:lvl1pPr defTabSz="863600">
              <a:defRPr b="1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924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14" tIns="43306" rIns="86614" bIns="43306" numCol="1" anchor="t" anchorCtr="0" compatLnSpc="1">
            <a:prstTxWarp prst="textNoShape">
              <a:avLst/>
            </a:prstTxWarp>
          </a:bodyPr>
          <a:lstStyle>
            <a:lvl1pPr algn="r" defTabSz="863600">
              <a:defRPr b="1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74688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352925"/>
            <a:ext cx="5014913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14" tIns="43306" rIns="86614" bIns="43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5850"/>
            <a:ext cx="29908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14" tIns="43306" rIns="86614" bIns="43306" numCol="1" anchor="b" anchorCtr="0" compatLnSpc="1">
            <a:prstTxWarp prst="textNoShape">
              <a:avLst/>
            </a:prstTxWarp>
          </a:bodyPr>
          <a:lstStyle>
            <a:lvl1pPr defTabSz="863600">
              <a:defRPr b="1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8705850"/>
            <a:ext cx="29924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14" tIns="43306" rIns="86614" bIns="43306" numCol="1" anchor="b" anchorCtr="0" compatLnSpc="1">
            <a:prstTxWarp prst="textNoShape">
              <a:avLst/>
            </a:prstTxWarp>
          </a:bodyPr>
          <a:lstStyle>
            <a:lvl1pPr algn="r" defTabSz="863600">
              <a:defRPr b="1" smtClean="0"/>
            </a:lvl1pPr>
          </a:lstStyle>
          <a:p>
            <a:pPr>
              <a:defRPr/>
            </a:pPr>
            <a:fld id="{8FDBFF5E-73BD-41D6-84E7-7A273576F8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6769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7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5" name="Grafik 11" descr="kopf2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351472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800">
              <a:latin typeface="Arial Black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30213" y="6605588"/>
            <a:ext cx="1908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4680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800"/>
              <a:t>Bank </a:t>
            </a:r>
            <a:r>
              <a:rPr lang="en-US" sz="800"/>
              <a:t>Liquidity Creation – Determinants and Implications</a:t>
            </a:r>
            <a:r>
              <a:rPr lang="de-DE" sz="800"/>
              <a:t>, Christian Rauch, </a:t>
            </a:r>
            <a:r>
              <a:rPr lang="en-US" sz="800"/>
              <a:t>Presentation</a:t>
            </a:r>
            <a:r>
              <a:rPr lang="de-DE" sz="800"/>
              <a:t> of </a:t>
            </a:r>
            <a:r>
              <a:rPr lang="en-US" sz="800"/>
              <a:t>the</a:t>
            </a:r>
            <a:r>
              <a:rPr lang="de-DE" sz="800"/>
              <a:t> </a:t>
            </a:r>
            <a:r>
              <a:rPr lang="en-US" sz="800"/>
              <a:t>Ph.D</a:t>
            </a:r>
            <a:r>
              <a:rPr lang="de-DE" sz="800"/>
              <a:t>. Thesis, Frankfurt am Main, 30.03.2011</a:t>
            </a:r>
          </a:p>
        </p:txBody>
      </p:sp>
      <p:pic>
        <p:nvPicPr>
          <p:cNvPr id="8" name="Grafik 10" descr="HoF Logo final RZ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0200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accent1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2000">
                <a:solidFill>
                  <a:schemeClr val="tx1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70565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0467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6283B-B80E-4920-9D24-90A27F6F8F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153A2-BFDC-4093-A310-0C7345CDF8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68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98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50813"/>
            <a:ext cx="2070100" cy="5978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150813"/>
            <a:ext cx="6057900" cy="5978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108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3057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2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04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26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8059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61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5" name="Grafik 11" descr="kopf2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351472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800">
              <a:latin typeface="Arial Black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8264525" y="6605588"/>
            <a:ext cx="457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A368A33-BB2E-405E-90A3-90A6C65ED6B5}" type="slidenum">
              <a:rPr lang="de-DE" sz="800"/>
              <a:pPr algn="r" eaLnBrk="1" hangingPunct="1"/>
              <a:t>‹#›</a:t>
            </a:fld>
            <a:endParaRPr lang="de-DE" sz="80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430213" y="6605588"/>
            <a:ext cx="1908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4680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800" i="1"/>
              <a:t>Bank </a:t>
            </a:r>
            <a:r>
              <a:rPr lang="en-US" sz="800" i="1"/>
              <a:t>Liquidity Creation – Determinants and Implications</a:t>
            </a:r>
            <a:r>
              <a:rPr lang="de-DE" sz="800" i="1"/>
              <a:t>, Christian Rauch, </a:t>
            </a:r>
            <a:r>
              <a:rPr lang="en-US" sz="800" i="1"/>
              <a:t>Presentation of the Ph.D.</a:t>
            </a:r>
            <a:r>
              <a:rPr lang="de-DE" sz="800" i="1"/>
              <a:t> Thesis, Frankfurt am Main, 30.03.2011</a:t>
            </a:r>
          </a:p>
        </p:txBody>
      </p:sp>
      <p:sp>
        <p:nvSpPr>
          <p:cNvPr id="9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12700" algn="ctr">
            <a:solidFill>
              <a:srgbClr val="89AB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Grafik 12" descr="HoF Logo final RZ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0200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3" y="150814"/>
            <a:ext cx="7038000" cy="828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524000" indent="-269875"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15608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619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878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4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7101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50813"/>
            <a:ext cx="2070100" cy="5978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150813"/>
            <a:ext cx="6057900" cy="5978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110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8465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2265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770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351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2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7697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919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914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824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490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542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50813"/>
            <a:ext cx="2070100" cy="5978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150813"/>
            <a:ext cx="6057900" cy="5978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31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419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6798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520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105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0711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446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47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777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796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226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435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50813"/>
            <a:ext cx="2070100" cy="5978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150813"/>
            <a:ext cx="6057900" cy="5978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182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268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518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24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210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157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278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8008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60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804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998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81474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50813"/>
            <a:ext cx="2070100" cy="5978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150813"/>
            <a:ext cx="6057900" cy="5978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301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860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47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5936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693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544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88279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6405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0648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3388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8793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8142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50813"/>
            <a:ext cx="2070100" cy="5978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150813"/>
            <a:ext cx="6057900" cy="5978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83230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405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226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1954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8845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85563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1323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976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5918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1062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2245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7635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50813"/>
            <a:ext cx="2070100" cy="5978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150813"/>
            <a:ext cx="6057900" cy="5978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207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8613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5395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79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392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49388"/>
            <a:ext cx="40640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5460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9739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5876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2014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9203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6620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37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4062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50813"/>
            <a:ext cx="2070100" cy="5978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150813"/>
            <a:ext cx="6057900" cy="5978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3953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14848B-D09A-4BB5-B0EC-7D0D3233AC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3222C-2020-4D74-8EB6-3CD735B87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45ACD9-8839-46CF-80DF-06E6520CD9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741B-4C36-46B0-9D59-2BE07D7DC5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04343-FE04-43FB-8E66-0960ABA443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EB2F2-9603-4F53-8B88-5BF10CFA0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1297" y="6460582"/>
            <a:ext cx="1315721" cy="365125"/>
          </a:xfrm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CA472-637F-4F2B-A69C-00972B2B2F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7BD7EC-03FC-40B6-A3D3-DE756CF0BD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Slide title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Body text</a:t>
            </a:r>
          </a:p>
          <a:p>
            <a:pPr lvl="1"/>
            <a:r>
              <a:rPr lang="de-DE"/>
              <a:t>First level</a:t>
            </a:r>
          </a:p>
          <a:p>
            <a:pPr lvl="2"/>
            <a:r>
              <a:rPr lang="de-DE"/>
              <a:t>Second level</a:t>
            </a:r>
          </a:p>
          <a:p>
            <a:pPr lvl="3"/>
            <a:r>
              <a:rPr lang="de-DE"/>
              <a:t>Third level</a:t>
            </a:r>
          </a:p>
          <a:p>
            <a:pPr lvl="4"/>
            <a:r>
              <a:rPr lang="de-DE"/>
              <a:t>Forth level</a:t>
            </a:r>
          </a:p>
          <a:p>
            <a:pPr lvl="4"/>
            <a:r>
              <a:rPr lang="de-DE"/>
              <a:t>Fifth level</a:t>
            </a:r>
          </a:p>
          <a:p>
            <a:pPr lvl="4"/>
            <a:r>
              <a:rPr lang="de-DE"/>
              <a:t>Sixth level</a:t>
            </a:r>
          </a:p>
          <a:p>
            <a:pPr lvl="4"/>
            <a:r>
              <a:rPr lang="de-DE"/>
              <a:t>Seventh level</a:t>
            </a:r>
          </a:p>
          <a:p>
            <a:pPr lvl="4"/>
            <a:r>
              <a:rPr lang="de-DE"/>
              <a:t>Eigth level</a:t>
            </a:r>
          </a:p>
          <a:p>
            <a:pPr lvl="4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9" r:id="rId1"/>
    <p:sldLayoutId id="214748590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Arial" charset="0"/>
          <a:ea typeface="+mn-ea"/>
          <a:cs typeface="+mn-cs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Arial" charset="0"/>
          <a:ea typeface="+mn-ea"/>
          <a:cs typeface="+mn-cs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Arial" charset="0"/>
          <a:ea typeface="+mn-ea"/>
          <a:cs typeface="+mn-cs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Arial" charset="0"/>
          <a:ea typeface="+mn-ea"/>
          <a:cs typeface="+mn-cs"/>
        </a:defRPr>
      </a:lvl5pPr>
      <a:lvl6pPr marL="15240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6pPr>
      <a:lvl7pPr marL="1793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7pPr>
      <a:lvl8pPr marL="206375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8pPr>
      <a:lvl9pPr marL="2330450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23rd Annual Bank Research Conference - FDIC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7" r:id="rId1"/>
    <p:sldLayoutId id="2147485938" r:id="rId2"/>
    <p:sldLayoutId id="2147485939" r:id="rId3"/>
    <p:sldLayoutId id="2147485940" r:id="rId4"/>
    <p:sldLayoutId id="2147485941" r:id="rId5"/>
    <p:sldLayoutId id="2147485942" r:id="rId6"/>
    <p:sldLayoutId id="2147485943" r:id="rId7"/>
    <p:sldLayoutId id="2147485944" r:id="rId8"/>
    <p:sldLayoutId id="2147485945" r:id="rId9"/>
    <p:sldLayoutId id="2147485946" r:id="rId10"/>
    <p:sldLayoutId id="214748594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2051" name="Grafik 11" descr="kopf2.w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351472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800">
              <a:latin typeface="Arial Black" pitchFamily="34" charset="0"/>
            </a:endParaRP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395288" y="6575425"/>
            <a:ext cx="85725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4680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800" b="1"/>
              <a:t>Corporate Governance and Operational Risk, Ahmed Barakat, Presentation of the Ph.D. Dissertation, Frankfurt am Main, 10.07.2012                                                                   </a:t>
            </a:r>
            <a:fld id="{38483561-450A-466E-8319-F87B03AB55D0}" type="slidenum">
              <a:rPr lang="de-DE" sz="800" b="1"/>
              <a:pPr eaLnBrk="1" hangingPunct="1"/>
              <a:t>‹#›</a:t>
            </a:fld>
            <a:r>
              <a:rPr lang="de-DE" sz="800" b="1"/>
              <a:t>  </a:t>
            </a:r>
          </a:p>
        </p:txBody>
      </p:sp>
      <p:pic>
        <p:nvPicPr>
          <p:cNvPr id="2054" name="Grafik 10" descr="HoF Logo final RZ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0200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Slide title</a:t>
            </a:r>
          </a:p>
        </p:txBody>
      </p:sp>
      <p:sp>
        <p:nvSpPr>
          <p:cNvPr id="205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Body text</a:t>
            </a:r>
          </a:p>
          <a:p>
            <a:pPr lvl="1"/>
            <a:r>
              <a:rPr lang="de-DE"/>
              <a:t>First level</a:t>
            </a:r>
          </a:p>
          <a:p>
            <a:pPr lvl="2"/>
            <a:r>
              <a:rPr lang="de-DE"/>
              <a:t>Second level</a:t>
            </a:r>
          </a:p>
          <a:p>
            <a:pPr lvl="3"/>
            <a:r>
              <a:rPr lang="de-DE"/>
              <a:t>Third level</a:t>
            </a:r>
          </a:p>
          <a:p>
            <a:pPr lvl="4"/>
            <a:r>
              <a:rPr lang="de-DE"/>
              <a:t>Forth level</a:t>
            </a:r>
          </a:p>
          <a:p>
            <a:pPr lvl="4"/>
            <a:r>
              <a:rPr lang="de-DE"/>
              <a:t>Fifth level</a:t>
            </a:r>
          </a:p>
          <a:p>
            <a:pPr lvl="4"/>
            <a:r>
              <a:rPr lang="de-DE"/>
              <a:t>Sixth level</a:t>
            </a:r>
          </a:p>
          <a:p>
            <a:pPr lvl="4"/>
            <a:r>
              <a:rPr lang="de-DE"/>
              <a:t>Seventh level</a:t>
            </a:r>
          </a:p>
          <a:p>
            <a:pPr lvl="4"/>
            <a:r>
              <a:rPr lang="de-DE"/>
              <a:t>Eigth level</a:t>
            </a:r>
          </a:p>
          <a:p>
            <a:pPr lvl="4"/>
            <a:endParaRPr lang="de-DE"/>
          </a:p>
        </p:txBody>
      </p:sp>
      <p:sp>
        <p:nvSpPr>
          <p:cNvPr id="2" name="Rechteck 3"/>
          <p:cNvSpPr/>
          <p:nvPr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2058" name="Grafik 11" descr="kopf2.w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351472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800">
              <a:latin typeface="Arial Black" pitchFamily="34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30213" y="6605588"/>
            <a:ext cx="1908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4680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800"/>
              <a:t>Bank </a:t>
            </a:r>
            <a:r>
              <a:rPr lang="en-US" sz="800"/>
              <a:t>Liquidity Creation – Determinants and Implications</a:t>
            </a:r>
            <a:r>
              <a:rPr lang="de-DE" sz="800"/>
              <a:t>, Christian Rauch, </a:t>
            </a:r>
            <a:r>
              <a:rPr lang="en-US" sz="800"/>
              <a:t>Presentation</a:t>
            </a:r>
            <a:r>
              <a:rPr lang="de-DE" sz="800"/>
              <a:t> of </a:t>
            </a:r>
            <a:r>
              <a:rPr lang="en-US" sz="800"/>
              <a:t>the</a:t>
            </a:r>
            <a:r>
              <a:rPr lang="de-DE" sz="800"/>
              <a:t> </a:t>
            </a:r>
            <a:r>
              <a:rPr lang="en-US" sz="800"/>
              <a:t>Ph.D</a:t>
            </a:r>
            <a:r>
              <a:rPr lang="de-DE" sz="800"/>
              <a:t>. Thesis, Frankfurt am Main, 30.03.2011</a:t>
            </a:r>
          </a:p>
        </p:txBody>
      </p:sp>
      <p:pic>
        <p:nvPicPr>
          <p:cNvPr id="2061" name="Grafik 10" descr="HoF Logo final RZ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0200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1" r:id="rId1"/>
    <p:sldLayoutId id="2147485812" r:id="rId2"/>
    <p:sldLayoutId id="2147485813" r:id="rId3"/>
    <p:sldLayoutId id="2147485814" r:id="rId4"/>
    <p:sldLayoutId id="2147485815" r:id="rId5"/>
    <p:sldLayoutId id="2147485816" r:id="rId6"/>
    <p:sldLayoutId id="2147485817" r:id="rId7"/>
    <p:sldLayoutId id="2147485818" r:id="rId8"/>
    <p:sldLayoutId id="2147485819" r:id="rId9"/>
    <p:sldLayoutId id="2147485820" r:id="rId10"/>
    <p:sldLayoutId id="2147485821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17145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6pPr>
      <a:lvl7pPr marL="21717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7pPr>
      <a:lvl8pPr marL="26289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8pPr>
      <a:lvl9pPr marL="30861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Slide title</a:t>
            </a: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Body text</a:t>
            </a:r>
          </a:p>
          <a:p>
            <a:pPr lvl="1"/>
            <a:r>
              <a:rPr lang="de-DE"/>
              <a:t>First level</a:t>
            </a:r>
          </a:p>
          <a:p>
            <a:pPr lvl="2"/>
            <a:r>
              <a:rPr lang="de-DE"/>
              <a:t>Second level</a:t>
            </a:r>
          </a:p>
          <a:p>
            <a:pPr lvl="3"/>
            <a:r>
              <a:rPr lang="de-DE"/>
              <a:t>Third level</a:t>
            </a:r>
          </a:p>
          <a:p>
            <a:pPr lvl="4"/>
            <a:r>
              <a:rPr lang="de-DE"/>
              <a:t>Forth level</a:t>
            </a:r>
          </a:p>
          <a:p>
            <a:pPr lvl="4"/>
            <a:r>
              <a:rPr lang="de-DE"/>
              <a:t>Fifth level</a:t>
            </a:r>
          </a:p>
          <a:p>
            <a:pPr lvl="4"/>
            <a:r>
              <a:rPr lang="de-DE"/>
              <a:t>Sixth level</a:t>
            </a:r>
          </a:p>
          <a:p>
            <a:pPr lvl="4"/>
            <a:r>
              <a:rPr lang="de-DE"/>
              <a:t>Seventh level</a:t>
            </a:r>
          </a:p>
          <a:p>
            <a:pPr lvl="4"/>
            <a:r>
              <a:rPr lang="de-DE"/>
              <a:t>Eigth level</a:t>
            </a:r>
          </a:p>
          <a:p>
            <a:pPr lvl="4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2" r:id="rId1"/>
    <p:sldLayoutId id="2147485823" r:id="rId2"/>
    <p:sldLayoutId id="2147485824" r:id="rId3"/>
    <p:sldLayoutId id="2147485825" r:id="rId4"/>
    <p:sldLayoutId id="2147485826" r:id="rId5"/>
    <p:sldLayoutId id="2147485827" r:id="rId6"/>
    <p:sldLayoutId id="2147485828" r:id="rId7"/>
    <p:sldLayoutId id="2147485829" r:id="rId8"/>
    <p:sldLayoutId id="2147485830" r:id="rId9"/>
    <p:sldLayoutId id="2147485831" r:id="rId10"/>
    <p:sldLayoutId id="214748583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17145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6pPr>
      <a:lvl7pPr marL="21717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7pPr>
      <a:lvl8pPr marL="26289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8pPr>
      <a:lvl9pPr marL="30861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4099" name="Grafik 11" descr="kopf2.w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351472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800">
              <a:latin typeface="Arial Black" pitchFamily="34" charset="0"/>
            </a:endParaRP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8264525" y="6605588"/>
            <a:ext cx="457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48458FC-A346-42A3-A15D-7FEC960A10E2}" type="slidenum">
              <a:rPr lang="de-DE" sz="800"/>
              <a:pPr algn="r" eaLnBrk="1" hangingPunct="1"/>
              <a:t>‹#›</a:t>
            </a:fld>
            <a:endParaRPr lang="de-DE" sz="800"/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430213" y="6605588"/>
            <a:ext cx="1908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4680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800" i="1"/>
              <a:t>Bank </a:t>
            </a:r>
            <a:r>
              <a:rPr lang="en-US" sz="800" i="1"/>
              <a:t>Liquidity Creation – Determinants and Implications</a:t>
            </a:r>
            <a:r>
              <a:rPr lang="de-DE" sz="800" i="1"/>
              <a:t>, Christian Rauch, </a:t>
            </a:r>
            <a:r>
              <a:rPr lang="en-US" sz="800" i="1"/>
              <a:t>Presentation of the Ph.D.</a:t>
            </a:r>
            <a:r>
              <a:rPr lang="de-DE" sz="800" i="1"/>
              <a:t> Thesis, Frankfurt am Main, 30.03.2011</a:t>
            </a:r>
          </a:p>
        </p:txBody>
      </p:sp>
      <p:sp>
        <p:nvSpPr>
          <p:cNvPr id="4103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12700" algn="ctr">
            <a:solidFill>
              <a:srgbClr val="89AB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4" name="Grafik 12" descr="HoF Logo final RZ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0200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Slide title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Body text</a:t>
            </a:r>
          </a:p>
          <a:p>
            <a:pPr lvl="1"/>
            <a:r>
              <a:rPr lang="de-DE"/>
              <a:t>First level</a:t>
            </a:r>
          </a:p>
          <a:p>
            <a:pPr lvl="2"/>
            <a:r>
              <a:rPr lang="de-DE"/>
              <a:t>Second level</a:t>
            </a:r>
          </a:p>
          <a:p>
            <a:pPr lvl="3"/>
            <a:r>
              <a:rPr lang="de-DE"/>
              <a:t>Third level</a:t>
            </a:r>
          </a:p>
          <a:p>
            <a:pPr lvl="4"/>
            <a:r>
              <a:rPr lang="de-DE"/>
              <a:t>Forth level</a:t>
            </a:r>
          </a:p>
          <a:p>
            <a:pPr lvl="4"/>
            <a:r>
              <a:rPr lang="de-DE"/>
              <a:t>Fifth level</a:t>
            </a:r>
          </a:p>
          <a:p>
            <a:pPr lvl="4"/>
            <a:r>
              <a:rPr lang="de-DE"/>
              <a:t>Sixth level</a:t>
            </a:r>
          </a:p>
          <a:p>
            <a:pPr lvl="4"/>
            <a:r>
              <a:rPr lang="de-DE"/>
              <a:t>Seventh level</a:t>
            </a:r>
          </a:p>
          <a:p>
            <a:pPr lvl="4"/>
            <a:r>
              <a:rPr lang="de-DE"/>
              <a:t>Eigth level</a:t>
            </a:r>
          </a:p>
          <a:p>
            <a:pPr lvl="4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3" r:id="rId1"/>
    <p:sldLayoutId id="2147485834" r:id="rId2"/>
    <p:sldLayoutId id="2147485835" r:id="rId3"/>
    <p:sldLayoutId id="2147485836" r:id="rId4"/>
    <p:sldLayoutId id="2147485837" r:id="rId5"/>
    <p:sldLayoutId id="2147485838" r:id="rId6"/>
    <p:sldLayoutId id="2147485839" r:id="rId7"/>
    <p:sldLayoutId id="2147485840" r:id="rId8"/>
    <p:sldLayoutId id="2147485841" r:id="rId9"/>
    <p:sldLayoutId id="2147485842" r:id="rId10"/>
    <p:sldLayoutId id="214748584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17145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6pPr>
      <a:lvl7pPr marL="21717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7pPr>
      <a:lvl8pPr marL="26289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8pPr>
      <a:lvl9pPr marL="30861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5123" name="Grafik 11" descr="kopf2.w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351472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800">
              <a:latin typeface="Arial Black" pitchFamily="34" charset="0"/>
            </a:endParaRPr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395288" y="6575425"/>
            <a:ext cx="85725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4680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800" b="1"/>
              <a:t>Corporate Governance and Operational Risk, Ahmed Barakat, Presentation of the Ph.D. Dissertation, Frankfurt am Main, 10.07.2012                                                                   </a:t>
            </a:r>
            <a:fld id="{3F863559-ECC3-46D5-A37B-14619A49545E}" type="slidenum">
              <a:rPr lang="de-DE" sz="800" b="1"/>
              <a:pPr eaLnBrk="1" hangingPunct="1"/>
              <a:t>‹#›</a:t>
            </a:fld>
            <a:r>
              <a:rPr lang="de-DE" sz="800" b="1"/>
              <a:t>  </a:t>
            </a:r>
          </a:p>
        </p:txBody>
      </p:sp>
      <p:pic>
        <p:nvPicPr>
          <p:cNvPr id="5126" name="Grafik 10" descr="HoF Logo final RZ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0200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Slide title</a:t>
            </a:r>
          </a:p>
        </p:txBody>
      </p:sp>
      <p:sp>
        <p:nvSpPr>
          <p:cNvPr id="51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Body text</a:t>
            </a:r>
          </a:p>
          <a:p>
            <a:pPr lvl="1"/>
            <a:r>
              <a:rPr lang="de-DE"/>
              <a:t>First level</a:t>
            </a:r>
          </a:p>
          <a:p>
            <a:pPr lvl="2"/>
            <a:r>
              <a:rPr lang="de-DE"/>
              <a:t>Second level</a:t>
            </a:r>
          </a:p>
          <a:p>
            <a:pPr lvl="3"/>
            <a:r>
              <a:rPr lang="de-DE"/>
              <a:t>Third level</a:t>
            </a:r>
          </a:p>
          <a:p>
            <a:pPr lvl="4"/>
            <a:r>
              <a:rPr lang="de-DE"/>
              <a:t>Forth level</a:t>
            </a:r>
          </a:p>
          <a:p>
            <a:pPr lvl="4"/>
            <a:r>
              <a:rPr lang="de-DE"/>
              <a:t>Fifth level</a:t>
            </a:r>
          </a:p>
          <a:p>
            <a:pPr lvl="4"/>
            <a:r>
              <a:rPr lang="de-DE"/>
              <a:t>Sixth level</a:t>
            </a:r>
          </a:p>
          <a:p>
            <a:pPr lvl="4"/>
            <a:r>
              <a:rPr lang="de-DE"/>
              <a:t>Seventh level</a:t>
            </a:r>
          </a:p>
          <a:p>
            <a:pPr lvl="4"/>
            <a:r>
              <a:rPr lang="de-DE"/>
              <a:t>Eigth level</a:t>
            </a:r>
          </a:p>
          <a:p>
            <a:pPr lvl="4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4" r:id="rId1"/>
    <p:sldLayoutId id="2147485845" r:id="rId2"/>
    <p:sldLayoutId id="2147485846" r:id="rId3"/>
    <p:sldLayoutId id="2147485847" r:id="rId4"/>
    <p:sldLayoutId id="2147485848" r:id="rId5"/>
    <p:sldLayoutId id="2147485849" r:id="rId6"/>
    <p:sldLayoutId id="2147485850" r:id="rId7"/>
    <p:sldLayoutId id="2147485851" r:id="rId8"/>
    <p:sldLayoutId id="2147485852" r:id="rId9"/>
    <p:sldLayoutId id="2147485853" r:id="rId10"/>
    <p:sldLayoutId id="2147485854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17145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6pPr>
      <a:lvl7pPr marL="21717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7pPr>
      <a:lvl8pPr marL="26289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8pPr>
      <a:lvl9pPr marL="30861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6147" name="Grafik 11" descr="kopf2.w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351472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800">
              <a:latin typeface="Arial Black" pitchFamily="34" charset="0"/>
            </a:endParaRP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430213" y="6553200"/>
            <a:ext cx="85725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4680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800" b="1"/>
              <a:t>Corporate Governance and Operational Risk, Ahmed Barakat, Presentation of the Ph.D. Dissertation, Frankfurt am Main, 10.07.2012</a:t>
            </a:r>
          </a:p>
        </p:txBody>
      </p:sp>
      <p:pic>
        <p:nvPicPr>
          <p:cNvPr id="6150" name="Grafik 10" descr="HoF Logo final RZ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0200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Slide title</a:t>
            </a:r>
          </a:p>
        </p:txBody>
      </p:sp>
      <p:sp>
        <p:nvSpPr>
          <p:cNvPr id="61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Body text</a:t>
            </a:r>
          </a:p>
          <a:p>
            <a:pPr lvl="1"/>
            <a:r>
              <a:rPr lang="de-DE"/>
              <a:t>First level</a:t>
            </a:r>
          </a:p>
          <a:p>
            <a:pPr lvl="2"/>
            <a:r>
              <a:rPr lang="de-DE"/>
              <a:t>Second level</a:t>
            </a:r>
          </a:p>
          <a:p>
            <a:pPr lvl="3"/>
            <a:r>
              <a:rPr lang="de-DE"/>
              <a:t>Third level</a:t>
            </a:r>
          </a:p>
          <a:p>
            <a:pPr lvl="4"/>
            <a:r>
              <a:rPr lang="de-DE"/>
              <a:t>Forth level</a:t>
            </a:r>
          </a:p>
          <a:p>
            <a:pPr lvl="4"/>
            <a:r>
              <a:rPr lang="de-DE"/>
              <a:t>Fifth level</a:t>
            </a:r>
          </a:p>
          <a:p>
            <a:pPr lvl="4"/>
            <a:r>
              <a:rPr lang="de-DE"/>
              <a:t>Sixth level</a:t>
            </a:r>
          </a:p>
          <a:p>
            <a:pPr lvl="4"/>
            <a:r>
              <a:rPr lang="de-DE"/>
              <a:t>Seventh level</a:t>
            </a:r>
          </a:p>
          <a:p>
            <a:pPr lvl="4"/>
            <a:r>
              <a:rPr lang="de-DE"/>
              <a:t>Eigth level</a:t>
            </a:r>
          </a:p>
          <a:p>
            <a:pPr lvl="4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5" r:id="rId1"/>
    <p:sldLayoutId id="2147485856" r:id="rId2"/>
    <p:sldLayoutId id="2147485857" r:id="rId3"/>
    <p:sldLayoutId id="2147485858" r:id="rId4"/>
    <p:sldLayoutId id="2147485859" r:id="rId5"/>
    <p:sldLayoutId id="2147485860" r:id="rId6"/>
    <p:sldLayoutId id="2147485861" r:id="rId7"/>
    <p:sldLayoutId id="2147485862" r:id="rId8"/>
    <p:sldLayoutId id="2147485863" r:id="rId9"/>
    <p:sldLayoutId id="2147485864" r:id="rId10"/>
    <p:sldLayoutId id="2147485865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17145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6pPr>
      <a:lvl7pPr marL="21717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7pPr>
      <a:lvl8pPr marL="26289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8pPr>
      <a:lvl9pPr marL="30861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7171" name="Grafik 11" descr="kopf2.w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351472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800">
              <a:latin typeface="Arial Black" pitchFamily="34" charset="0"/>
            </a:endParaRP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430213" y="6553200"/>
            <a:ext cx="85725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4680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800" b="1" i="1"/>
              <a:t>Corporate Governance and Operational Risk, Ahmed Barakat, Presentation of the Ph.D. Dissertation, Frankfurt am Main, 10.07.2012                                                                </a:t>
            </a:r>
            <a:fld id="{80F9ED7F-F78F-4EAA-8F38-CB5A1695E09B}" type="slidenum">
              <a:rPr lang="de-DE" sz="800" b="1" i="1"/>
              <a:pPr eaLnBrk="1" hangingPunct="1"/>
              <a:t>‹#›</a:t>
            </a:fld>
            <a:endParaRPr lang="de-DE" sz="800" b="1" i="1"/>
          </a:p>
        </p:txBody>
      </p:sp>
      <p:pic>
        <p:nvPicPr>
          <p:cNvPr id="7174" name="Grafik 10" descr="HoF Logo final RZ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0200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Slide title</a:t>
            </a:r>
          </a:p>
        </p:txBody>
      </p:sp>
      <p:sp>
        <p:nvSpPr>
          <p:cNvPr id="71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Body text</a:t>
            </a:r>
          </a:p>
          <a:p>
            <a:pPr lvl="1"/>
            <a:r>
              <a:rPr lang="de-DE"/>
              <a:t>First level</a:t>
            </a:r>
          </a:p>
          <a:p>
            <a:pPr lvl="2"/>
            <a:r>
              <a:rPr lang="de-DE"/>
              <a:t>Second level</a:t>
            </a:r>
          </a:p>
          <a:p>
            <a:pPr lvl="3"/>
            <a:r>
              <a:rPr lang="de-DE"/>
              <a:t>Third level</a:t>
            </a:r>
          </a:p>
          <a:p>
            <a:pPr lvl="4"/>
            <a:r>
              <a:rPr lang="de-DE"/>
              <a:t>Forth level</a:t>
            </a:r>
          </a:p>
          <a:p>
            <a:pPr lvl="4"/>
            <a:r>
              <a:rPr lang="de-DE"/>
              <a:t>Fifth level</a:t>
            </a:r>
          </a:p>
          <a:p>
            <a:pPr lvl="4"/>
            <a:r>
              <a:rPr lang="de-DE"/>
              <a:t>Sixth level</a:t>
            </a:r>
          </a:p>
          <a:p>
            <a:pPr lvl="4"/>
            <a:r>
              <a:rPr lang="de-DE"/>
              <a:t>Seventh level</a:t>
            </a:r>
          </a:p>
          <a:p>
            <a:pPr lvl="4"/>
            <a:r>
              <a:rPr lang="de-DE"/>
              <a:t>Eigth level</a:t>
            </a:r>
          </a:p>
          <a:p>
            <a:pPr lvl="4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6" r:id="rId1"/>
    <p:sldLayoutId id="2147485867" r:id="rId2"/>
    <p:sldLayoutId id="2147485868" r:id="rId3"/>
    <p:sldLayoutId id="2147485869" r:id="rId4"/>
    <p:sldLayoutId id="2147485870" r:id="rId5"/>
    <p:sldLayoutId id="2147485871" r:id="rId6"/>
    <p:sldLayoutId id="2147485872" r:id="rId7"/>
    <p:sldLayoutId id="2147485873" r:id="rId8"/>
    <p:sldLayoutId id="2147485874" r:id="rId9"/>
    <p:sldLayoutId id="2147485875" r:id="rId10"/>
    <p:sldLayoutId id="2147485876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17145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6pPr>
      <a:lvl7pPr marL="21717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7pPr>
      <a:lvl8pPr marL="26289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8pPr>
      <a:lvl9pPr marL="30861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8195" name="Grafik 11" descr="kopf2.w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351472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800">
              <a:latin typeface="Arial Black" pitchFamily="34" charset="0"/>
            </a:endParaRP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430213" y="6553200"/>
            <a:ext cx="85725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46800" rIns="0" bIns="46800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b="1" i="1"/>
              <a:t>Conference on OPERATIONAL RISK (Management and Measurement)</a:t>
            </a:r>
            <a:r>
              <a:rPr lang="de-DE" sz="800" b="1" i="1"/>
              <a:t>, Frankfurt am Main, 22.03.2013</a:t>
            </a:r>
          </a:p>
        </p:txBody>
      </p:sp>
      <p:pic>
        <p:nvPicPr>
          <p:cNvPr id="8198" name="Grafik 10" descr="HoF Logo final RZ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0200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Slide title</a:t>
            </a:r>
          </a:p>
        </p:txBody>
      </p:sp>
      <p:sp>
        <p:nvSpPr>
          <p:cNvPr id="82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Body text</a:t>
            </a:r>
          </a:p>
          <a:p>
            <a:pPr lvl="1"/>
            <a:r>
              <a:rPr lang="de-DE"/>
              <a:t>First level</a:t>
            </a:r>
          </a:p>
          <a:p>
            <a:pPr lvl="2"/>
            <a:r>
              <a:rPr lang="de-DE"/>
              <a:t>Second level</a:t>
            </a:r>
          </a:p>
          <a:p>
            <a:pPr lvl="3"/>
            <a:r>
              <a:rPr lang="de-DE"/>
              <a:t>Third level</a:t>
            </a:r>
          </a:p>
          <a:p>
            <a:pPr lvl="4"/>
            <a:r>
              <a:rPr lang="de-DE"/>
              <a:t>Forth level</a:t>
            </a:r>
          </a:p>
          <a:p>
            <a:pPr lvl="4"/>
            <a:r>
              <a:rPr lang="de-DE"/>
              <a:t>Fifth level</a:t>
            </a:r>
          </a:p>
          <a:p>
            <a:pPr lvl="4"/>
            <a:r>
              <a:rPr lang="de-DE"/>
              <a:t>Sixth level</a:t>
            </a:r>
          </a:p>
          <a:p>
            <a:pPr lvl="4"/>
            <a:r>
              <a:rPr lang="de-DE"/>
              <a:t>Seventh level</a:t>
            </a:r>
          </a:p>
          <a:p>
            <a:pPr lvl="4"/>
            <a:r>
              <a:rPr lang="de-DE"/>
              <a:t>Eigth level</a:t>
            </a:r>
          </a:p>
          <a:p>
            <a:pPr lvl="4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7" r:id="rId1"/>
    <p:sldLayoutId id="2147485878" r:id="rId2"/>
    <p:sldLayoutId id="2147485879" r:id="rId3"/>
    <p:sldLayoutId id="2147485880" r:id="rId4"/>
    <p:sldLayoutId id="2147485881" r:id="rId5"/>
    <p:sldLayoutId id="2147485882" r:id="rId6"/>
    <p:sldLayoutId id="2147485883" r:id="rId7"/>
    <p:sldLayoutId id="2147485884" r:id="rId8"/>
    <p:sldLayoutId id="2147485885" r:id="rId9"/>
    <p:sldLayoutId id="2147485886" r:id="rId10"/>
    <p:sldLayoutId id="2147485887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17145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6pPr>
      <a:lvl7pPr marL="21717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7pPr>
      <a:lvl8pPr marL="26289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8pPr>
      <a:lvl9pPr marL="30861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endParaRPr lang="de-DE" sz="1600" b="1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9219" name="Grafik 11" descr="kopf2.w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351472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800">
              <a:latin typeface="Arial Black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8264525" y="6605588"/>
            <a:ext cx="457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0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5E152C1-4025-4D03-9ECE-D199057771D7}" type="slidenum">
              <a:rPr lang="de-DE" sz="800"/>
              <a:pPr algn="r" eaLnBrk="1" hangingPunct="1"/>
              <a:t>‹#›</a:t>
            </a:fld>
            <a:endParaRPr lang="de-DE" sz="800"/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430213" y="6605588"/>
            <a:ext cx="1908175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46800" rIns="0" bIns="46800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b="1" i="1"/>
              <a:t>Conference on OPERATIONAL RISK (Management and Measurement)</a:t>
            </a:r>
            <a:r>
              <a:rPr lang="de-DE" sz="800" b="1" i="1"/>
              <a:t>, Frankfurt am Main, 22.03.2013</a:t>
            </a:r>
          </a:p>
        </p:txBody>
      </p:sp>
      <p:sp>
        <p:nvSpPr>
          <p:cNvPr id="9223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12700" algn="ctr">
            <a:solidFill>
              <a:srgbClr val="89AB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4" name="Grafik 12" descr="HoF Logo final RZ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0200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Slide title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Body text</a:t>
            </a:r>
          </a:p>
          <a:p>
            <a:pPr lvl="1"/>
            <a:r>
              <a:rPr lang="de-DE"/>
              <a:t>First level</a:t>
            </a:r>
          </a:p>
          <a:p>
            <a:pPr lvl="2"/>
            <a:r>
              <a:rPr lang="de-DE"/>
              <a:t>Second level</a:t>
            </a:r>
          </a:p>
          <a:p>
            <a:pPr lvl="3"/>
            <a:r>
              <a:rPr lang="de-DE"/>
              <a:t>Third level</a:t>
            </a:r>
          </a:p>
          <a:p>
            <a:pPr lvl="4"/>
            <a:r>
              <a:rPr lang="de-DE"/>
              <a:t>Forth level</a:t>
            </a:r>
          </a:p>
          <a:p>
            <a:pPr lvl="4"/>
            <a:r>
              <a:rPr lang="de-DE"/>
              <a:t>Fifth level</a:t>
            </a:r>
          </a:p>
          <a:p>
            <a:pPr lvl="4"/>
            <a:r>
              <a:rPr lang="de-DE"/>
              <a:t>Sixth level</a:t>
            </a:r>
          </a:p>
          <a:p>
            <a:pPr lvl="4"/>
            <a:r>
              <a:rPr lang="de-DE"/>
              <a:t>Seventh level</a:t>
            </a:r>
          </a:p>
          <a:p>
            <a:pPr lvl="4"/>
            <a:r>
              <a:rPr lang="de-DE"/>
              <a:t>Eigth level</a:t>
            </a:r>
          </a:p>
          <a:p>
            <a:pPr lvl="4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8" r:id="rId1"/>
    <p:sldLayoutId id="2147485889" r:id="rId2"/>
    <p:sldLayoutId id="2147485890" r:id="rId3"/>
    <p:sldLayoutId id="2147485891" r:id="rId4"/>
    <p:sldLayoutId id="2147485892" r:id="rId5"/>
    <p:sldLayoutId id="2147485893" r:id="rId6"/>
    <p:sldLayoutId id="2147485894" r:id="rId7"/>
    <p:sldLayoutId id="2147485895" r:id="rId8"/>
    <p:sldLayoutId id="2147485896" r:id="rId9"/>
    <p:sldLayoutId id="2147485897" r:id="rId10"/>
    <p:sldLayoutId id="214748589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17145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1717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26289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0861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ic.gov/news/speeches/2024/spmar2124c.html#:~:text=The%20Bank%20Merger%20Act%20prohibits,of%20the%20country%20may%20be" TargetMode="External"/><Relationship Id="rId2" Type="http://schemas.openxmlformats.org/officeDocument/2006/relationships/hyperlink" Target="https://www.fdic.gov/federal-deposit-insurance-act/section-18-regulations-governing-insured-depository-institutions#:~:text=(c)%C2%A0%20Merger%20Transactions" TargetMode="External"/><Relationship Id="rId1" Type="http://schemas.openxmlformats.org/officeDocument/2006/relationships/slideLayout" Target="../slideLayouts/slideLayout97.xml"/><Relationship Id="rId4" Type="http://schemas.openxmlformats.org/officeDocument/2006/relationships/hyperlink" Target="https://www.federalreserve.gov/publications/2017-bulletin-q3-legal-developments.ht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/url?sa=i&amp;rct=j&amp;q=&amp;esrc=s&amp;frm=1&amp;source=images&amp;cd=&amp;cad=rja&amp;docid=2SrAsZ0T3vxbdM&amp;tbnid=fVSu4169nLkQsM:&amp;ved=0CAUQjRw&amp;url=http://fourpointsconsulting.co/article/email-setup-options-imap-versus-pop&amp;ei=3NWcUYu_NJLD4APp9IFA&amp;bvm=bv.46751780,d.dmg&amp;psig=AFQjCNG0AW6s5dQ2mWzRpF3_EYFGDpFBnQ&amp;ust=1369319223273071" TargetMode="External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/>
          <p:cNvSpPr txBox="1">
            <a:spLocks/>
          </p:cNvSpPr>
          <p:nvPr/>
        </p:nvSpPr>
        <p:spPr>
          <a:xfrm>
            <a:off x="450920" y="6016451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02597" cy="1398494"/>
          </a:xfrm>
          <a:solidFill>
            <a:srgbClr val="111D12"/>
          </a:solidFill>
        </p:spPr>
        <p:txBody>
          <a:bodyPr>
            <a:noAutofit/>
          </a:bodyPr>
          <a:lstStyle/>
          <a:p>
            <a:pPr algn="ctr" fontAlgn="auto">
              <a:spcAft>
                <a:spcPts val="1800"/>
              </a:spcAft>
              <a:defRPr/>
            </a:pPr>
            <a:r>
              <a:rPr lang="en-US" sz="3600" b="1" cap="none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Bank Resilience and Financial Stability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67" y="3486754"/>
            <a:ext cx="1490133" cy="6702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31239" y="3545716"/>
            <a:ext cx="238138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</a:rPr>
              <a:t>discussion by</a:t>
            </a:r>
          </a:p>
          <a:p>
            <a:r>
              <a:rPr lang="en-US" sz="1600" dirty="0">
                <a:latin typeface="Calibri" panose="020F0502020204030204" pitchFamily="34" charset="0"/>
              </a:rPr>
              <a:t>Anna Chernobai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209694"/>
              </p:ext>
            </p:extLst>
          </p:nvPr>
        </p:nvGraphicFramePr>
        <p:xfrm>
          <a:off x="450920" y="1791378"/>
          <a:ext cx="8239217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9217">
                  <a:extLst>
                    <a:ext uri="{9D8B030D-6E8A-4147-A177-3AD203B41FA5}">
                      <a16:colId xmlns:a16="http://schemas.microsoft.com/office/drawing/2014/main" val="453941897"/>
                    </a:ext>
                  </a:extLst>
                </a:gridCol>
              </a:tblGrid>
              <a:tr h="2995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A Framework for Evaluating Banks’ Resilience in a Rising Interest Rate Environment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Bank Lending to Nonbanks: Implications for Nonbank Financial Stability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Do Bank Mergers Create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990600"/>
                  </a:ext>
                </a:extLst>
              </a:tr>
            </a:tbl>
          </a:graphicData>
        </a:graphic>
      </p:graphicFrame>
      <p:pic>
        <p:nvPicPr>
          <p:cNvPr id="1026" name="Picture 2" descr="23rd Annual Bank Research Conference Logo">
            <a:extLst>
              <a:ext uri="{FF2B5EF4-FFF2-40B4-BE49-F238E27FC236}">
                <a16:creationId xmlns:a16="http://schemas.microsoft.com/office/drawing/2014/main" id="{18D3198A-A8BF-32E6-1DAA-1CE92808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5653"/>
            <a:ext cx="9002598" cy="201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Paper #1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D10FC-AAF3-44FF-9498-DBD13446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E8E67-3753-B6BF-B9CE-63B908C3F481}"/>
              </a:ext>
            </a:extLst>
          </p:cNvPr>
          <p:cNvSpPr txBox="1"/>
          <p:nvPr/>
        </p:nvSpPr>
        <p:spPr>
          <a:xfrm>
            <a:off x="220257" y="1207871"/>
            <a:ext cx="88446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1800" b="1" dirty="0">
                <a:solidFill>
                  <a:srgbClr val="FF0000"/>
                </a:solidFill>
              </a:rPr>
              <a:t>Run Risk Ratio </a:t>
            </a:r>
            <a:r>
              <a:rPr lang="de-DE" sz="1800" b="1" dirty="0"/>
              <a:t>vs. Tier 1 Leverage Ratio</a:t>
            </a:r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800" dirty="0"/>
          </a:p>
          <a:p>
            <a:pPr>
              <a:buClr>
                <a:schemeClr val="tx1"/>
              </a:buClr>
              <a:buSzPct val="100000"/>
            </a:pPr>
            <a:endParaRPr lang="de-DE" sz="1800" dirty="0"/>
          </a:p>
          <a:p>
            <a:pPr>
              <a:buClr>
                <a:schemeClr val="tx1"/>
              </a:buClr>
              <a:buSzPct val="100000"/>
            </a:pPr>
            <a:endParaRPr lang="de-DE" sz="1800" dirty="0"/>
          </a:p>
          <a:p>
            <a:pPr>
              <a:buClr>
                <a:schemeClr val="tx1"/>
              </a:buClr>
              <a:buSzPct val="100000"/>
            </a:pPr>
            <a:endParaRPr lang="de-DE" sz="1800" dirty="0"/>
          </a:p>
          <a:p>
            <a:pPr marL="285750" indent="-285750"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/>
              <a:t>Run Risk Ratio is </a:t>
            </a:r>
            <a:r>
              <a:rPr lang="de-DE" sz="1800" b="1" dirty="0"/>
              <a:t>fair-value-based</a:t>
            </a:r>
            <a:r>
              <a:rPr lang="de-DE" sz="1800" dirty="0"/>
              <a:t>.</a:t>
            </a:r>
          </a:p>
          <a:p>
            <a:pPr marL="285750" indent="-285750"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Marking to market provides investors with </a:t>
            </a:r>
            <a:r>
              <a:rPr lang="en-US" sz="1800" b="1" dirty="0"/>
              <a:t>early warning signs</a:t>
            </a:r>
            <a:r>
              <a:rPr lang="en-US" sz="1800" dirty="0"/>
              <a:t>, while historical cost allows management to misrepresent bank’s true economic performance.</a:t>
            </a:r>
          </a:p>
          <a:p>
            <a:pPr marL="285750" indent="-285750"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Runs on deposits are more likely</a:t>
            </a:r>
            <a:r>
              <a:rPr lang="de-DE" sz="1800" dirty="0"/>
              <a:t> f</a:t>
            </a:r>
            <a:r>
              <a:rPr lang="en-US" sz="1800" dirty="0"/>
              <a:t>or banks with larger gaps between fair value and book value of assets. Especially for banks more exposed to </a:t>
            </a:r>
            <a:r>
              <a:rPr lang="en-US" sz="1800" b="1" dirty="0"/>
              <a:t>interest rate risk</a:t>
            </a:r>
            <a:r>
              <a:rPr lang="en-US" sz="1800" dirty="0"/>
              <a:t>.</a:t>
            </a:r>
          </a:p>
          <a:p>
            <a:pPr marL="285750" indent="-285750"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Due to higher interest rates, </a:t>
            </a:r>
            <a:r>
              <a:rPr lang="en-US" sz="1800" b="1" dirty="0"/>
              <a:t>high unrealized losses </a:t>
            </a:r>
            <a:r>
              <a:rPr lang="en-US" sz="1800" dirty="0"/>
              <a:t>in the US banking sector.</a:t>
            </a:r>
            <a:endParaRPr lang="de-DE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27D4BF-E0BD-2F15-F206-432434BE374D}"/>
              </a:ext>
            </a:extLst>
          </p:cNvPr>
          <p:cNvSpPr/>
          <p:nvPr/>
        </p:nvSpPr>
        <p:spPr>
          <a:xfrm>
            <a:off x="1755381" y="1935591"/>
            <a:ext cx="2289337" cy="7141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Run Risk Ratio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3BF873-E5F5-B4D4-A654-B1BDA4614EDE}"/>
              </a:ext>
            </a:extLst>
          </p:cNvPr>
          <p:cNvSpPr/>
          <p:nvPr/>
        </p:nvSpPr>
        <p:spPr>
          <a:xfrm>
            <a:off x="4946882" y="1941153"/>
            <a:ext cx="2289337" cy="7141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Tier 1 Leverage Ratio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7EE45-A197-CA7D-C2A1-C47F3E5AA015}"/>
              </a:ext>
            </a:extLst>
          </p:cNvPr>
          <p:cNvSpPr/>
          <p:nvPr/>
        </p:nvSpPr>
        <p:spPr>
          <a:xfrm>
            <a:off x="1755380" y="2707046"/>
            <a:ext cx="2289337" cy="7141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uses </a:t>
            </a:r>
            <a:r>
              <a:rPr lang="en-US" sz="1600" i="1" dirty="0">
                <a:solidFill>
                  <a:srgbClr val="00B0F0"/>
                </a:solidFill>
              </a:rPr>
              <a:t>market</a:t>
            </a:r>
            <a:r>
              <a:rPr lang="en-US" sz="1600" dirty="0">
                <a:solidFill>
                  <a:srgbClr val="00B0F0"/>
                </a:solidFill>
              </a:rPr>
              <a:t> value </a:t>
            </a:r>
            <a:r>
              <a:rPr lang="en-US" sz="1600" dirty="0">
                <a:solidFill>
                  <a:schemeClr val="tx1"/>
                </a:solidFill>
              </a:rPr>
              <a:t>of assets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4906EC-5B14-6AC8-FE33-E396C7DFBE48}"/>
              </a:ext>
            </a:extLst>
          </p:cNvPr>
          <p:cNvSpPr/>
          <p:nvPr/>
        </p:nvSpPr>
        <p:spPr>
          <a:xfrm>
            <a:off x="4946881" y="2714833"/>
            <a:ext cx="2289337" cy="7141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uses </a:t>
            </a:r>
            <a:r>
              <a:rPr lang="en-US" sz="1600" i="1" dirty="0">
                <a:solidFill>
                  <a:schemeClr val="tx1"/>
                </a:solidFill>
              </a:rPr>
              <a:t>book</a:t>
            </a:r>
            <a:r>
              <a:rPr lang="en-US" sz="1600" dirty="0">
                <a:solidFill>
                  <a:schemeClr val="tx1"/>
                </a:solidFill>
              </a:rPr>
              <a:t> value of assets</a:t>
            </a:r>
          </a:p>
        </p:txBody>
      </p:sp>
    </p:spTree>
    <p:extLst>
      <p:ext uri="{BB962C8B-B14F-4D97-AF65-F5344CB8AC3E}">
        <p14:creationId xmlns:p14="http://schemas.microsoft.com/office/powerpoint/2010/main" val="37548008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Paper #1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E8E67-3753-B6BF-B9CE-63B908C3F481}"/>
              </a:ext>
            </a:extLst>
          </p:cNvPr>
          <p:cNvSpPr txBox="1"/>
          <p:nvPr/>
        </p:nvSpPr>
        <p:spPr>
          <a:xfrm>
            <a:off x="220257" y="1207871"/>
            <a:ext cx="8768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1800" b="1" dirty="0">
                <a:solidFill>
                  <a:srgbClr val="FF0000"/>
                </a:solidFill>
              </a:rPr>
              <a:t>Run Risk Ratio </a:t>
            </a:r>
            <a:r>
              <a:rPr lang="de-DE" sz="1800" b="1" dirty="0"/>
              <a:t>vs. Tier 1 Leverage Ratio</a:t>
            </a:r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800" dirty="0"/>
          </a:p>
          <a:p>
            <a:pPr>
              <a:buClr>
                <a:schemeClr val="tx1"/>
              </a:buClr>
              <a:buSzPct val="100000"/>
            </a:pPr>
            <a:endParaRPr lang="de-DE" sz="1800" dirty="0"/>
          </a:p>
          <a:p>
            <a:pPr>
              <a:buClr>
                <a:schemeClr val="tx1"/>
              </a:buClr>
              <a:buSzPct val="100000"/>
            </a:pPr>
            <a:endParaRPr lang="de-DE" sz="1800" dirty="0"/>
          </a:p>
          <a:p>
            <a:pPr>
              <a:buClr>
                <a:schemeClr val="tx1"/>
              </a:buClr>
              <a:buSzPct val="100000"/>
            </a:pPr>
            <a:endParaRPr lang="de-DE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27D4BF-E0BD-2F15-F206-432434BE374D}"/>
              </a:ext>
            </a:extLst>
          </p:cNvPr>
          <p:cNvSpPr/>
          <p:nvPr/>
        </p:nvSpPr>
        <p:spPr>
          <a:xfrm>
            <a:off x="1755381" y="1935591"/>
            <a:ext cx="2289337" cy="7141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Run Risk Ratio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3BF873-E5F5-B4D4-A654-B1BDA4614EDE}"/>
              </a:ext>
            </a:extLst>
          </p:cNvPr>
          <p:cNvSpPr/>
          <p:nvPr/>
        </p:nvSpPr>
        <p:spPr>
          <a:xfrm>
            <a:off x="4946882" y="1941153"/>
            <a:ext cx="2289337" cy="7141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Tier 1 Leverage Ratio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7EE45-A197-CA7D-C2A1-C47F3E5AA015}"/>
              </a:ext>
            </a:extLst>
          </p:cNvPr>
          <p:cNvSpPr/>
          <p:nvPr/>
        </p:nvSpPr>
        <p:spPr>
          <a:xfrm>
            <a:off x="1755380" y="2707046"/>
            <a:ext cx="2289337" cy="7141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would </a:t>
            </a:r>
            <a:r>
              <a:rPr lang="en-US" sz="1600" dirty="0">
                <a:solidFill>
                  <a:srgbClr val="00B0F0"/>
                </a:solidFill>
              </a:rPr>
              <a:t>increase</a:t>
            </a:r>
            <a:r>
              <a:rPr lang="en-US" sz="1600" dirty="0">
                <a:solidFill>
                  <a:schemeClr val="tx1"/>
                </a:solidFill>
              </a:rPr>
              <a:t> if: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0A18F1-A6A9-E985-8048-209A1E1CE0CD}"/>
              </a:ext>
            </a:extLst>
          </p:cNvPr>
          <p:cNvSpPr txBox="1"/>
          <p:nvPr/>
        </p:nvSpPr>
        <p:spPr>
          <a:xfrm>
            <a:off x="2736524" y="3793194"/>
            <a:ext cx="34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FBD1A3-B6D8-48BA-43C2-9CB45423226B}"/>
              </a:ext>
            </a:extLst>
          </p:cNvPr>
          <p:cNvGrpSpPr/>
          <p:nvPr/>
        </p:nvGrpSpPr>
        <p:grpSpPr>
          <a:xfrm>
            <a:off x="893097" y="3413426"/>
            <a:ext cx="1958117" cy="1620335"/>
            <a:chOff x="893097" y="3413426"/>
            <a:chExt cx="1958117" cy="16203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99A588-AF9D-73F0-A7D9-AE3E112E07A1}"/>
                </a:ext>
              </a:extLst>
            </p:cNvPr>
            <p:cNvSpPr/>
            <p:nvPr/>
          </p:nvSpPr>
          <p:spPr>
            <a:xfrm>
              <a:off x="1185548" y="3413426"/>
              <a:ext cx="1308193" cy="11074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% uninsured deposits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are</a:t>
              </a:r>
            </a:p>
            <a:p>
              <a:pPr algn="ctr"/>
              <a:r>
                <a:rPr lang="en-US" sz="1400" dirty="0">
                  <a:solidFill>
                    <a:srgbClr val="00B0F0"/>
                  </a:solidFill>
                </a:rPr>
                <a:t>high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9E57B5-1303-7CD6-BDD6-EF7435E9AEED}"/>
                </a:ext>
              </a:extLst>
            </p:cNvPr>
            <p:cNvSpPr/>
            <p:nvPr/>
          </p:nvSpPr>
          <p:spPr>
            <a:xfrm>
              <a:off x="893097" y="4559405"/>
              <a:ext cx="1958117" cy="4743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runnable liabilities </a:t>
              </a:r>
              <a:r>
                <a:rPr lang="en-US" sz="1400" dirty="0">
                  <a:solidFill>
                    <a:srgbClr val="00B0F0"/>
                  </a:solidFill>
                </a:rPr>
                <a:t>↑↑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D0509A-AB8D-0B13-E1DD-2802131C5265}"/>
              </a:ext>
            </a:extLst>
          </p:cNvPr>
          <p:cNvGrpSpPr/>
          <p:nvPr/>
        </p:nvGrpSpPr>
        <p:grpSpPr>
          <a:xfrm>
            <a:off x="2936063" y="3421214"/>
            <a:ext cx="2217308" cy="1605567"/>
            <a:chOff x="2936063" y="3421214"/>
            <a:chExt cx="2217308" cy="160556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D26A3A-60C3-D201-3228-A2290E34D105}"/>
                </a:ext>
              </a:extLst>
            </p:cNvPr>
            <p:cNvSpPr/>
            <p:nvPr/>
          </p:nvSpPr>
          <p:spPr>
            <a:xfrm>
              <a:off x="3232103" y="3421214"/>
              <a:ext cx="1308193" cy="10997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Interest rates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go</a:t>
              </a:r>
            </a:p>
            <a:p>
              <a:pPr algn="ctr"/>
              <a:r>
                <a:rPr lang="en-US" sz="1400" dirty="0">
                  <a:solidFill>
                    <a:srgbClr val="00B0F0"/>
                  </a:solidFill>
                </a:rPr>
                <a:t>up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2CEA1D-7AF3-9709-5735-14628AE58156}"/>
                </a:ext>
              </a:extLst>
            </p:cNvPr>
            <p:cNvSpPr/>
            <p:nvPr/>
          </p:nvSpPr>
          <p:spPr>
            <a:xfrm>
              <a:off x="2936063" y="4552425"/>
              <a:ext cx="2217308" cy="4743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market value of assets </a:t>
              </a:r>
              <a:r>
                <a:rPr lang="en-US" sz="1400" dirty="0">
                  <a:solidFill>
                    <a:srgbClr val="00B0F0"/>
                  </a:solidFill>
                </a:rPr>
                <a:t>↓↓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761816-D7FB-0A7A-7485-17B86070CE9E}"/>
              </a:ext>
            </a:extLst>
          </p:cNvPr>
          <p:cNvGrpSpPr/>
          <p:nvPr/>
        </p:nvGrpSpPr>
        <p:grpSpPr>
          <a:xfrm>
            <a:off x="722926" y="5250894"/>
            <a:ext cx="4707993" cy="1209688"/>
            <a:chOff x="722926" y="5250894"/>
            <a:chExt cx="4707993" cy="10789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748DCE-3E32-AF3C-EB63-2623E5CE8680}"/>
                </a:ext>
              </a:extLst>
            </p:cNvPr>
            <p:cNvSpPr/>
            <p:nvPr/>
          </p:nvSpPr>
          <p:spPr>
            <a:xfrm>
              <a:off x="722926" y="5250894"/>
              <a:ext cx="4707993" cy="4743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Banks that are more exposed to market risk can compensate by restructuring their liabilities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FA8226-C26C-2B72-48D4-37677E738BDD}"/>
                </a:ext>
              </a:extLst>
            </p:cNvPr>
            <p:cNvSpPr/>
            <p:nvPr/>
          </p:nvSpPr>
          <p:spPr>
            <a:xfrm>
              <a:off x="722926" y="5855495"/>
              <a:ext cx="4707993" cy="4743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>
                  <a:solidFill>
                    <a:schemeClr val="tx1"/>
                  </a:solidFill>
                </a:rPr>
                <a:t>a bank with high unrealized losses but stable funding won’t be considered as risky as a bank with lower unrealized losses but less stable funding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4486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Paper #1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D10FC-AAF3-44FF-9498-DBD13446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E8E67-3753-B6BF-B9CE-63B908C3F481}"/>
              </a:ext>
            </a:extLst>
          </p:cNvPr>
          <p:cNvSpPr txBox="1"/>
          <p:nvPr/>
        </p:nvSpPr>
        <p:spPr>
          <a:xfrm>
            <a:off x="273667" y="1207871"/>
            <a:ext cx="871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1800" dirty="0"/>
              <a:t>Run Risk Ratio:</a:t>
            </a:r>
          </a:p>
          <a:p>
            <a:pPr>
              <a:buClr>
                <a:schemeClr val="tx1"/>
              </a:buClr>
              <a:buSzPct val="100000"/>
            </a:pPr>
            <a:endParaRPr lang="de-DE" sz="1800" dirty="0"/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/>
              <a:t>In this paper, bank is considered </a:t>
            </a:r>
            <a:r>
              <a:rPr lang="de-DE" sz="1800" b="1" dirty="0"/>
              <a:t>weak if Run Risk Ratio &lt; 4%</a:t>
            </a:r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/>
              <a:t>Based on Run Risk Ratio, SVB is estimated as weak already in 2022:Q1:</a:t>
            </a:r>
          </a:p>
          <a:p>
            <a:pPr>
              <a:buClr>
                <a:schemeClr val="tx1"/>
              </a:buClr>
              <a:buSzPct val="100000"/>
            </a:pPr>
            <a:endParaRPr lang="de-DE" sz="1800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B8052-1779-094E-26DB-E8695C71D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82" y="2962197"/>
            <a:ext cx="7231182" cy="31166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31F627-532B-A2AE-14A3-26696C4C7A42}"/>
              </a:ext>
            </a:extLst>
          </p:cNvPr>
          <p:cNvSpPr/>
          <p:nvPr/>
        </p:nvSpPr>
        <p:spPr>
          <a:xfrm>
            <a:off x="5301762" y="3358662"/>
            <a:ext cx="633046" cy="184638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769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Paper #1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E8E67-3753-B6BF-B9CE-63B908C3F481}"/>
              </a:ext>
            </a:extLst>
          </p:cNvPr>
          <p:cNvSpPr txBox="1"/>
          <p:nvPr/>
        </p:nvSpPr>
        <p:spPr>
          <a:xfrm>
            <a:off x="273667" y="1207871"/>
            <a:ext cx="871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1800" u="sng" dirty="0"/>
              <a:t>Key model:</a:t>
            </a:r>
          </a:p>
          <a:p>
            <a:pPr>
              <a:buClr>
                <a:schemeClr val="tx1"/>
              </a:buClr>
              <a:buSzPct val="100000"/>
            </a:pPr>
            <a:endParaRPr lang="de-DE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070A43-3D47-8063-5D86-D51B7EB59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08" y="1865574"/>
            <a:ext cx="7048222" cy="428842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90FB8E0-D6E4-E6D1-1193-BDC93479E5E1}"/>
              </a:ext>
            </a:extLst>
          </p:cNvPr>
          <p:cNvGrpSpPr/>
          <p:nvPr/>
        </p:nvGrpSpPr>
        <p:grpSpPr>
          <a:xfrm>
            <a:off x="899031" y="2305788"/>
            <a:ext cx="2702859" cy="1291710"/>
            <a:chOff x="899031" y="2305788"/>
            <a:chExt cx="2702859" cy="12917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A447CB-539F-B495-F467-D44966FE4BF2}"/>
                </a:ext>
              </a:extLst>
            </p:cNvPr>
            <p:cNvSpPr txBox="1"/>
            <p:nvPr/>
          </p:nvSpPr>
          <p:spPr>
            <a:xfrm>
              <a:off x="899031" y="2581835"/>
              <a:ext cx="27028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Default (</a:t>
              </a:r>
              <a:r>
                <a:rPr lang="en-US" dirty="0" err="1"/>
                <a:t>cloglog</a:t>
              </a:r>
              <a:r>
                <a:rPr lang="en-US" dirty="0"/>
                <a:t>, logit regressions)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Z-score (OLS)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/>
                <a:t>Prob(default) (OLS)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b="1" dirty="0"/>
                <a:t>Horizons</a:t>
              </a:r>
              <a:r>
                <a:rPr lang="en-US" dirty="0"/>
                <a:t>: up to 5 years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DCE22DE-8D06-F8B7-2F4A-773833C4C659}"/>
                </a:ext>
              </a:extLst>
            </p:cNvPr>
            <p:cNvCxnSpPr/>
            <p:nvPr/>
          </p:nvCxnSpPr>
          <p:spPr>
            <a:xfrm>
              <a:off x="2171700" y="2305788"/>
              <a:ext cx="0" cy="27604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0EB200-9750-5BF1-AAE4-5573F13FD708}"/>
              </a:ext>
            </a:extLst>
          </p:cNvPr>
          <p:cNvGrpSpPr/>
          <p:nvPr/>
        </p:nvGrpSpPr>
        <p:grpSpPr>
          <a:xfrm>
            <a:off x="3341274" y="2305788"/>
            <a:ext cx="2029866" cy="1815709"/>
            <a:chOff x="3341274" y="2305788"/>
            <a:chExt cx="2029866" cy="181570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05861DA-865F-1838-CA3A-7122327EB6A2}"/>
                </a:ext>
              </a:extLst>
            </p:cNvPr>
            <p:cNvCxnSpPr>
              <a:cxnSpLocks/>
            </p:cNvCxnSpPr>
            <p:nvPr/>
          </p:nvCxnSpPr>
          <p:spPr>
            <a:xfrm>
              <a:off x="4283529" y="2305788"/>
              <a:ext cx="0" cy="92237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3EBCD1-E5AB-CEC0-7A35-4C949CA1F4A4}"/>
                </a:ext>
              </a:extLst>
            </p:cNvPr>
            <p:cNvSpPr txBox="1"/>
            <p:nvPr/>
          </p:nvSpPr>
          <p:spPr>
            <a:xfrm>
              <a:off x="3341274" y="3290500"/>
              <a:ext cx="2029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=1 if Run Risk Ratio &lt;4%</a:t>
              </a:r>
            </a:p>
            <a:p>
              <a:endParaRPr lang="en-US" dirty="0"/>
            </a:p>
            <a:p>
              <a:r>
                <a:rPr lang="en-US" dirty="0"/>
                <a:t>Robust to other thresholds 3% to 7%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1432B0-3250-9D43-42A7-10ED489E177B}"/>
              </a:ext>
            </a:extLst>
          </p:cNvPr>
          <p:cNvGrpSpPr/>
          <p:nvPr/>
        </p:nvGrpSpPr>
        <p:grpSpPr>
          <a:xfrm>
            <a:off x="5404497" y="2294416"/>
            <a:ext cx="2029866" cy="1863020"/>
            <a:chOff x="5404497" y="2294416"/>
            <a:chExt cx="2029866" cy="186302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8867B37-4897-1C0A-ADB9-48F2A7B964EB}"/>
                </a:ext>
              </a:extLst>
            </p:cNvPr>
            <p:cNvCxnSpPr>
              <a:cxnSpLocks/>
            </p:cNvCxnSpPr>
            <p:nvPr/>
          </p:nvCxnSpPr>
          <p:spPr>
            <a:xfrm>
              <a:off x="5865160" y="2294416"/>
              <a:ext cx="0" cy="15860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6FC2D9-49EC-1878-E00F-1030200AE53E}"/>
                </a:ext>
              </a:extLst>
            </p:cNvPr>
            <p:cNvSpPr txBox="1"/>
            <p:nvPr/>
          </p:nvSpPr>
          <p:spPr>
            <a:xfrm>
              <a:off x="5404497" y="3880437"/>
              <a:ext cx="2029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Bank-level controls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9F4C08-BF52-9FA7-BB92-7FD979BD353D}"/>
              </a:ext>
            </a:extLst>
          </p:cNvPr>
          <p:cNvGrpSpPr/>
          <p:nvPr/>
        </p:nvGrpSpPr>
        <p:grpSpPr>
          <a:xfrm>
            <a:off x="6631381" y="2294416"/>
            <a:ext cx="921960" cy="1273082"/>
            <a:chOff x="6631381" y="2294416"/>
            <a:chExt cx="921960" cy="127308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864509-1E32-9142-9791-F8A8F2ED20A3}"/>
                </a:ext>
              </a:extLst>
            </p:cNvPr>
            <p:cNvCxnSpPr>
              <a:cxnSpLocks/>
            </p:cNvCxnSpPr>
            <p:nvPr/>
          </p:nvCxnSpPr>
          <p:spPr>
            <a:xfrm>
              <a:off x="6968139" y="2294416"/>
              <a:ext cx="0" cy="92237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36E926-16B8-8871-BAB9-21E170E49963}"/>
                </a:ext>
              </a:extLst>
            </p:cNvPr>
            <p:cNvSpPr txBox="1"/>
            <p:nvPr/>
          </p:nvSpPr>
          <p:spPr>
            <a:xfrm>
              <a:off x="6631381" y="3290499"/>
              <a:ext cx="921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bank FE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76BFFE-BEAD-A4F5-ECF8-9F6124038154}"/>
              </a:ext>
            </a:extLst>
          </p:cNvPr>
          <p:cNvGrpSpPr/>
          <p:nvPr/>
        </p:nvGrpSpPr>
        <p:grpSpPr>
          <a:xfrm>
            <a:off x="7107665" y="2305788"/>
            <a:ext cx="921960" cy="1851647"/>
            <a:chOff x="7107665" y="2305788"/>
            <a:chExt cx="921960" cy="185164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4C0382-651C-58E1-DA63-907BF634FB04}"/>
                </a:ext>
              </a:extLst>
            </p:cNvPr>
            <p:cNvCxnSpPr>
              <a:cxnSpLocks/>
            </p:cNvCxnSpPr>
            <p:nvPr/>
          </p:nvCxnSpPr>
          <p:spPr>
            <a:xfrm>
              <a:off x="7477527" y="2305788"/>
              <a:ext cx="0" cy="15860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A75EF4-BCA2-F782-C768-D2616F2BC35E}"/>
                </a:ext>
              </a:extLst>
            </p:cNvPr>
            <p:cNvSpPr txBox="1"/>
            <p:nvPr/>
          </p:nvSpPr>
          <p:spPr>
            <a:xfrm>
              <a:off x="7107665" y="3880436"/>
              <a:ext cx="921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quarter FE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00CBD47-8885-3A0C-9041-9F73C6ADB3E7}"/>
              </a:ext>
            </a:extLst>
          </p:cNvPr>
          <p:cNvSpPr txBox="1"/>
          <p:nvPr/>
        </p:nvSpPr>
        <p:spPr>
          <a:xfrm>
            <a:off x="217282" y="5091749"/>
            <a:ext cx="86871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Coefficient </a:t>
            </a:r>
            <a:r>
              <a:rPr lang="en-US" sz="1600" dirty="0">
                <a:solidFill>
                  <a:srgbClr val="C00000"/>
                </a:solidFill>
              </a:rPr>
              <a:t>b1 is (+)***</a:t>
            </a:r>
            <a:r>
              <a:rPr lang="en-US" sz="1600" dirty="0"/>
              <a:t> : low Run Risk Ratio helps predict defaults.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Run Risk Ratio is more accurate in predicting defaults than other existing measures.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Reinforced results during periods of rising interest rates.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9D0D1E-25BB-07A1-84C5-8FE915706182}"/>
              </a:ext>
            </a:extLst>
          </p:cNvPr>
          <p:cNvSpPr/>
          <p:nvPr/>
        </p:nvSpPr>
        <p:spPr>
          <a:xfrm>
            <a:off x="3526971" y="1916536"/>
            <a:ext cx="261258" cy="3295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Paper #1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D10FC-AAF3-44FF-9498-DBD13446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E8E67-3753-B6BF-B9CE-63B908C3F481}"/>
              </a:ext>
            </a:extLst>
          </p:cNvPr>
          <p:cNvSpPr txBox="1"/>
          <p:nvPr/>
        </p:nvSpPr>
        <p:spPr>
          <a:xfrm>
            <a:off x="161668" y="1003655"/>
            <a:ext cx="871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1800" u="sng" dirty="0"/>
              <a:t>My comments / suggestions: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09C6C-6046-49D7-C7F3-2EF5AAD98C2D}"/>
              </a:ext>
            </a:extLst>
          </p:cNvPr>
          <p:cNvSpPr txBox="1"/>
          <p:nvPr/>
        </p:nvSpPr>
        <p:spPr>
          <a:xfrm>
            <a:off x="220261" y="3762441"/>
            <a:ext cx="8403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600" b="1" dirty="0"/>
              <a:t>3.     Unrealized gains &amp; losses. </a:t>
            </a:r>
            <a:r>
              <a:rPr lang="en-US" sz="1600" dirty="0"/>
              <a:t>Changes in mark-to-market values of loans due to changing interest rates are </a:t>
            </a:r>
            <a:r>
              <a:rPr lang="en-US" sz="1600" i="1" dirty="0"/>
              <a:t>not</a:t>
            </a:r>
            <a:r>
              <a:rPr lang="en-US" sz="1600" dirty="0"/>
              <a:t> </a:t>
            </a:r>
            <a:r>
              <a:rPr lang="en-US" sz="1600" i="1" dirty="0"/>
              <a:t>reported</a:t>
            </a:r>
            <a:r>
              <a:rPr lang="en-US" sz="1600" dirty="0"/>
              <a:t> in Call Reports. How does this methodology ensure that assets are </a:t>
            </a:r>
            <a:r>
              <a:rPr lang="en-US" sz="1600" i="1" dirty="0"/>
              <a:t>fairly</a:t>
            </a:r>
            <a:r>
              <a:rPr lang="en-US" sz="1600" dirty="0"/>
              <a:t> priced? How reliable are estimates of Run Risk Ratio?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D33BF1-B9A5-C656-08DD-7B6DE5401B57}"/>
              </a:ext>
            </a:extLst>
          </p:cNvPr>
          <p:cNvGrpSpPr/>
          <p:nvPr/>
        </p:nvGrpSpPr>
        <p:grpSpPr>
          <a:xfrm>
            <a:off x="220261" y="1674275"/>
            <a:ext cx="8356414" cy="738664"/>
            <a:chOff x="273667" y="4905473"/>
            <a:chExt cx="8356414" cy="738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44409F-8531-DD05-28DE-CE804B45A5D5}"/>
                </a:ext>
              </a:extLst>
            </p:cNvPr>
            <p:cNvSpPr txBox="1"/>
            <p:nvPr/>
          </p:nvSpPr>
          <p:spPr>
            <a:xfrm>
              <a:off x="273667" y="4905473"/>
              <a:ext cx="8356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1. </a:t>
              </a:r>
              <a:endParaRPr lang="en-US" sz="1600" dirty="0"/>
            </a:p>
            <a:p>
              <a:pPr marL="400050"/>
              <a:endParaRPr lang="en-US" sz="1000" dirty="0"/>
            </a:p>
            <a:p>
              <a:pPr marL="400050"/>
              <a:r>
                <a:rPr lang="en-US" sz="1600" dirty="0"/>
                <a:t> Why not use continuous version of Run Risk Ratio, instead of indicator?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45FF4B-5BF8-056E-7BE1-8DC2500FE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0159" y="4905473"/>
              <a:ext cx="7048222" cy="428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0AD9275-AF27-7B69-4DAA-6EB0C3FB6DF1}"/>
              </a:ext>
            </a:extLst>
          </p:cNvPr>
          <p:cNvSpPr txBox="1"/>
          <p:nvPr/>
        </p:nvSpPr>
        <p:spPr>
          <a:xfrm>
            <a:off x="266982" y="4989340"/>
            <a:ext cx="8356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4.    Run Risk Ratio predicts defaults better for </a:t>
            </a:r>
            <a:r>
              <a:rPr lang="en-US" sz="1600" b="1" i="1" dirty="0"/>
              <a:t>larger</a:t>
            </a:r>
            <a:r>
              <a:rPr lang="en-US" sz="1600" b="1" dirty="0"/>
              <a:t> banks</a:t>
            </a:r>
            <a:r>
              <a:rPr lang="en-US" sz="1600" dirty="0"/>
              <a:t>. </a:t>
            </a:r>
          </a:p>
          <a:p>
            <a:pPr marL="400050"/>
            <a:r>
              <a:rPr lang="en-US" sz="1600" dirty="0"/>
              <a:t>How is this result related to </a:t>
            </a:r>
            <a:r>
              <a:rPr lang="en-US" sz="1600" b="1" dirty="0"/>
              <a:t>TBTF</a:t>
            </a:r>
            <a:r>
              <a:rPr lang="en-US" sz="1600" dirty="0"/>
              <a:t> banks? Could it be that due to their TBTF  status, depositors often exceed $250k threshold, causing Run Risk Ratios ↑↑. By pooling large bank data with small bank data, estimations mechanically yield lower likelihood of detecting smaller banks as weak.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63F7B-F32E-36AB-E310-70952A8E00CC}"/>
              </a:ext>
            </a:extLst>
          </p:cNvPr>
          <p:cNvSpPr txBox="1"/>
          <p:nvPr/>
        </p:nvSpPr>
        <p:spPr>
          <a:xfrm>
            <a:off x="220261" y="2672191"/>
            <a:ext cx="8489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1600" b="1" dirty="0"/>
              <a:t>2.     Common Equity Tier 1 Capital Ratio   </a:t>
            </a:r>
            <a:r>
              <a:rPr lang="de-DE" sz="1600" dirty="0"/>
              <a:t>=  (CET1 capital) / RWA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de-DE" sz="1600" dirty="0"/>
              <a:t>In RWA gov‘t securities are assigned risk weight of 0%. 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de-DE" sz="1600" dirty="0"/>
              <a:t>If the weight &gt;0%, then RWA ↑↑, CET1 ratio ↓↓, SVB would appear undercapitalized.</a:t>
            </a:r>
          </a:p>
        </p:txBody>
      </p:sp>
    </p:spTree>
    <p:extLst>
      <p:ext uri="{BB962C8B-B14F-4D97-AF65-F5344CB8AC3E}">
        <p14:creationId xmlns:p14="http://schemas.microsoft.com/office/powerpoint/2010/main" val="2073642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5CAC7E-2453-4050-9AD4-EF6A6860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763A9B-19F9-4813-A9B0-9B6E4F8B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D241F-F6E1-4C60-B06E-AB1C3BF9DE72}"/>
              </a:ext>
            </a:extLst>
          </p:cNvPr>
          <p:cNvSpPr txBox="1"/>
          <p:nvPr/>
        </p:nvSpPr>
        <p:spPr>
          <a:xfrm>
            <a:off x="577515" y="2967335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CC"/>
                </a:solidFill>
              </a:rPr>
              <a:t>Paper #2</a:t>
            </a:r>
          </a:p>
        </p:txBody>
      </p:sp>
    </p:spTree>
    <p:extLst>
      <p:ext uri="{BB962C8B-B14F-4D97-AF65-F5344CB8AC3E}">
        <p14:creationId xmlns:p14="http://schemas.microsoft.com/office/powerpoint/2010/main" val="157163438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5670ED-C1C3-4AA5-BE86-74D7D6F9D9D7}"/>
              </a:ext>
            </a:extLst>
          </p:cNvPr>
          <p:cNvSpPr/>
          <p:nvPr/>
        </p:nvSpPr>
        <p:spPr>
          <a:xfrm>
            <a:off x="622169" y="1508289"/>
            <a:ext cx="7992443" cy="6693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CC"/>
                </a:solidFill>
              </a:rPr>
              <a:t>Paper #2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8" y="1288644"/>
            <a:ext cx="82875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>
              <a:buClr>
                <a:schemeClr val="tx1"/>
              </a:buClr>
              <a:buSzPct val="100000"/>
            </a:pPr>
            <a:endParaRPr lang="de-DE" sz="1400" dirty="0"/>
          </a:p>
          <a:p>
            <a:pPr algn="ctr">
              <a:buClr>
                <a:schemeClr val="tx1"/>
              </a:buClr>
              <a:buSzPct val="100000"/>
            </a:pPr>
            <a:r>
              <a:rPr lang="de-DE" sz="1600" b="1" dirty="0"/>
              <a:t>Bank Lending to Nonbanks: A Robust Channel Fueled by Constrained Capital?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de-DE" sz="1800" dirty="0"/>
              <a:t>by John Krainer, Farindokht Vaghefi, and Teng Wang</a:t>
            </a:r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r>
              <a:rPr lang="de-DE" sz="1800" u="sng" dirty="0"/>
              <a:t>Key idea: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800" dirty="0">
                <a:solidFill>
                  <a:srgbClr val="0066CC"/>
                </a:solidFill>
              </a:rPr>
              <a:t>Banks are increasingly lending to nonbanks, especially in recent years. </a:t>
            </a:r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0DF1F-3D93-4218-A70D-A6504C51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3FE08B-AEAB-6858-6C8B-6170E4613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704" y="3588114"/>
            <a:ext cx="3213126" cy="26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15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5670ED-C1C3-4AA5-BE86-74D7D6F9D9D7}"/>
              </a:ext>
            </a:extLst>
          </p:cNvPr>
          <p:cNvSpPr/>
          <p:nvPr/>
        </p:nvSpPr>
        <p:spPr>
          <a:xfrm>
            <a:off x="622169" y="1508289"/>
            <a:ext cx="7992443" cy="6693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CC"/>
                </a:solidFill>
              </a:rPr>
              <a:t>Paper #2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8" y="1288644"/>
            <a:ext cx="829423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>
              <a:buClr>
                <a:schemeClr val="tx1"/>
              </a:buClr>
              <a:buSzPct val="100000"/>
            </a:pPr>
            <a:endParaRPr lang="de-DE" sz="1400" dirty="0"/>
          </a:p>
          <a:p>
            <a:pPr algn="ctr">
              <a:buClr>
                <a:schemeClr val="tx1"/>
              </a:buClr>
              <a:buSzPct val="100000"/>
            </a:pPr>
            <a:r>
              <a:rPr lang="de-DE" sz="1600" b="1" dirty="0"/>
              <a:t>Bank Lending to Nonbanks: A Robust Channel Fueled by Constrained Capital?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de-DE" sz="1800" dirty="0"/>
              <a:t>by John Krainer, Farindokht Vaghefi, and Teng Wang</a:t>
            </a:r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r>
              <a:rPr lang="de-DE" sz="1800" u="sng" dirty="0"/>
              <a:t>Key idea: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800" dirty="0">
                <a:solidFill>
                  <a:srgbClr val="0066CC"/>
                </a:solidFill>
              </a:rPr>
              <a:t>Banks are increasingly lending to nonbanks, especially in recent years. </a:t>
            </a:r>
            <a:endParaRPr lang="de-DE" sz="1800" b="1" dirty="0"/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</a:pPr>
            <a:endParaRPr lang="de-DE" sz="1800" u="sng" dirty="0"/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de-DE" sz="1800" u="sng" dirty="0"/>
              <a:t>Observation: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/>
              <a:t>Bank lending to nonbanks has &gt;doubled since 2013, &gt;$2 trln in Oct 2023.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/>
              <a:t>Especially during periods of stress (Basel III, oil price shock 2014-2016,  Covid-19) banks reduced lending to corporate borrowers but not to nonbank borrowers.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/>
              <a:t>Increasing role of nonbanks as credit suppliers to the real economy.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0DF1F-3D93-4218-A70D-A6504C51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</p:spTree>
    <p:extLst>
      <p:ext uri="{BB962C8B-B14F-4D97-AF65-F5344CB8AC3E}">
        <p14:creationId xmlns:p14="http://schemas.microsoft.com/office/powerpoint/2010/main" val="39945566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5670ED-C1C3-4AA5-BE86-74D7D6F9D9D7}"/>
              </a:ext>
            </a:extLst>
          </p:cNvPr>
          <p:cNvSpPr/>
          <p:nvPr/>
        </p:nvSpPr>
        <p:spPr>
          <a:xfrm>
            <a:off x="622169" y="1508289"/>
            <a:ext cx="7992443" cy="6693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CC"/>
                </a:solidFill>
              </a:rPr>
              <a:t>Paper #2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8" y="1288644"/>
            <a:ext cx="829423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>
              <a:buClr>
                <a:schemeClr val="tx1"/>
              </a:buClr>
              <a:buSzPct val="100000"/>
            </a:pPr>
            <a:endParaRPr lang="de-DE" sz="1400" dirty="0"/>
          </a:p>
          <a:p>
            <a:pPr algn="ctr">
              <a:buClr>
                <a:schemeClr val="tx1"/>
              </a:buClr>
              <a:buSzPct val="100000"/>
            </a:pPr>
            <a:r>
              <a:rPr lang="de-DE" sz="1600" b="1" dirty="0"/>
              <a:t>Bank Lending to Nonbanks: A Robust Channel Fueled by Constrained Capital?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de-DE" sz="1800" dirty="0"/>
              <a:t>by John Krainer, Farindokht Vaghefi, and Teng Wang</a:t>
            </a:r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r>
              <a:rPr lang="de-DE" sz="1800" u="sng" dirty="0"/>
              <a:t>Key idea: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800" dirty="0">
                <a:solidFill>
                  <a:srgbClr val="0066CC"/>
                </a:solidFill>
              </a:rPr>
              <a:t>Banks are increasingly lending to nonbanks, especially in recent years. </a:t>
            </a:r>
            <a:endParaRPr lang="de-DE" sz="1800" b="1" dirty="0"/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</a:pPr>
            <a:endParaRPr lang="de-DE" sz="1800" u="sng" dirty="0"/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de-DE" sz="1800" u="sng" dirty="0"/>
              <a:t>Channels: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/>
              <a:t>#1: Banks‘ </a:t>
            </a:r>
            <a:r>
              <a:rPr lang="de-DE" sz="1800" b="1" dirty="0"/>
              <a:t>higher regulatory costs</a:t>
            </a:r>
            <a:r>
              <a:rPr lang="de-DE" sz="1800" dirty="0"/>
              <a:t>. Risk being shifted from regulated to unregulated sector.</a:t>
            </a:r>
          </a:p>
          <a:p>
            <a:pPr marL="290513"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de-DE" sz="1800" dirty="0"/>
              <a:t>More stringent capital regulatory requirements. 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Banks shift their risk to nonbanks, who are less regulated but have lower risk than corporate firms.</a:t>
            </a:r>
          </a:p>
          <a:p>
            <a:pPr marL="290513">
              <a:spcAft>
                <a:spcPts val="600"/>
              </a:spcAft>
              <a:buClr>
                <a:schemeClr val="tx1"/>
              </a:buClr>
              <a:buSzPct val="100000"/>
            </a:pPr>
            <a:endParaRPr lang="de-DE" sz="1800" dirty="0"/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/>
              <a:t>#2: Nonbanks have comparative advantage over banks in </a:t>
            </a:r>
            <a:r>
              <a:rPr lang="de-DE" sz="1800" b="1" dirty="0"/>
              <a:t>fintech</a:t>
            </a:r>
            <a:r>
              <a:rPr lang="de-DE" sz="1800" dirty="0"/>
              <a:t>. </a:t>
            </a:r>
          </a:p>
          <a:p>
            <a:pPr marL="290513"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de-DE" sz="1800" dirty="0"/>
              <a:t>Banks are able to participate in the fintech market indirectly through nonbanks.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0DF1F-3D93-4218-A70D-A6504C51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</p:spTree>
    <p:extLst>
      <p:ext uri="{BB962C8B-B14F-4D97-AF65-F5344CB8AC3E}">
        <p14:creationId xmlns:p14="http://schemas.microsoft.com/office/powerpoint/2010/main" val="190473273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5670ED-C1C3-4AA5-BE86-74D7D6F9D9D7}"/>
              </a:ext>
            </a:extLst>
          </p:cNvPr>
          <p:cNvSpPr/>
          <p:nvPr/>
        </p:nvSpPr>
        <p:spPr>
          <a:xfrm>
            <a:off x="622169" y="1508289"/>
            <a:ext cx="7992443" cy="6693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CC"/>
                </a:solidFill>
              </a:rPr>
              <a:t>Paper #2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8" y="1288644"/>
            <a:ext cx="82942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>
              <a:buClr>
                <a:schemeClr val="tx1"/>
              </a:buClr>
              <a:buSzPct val="100000"/>
            </a:pPr>
            <a:endParaRPr lang="de-DE" sz="1400" dirty="0"/>
          </a:p>
          <a:p>
            <a:pPr algn="ctr">
              <a:buClr>
                <a:schemeClr val="tx1"/>
              </a:buClr>
              <a:buSzPct val="100000"/>
            </a:pPr>
            <a:r>
              <a:rPr lang="de-DE" sz="1600" b="1" dirty="0"/>
              <a:t>Bank Lending to Nonbanks: A Robust Channel Fueled by Constrained Capital?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de-DE" sz="1800" dirty="0"/>
              <a:t>by John Krainer, Farindokht Vaghefi, and Teng Wang</a:t>
            </a:r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r>
              <a:rPr lang="de-DE" sz="1800" u="sng" dirty="0"/>
              <a:t>Key model: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800" dirty="0"/>
              <a:t>Higher regulatory costs</a:t>
            </a:r>
            <a:r>
              <a:rPr lang="de-DE" sz="1800" dirty="0">
                <a:sym typeface="Wingdings" panose="05000000000000000000" pitchFamily="2" charset="2"/>
              </a:rPr>
              <a:t>. </a:t>
            </a:r>
            <a:r>
              <a:rPr lang="de-DE" sz="1800" dirty="0"/>
              <a:t>Examine changes in bank‘s participation in syndicate loan after origination: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0DF1F-3D93-4218-A70D-A6504C51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93B6A-442D-856E-C35F-420D14B2A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3781864"/>
            <a:ext cx="8439150" cy="333375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225FC6F-6139-96A2-FA2C-A2013BC3D9DA}"/>
              </a:ext>
            </a:extLst>
          </p:cNvPr>
          <p:cNvGrpSpPr/>
          <p:nvPr/>
        </p:nvGrpSpPr>
        <p:grpSpPr>
          <a:xfrm>
            <a:off x="457199" y="4115239"/>
            <a:ext cx="1480887" cy="1008729"/>
            <a:chOff x="457199" y="3998569"/>
            <a:chExt cx="1480887" cy="100872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CAAA0D-98F0-BC7A-550B-AED4FB173EA6}"/>
                </a:ext>
              </a:extLst>
            </p:cNvPr>
            <p:cNvCxnSpPr/>
            <p:nvPr/>
          </p:nvCxnSpPr>
          <p:spPr>
            <a:xfrm>
              <a:off x="1127982" y="3998569"/>
              <a:ext cx="0" cy="37561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BCF442-8921-AD1E-827D-56015A8B7E74}"/>
                </a:ext>
              </a:extLst>
            </p:cNvPr>
            <p:cNvSpPr txBox="1"/>
            <p:nvPr/>
          </p:nvSpPr>
          <p:spPr>
            <a:xfrm>
              <a:off x="457199" y="4360967"/>
              <a:ext cx="148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change in </a:t>
              </a:r>
              <a:r>
                <a:rPr lang="en-US" b="1" dirty="0"/>
                <a:t>bank</a:t>
              </a:r>
              <a:r>
                <a:rPr lang="en-US" dirty="0"/>
                <a:t> share commitment in loan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AA344C5-52C8-7727-3776-AC24CEE0B221}"/>
              </a:ext>
            </a:extLst>
          </p:cNvPr>
          <p:cNvSpPr txBox="1"/>
          <p:nvPr/>
        </p:nvSpPr>
        <p:spPr>
          <a:xfrm>
            <a:off x="529388" y="5777751"/>
            <a:ext cx="7786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Coefficient </a:t>
            </a:r>
            <a:r>
              <a:rPr lang="en-US" sz="1600" dirty="0">
                <a:solidFill>
                  <a:srgbClr val="C00000"/>
                </a:solidFill>
              </a:rPr>
              <a:t>b2 (+)</a:t>
            </a:r>
            <a:r>
              <a:rPr lang="en-US" sz="1600" b="1" dirty="0">
                <a:solidFill>
                  <a:srgbClr val="C00000"/>
                </a:solidFill>
              </a:rPr>
              <a:t>***</a:t>
            </a:r>
            <a:r>
              <a:rPr lang="en-US" sz="1600" dirty="0"/>
              <a:t>: banks with weaker regulatory capital position are more likely to increase lending to nonbanks.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FEBA80-257B-D89E-7735-FA31FE3FF600}"/>
              </a:ext>
            </a:extLst>
          </p:cNvPr>
          <p:cNvGrpSpPr/>
          <p:nvPr/>
        </p:nvGrpSpPr>
        <p:grpSpPr>
          <a:xfrm>
            <a:off x="2900449" y="4115239"/>
            <a:ext cx="1557927" cy="1025290"/>
            <a:chOff x="2900449" y="3998569"/>
            <a:chExt cx="1557927" cy="102529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05ACC0-4990-3CC6-54BD-366D43A50972}"/>
                </a:ext>
              </a:extLst>
            </p:cNvPr>
            <p:cNvCxnSpPr/>
            <p:nvPr/>
          </p:nvCxnSpPr>
          <p:spPr>
            <a:xfrm>
              <a:off x="3569720" y="3998569"/>
              <a:ext cx="0" cy="37561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179CE8-925E-AF89-5744-B74CC4A8AD2E}"/>
                </a:ext>
              </a:extLst>
            </p:cNvPr>
            <p:cNvSpPr txBox="1"/>
            <p:nvPr/>
          </p:nvSpPr>
          <p:spPr>
            <a:xfrm>
              <a:off x="2900449" y="4377528"/>
              <a:ext cx="15579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=1 if bank’s CET1 ratio is in bottom quartile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6663F7-4887-1B56-46B9-8053A82BC5D8}"/>
              </a:ext>
            </a:extLst>
          </p:cNvPr>
          <p:cNvGrpSpPr/>
          <p:nvPr/>
        </p:nvGrpSpPr>
        <p:grpSpPr>
          <a:xfrm>
            <a:off x="7233648" y="4115239"/>
            <a:ext cx="1557927" cy="652611"/>
            <a:chOff x="7233648" y="3998569"/>
            <a:chExt cx="1557927" cy="65261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20BA5DE-E3EF-2396-A620-12F22724B617}"/>
                </a:ext>
              </a:extLst>
            </p:cNvPr>
            <p:cNvCxnSpPr/>
            <p:nvPr/>
          </p:nvCxnSpPr>
          <p:spPr>
            <a:xfrm>
              <a:off x="7886978" y="3998569"/>
              <a:ext cx="0" cy="37561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4C726B-5FE3-68A9-4035-8AF6BF318A26}"/>
                </a:ext>
              </a:extLst>
            </p:cNvPr>
            <p:cNvSpPr txBox="1"/>
            <p:nvPr/>
          </p:nvSpPr>
          <p:spPr>
            <a:xfrm>
              <a:off x="7233648" y="4374181"/>
              <a:ext cx="15579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Bank-level controls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D1361C-2A45-5901-A2C1-2DF1748EA179}"/>
              </a:ext>
            </a:extLst>
          </p:cNvPr>
          <p:cNvGrpSpPr/>
          <p:nvPr/>
        </p:nvGrpSpPr>
        <p:grpSpPr>
          <a:xfrm>
            <a:off x="4925192" y="4206265"/>
            <a:ext cx="2308456" cy="1484915"/>
            <a:chOff x="4925192" y="4089595"/>
            <a:chExt cx="2308456" cy="1484915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7CED9D3F-F986-F624-8508-1FA9DF3B1CED}"/>
                </a:ext>
              </a:extLst>
            </p:cNvPr>
            <p:cNvSpPr/>
            <p:nvPr/>
          </p:nvSpPr>
          <p:spPr>
            <a:xfrm rot="5400000">
              <a:off x="5989315" y="3025472"/>
              <a:ext cx="180210" cy="2308456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3E7CF7-7657-2F24-B7E1-371C4BA0B649}"/>
                </a:ext>
              </a:extLst>
            </p:cNvPr>
            <p:cNvSpPr txBox="1"/>
            <p:nvPr/>
          </p:nvSpPr>
          <p:spPr>
            <a:xfrm>
              <a:off x="5536699" y="4374181"/>
              <a:ext cx="14808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CET1 ratio bottom quartile dummy </a:t>
              </a:r>
            </a:p>
            <a:p>
              <a:r>
                <a:rPr lang="en-US" dirty="0"/>
                <a:t>          x</a:t>
              </a:r>
            </a:p>
            <a:p>
              <a:r>
                <a:rPr lang="en-US" dirty="0"/>
                <a:t>Nonbank=1 if borrower is nonbank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69F9833-5AEC-E45B-AB68-6543DC2D32D8}"/>
              </a:ext>
            </a:extLst>
          </p:cNvPr>
          <p:cNvSpPr/>
          <p:nvPr/>
        </p:nvSpPr>
        <p:spPr>
          <a:xfrm>
            <a:off x="4627981" y="3780334"/>
            <a:ext cx="261258" cy="3295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34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2FEA33-36E4-48E4-8DA4-B60235BF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51DA19-167F-4C3D-870F-D226E7C2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C972B-0A69-42A2-9477-83A12EC419E6}"/>
              </a:ext>
            </a:extLst>
          </p:cNvPr>
          <p:cNvSpPr txBox="1"/>
          <p:nvPr/>
        </p:nvSpPr>
        <p:spPr>
          <a:xfrm>
            <a:off x="305529" y="641024"/>
            <a:ext cx="85329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Background</a:t>
            </a:r>
          </a:p>
          <a:p>
            <a:endParaRPr lang="en-US" sz="1800" dirty="0"/>
          </a:p>
          <a:p>
            <a:endParaRPr lang="en-US" sz="1800" dirty="0"/>
          </a:p>
          <a:p>
            <a:pPr marL="285750" indent="-285750">
              <a:buFont typeface="Webdings" panose="05030102010509060703" pitchFamily="18" charset="2"/>
              <a:buChar char="&lt;"/>
            </a:pPr>
            <a:r>
              <a:rPr lang="en-US" sz="2000" dirty="0"/>
              <a:t>Digitalization, financial innovation, globalization, M&amp;A.</a:t>
            </a:r>
          </a:p>
          <a:p>
            <a:pPr marL="285750" indent="-285750">
              <a:buFont typeface="Webdings" panose="05030102010509060703" pitchFamily="18" charset="2"/>
              <a:buChar char="&lt;"/>
            </a:pPr>
            <a:endParaRPr lang="en-US" sz="1800" dirty="0"/>
          </a:p>
          <a:p>
            <a:pPr marL="285750" indent="-285750">
              <a:buFont typeface="Webdings" panose="05030102010509060703" pitchFamily="18" charset="2"/>
              <a:buChar char="&lt;"/>
            </a:pPr>
            <a:endParaRPr lang="en-US" sz="1800" dirty="0"/>
          </a:p>
          <a:p>
            <a:pPr marL="285750" indent="-285750">
              <a:buFont typeface="Webdings" panose="05030102010509060703" pitchFamily="18" charset="2"/>
              <a:buChar char="&lt;"/>
            </a:pPr>
            <a:endParaRPr lang="en-US" sz="1800" dirty="0"/>
          </a:p>
          <a:p>
            <a:pPr marL="285750" indent="-285750">
              <a:buFont typeface="Webdings" panose="05030102010509060703" pitchFamily="18" charset="2"/>
              <a:buChar char="&lt;"/>
            </a:pPr>
            <a:endParaRPr lang="en-US" sz="1800" dirty="0"/>
          </a:p>
          <a:p>
            <a:pPr marL="285750" indent="-285750">
              <a:buFont typeface="Webdings" panose="05030102010509060703" pitchFamily="18" charset="2"/>
              <a:buChar char="&lt;"/>
            </a:pPr>
            <a:r>
              <a:rPr lang="en-US" sz="2000" dirty="0"/>
              <a:t>Banks are growing in size and complexity. </a:t>
            </a:r>
          </a:p>
          <a:p>
            <a:r>
              <a:rPr lang="en-US" sz="1800" dirty="0"/>
              <a:t>  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Size of banking sector has grown disproportionally in relation to real economy.</a:t>
            </a:r>
            <a:endParaRPr lang="en-US" sz="1600" dirty="0"/>
          </a:p>
          <a:p>
            <a:pPr marL="290513"/>
            <a:r>
              <a:rPr lang="en-US" sz="1800" dirty="0"/>
              <a:t>1970-2015: TA of world’s 50 biggest banks grew from 15% to 83% relative to world GDP.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Implicit government guarantees for TBTF banks. Risk of failure is shifted from banks to the government and taxpayers. </a:t>
            </a:r>
          </a:p>
          <a:p>
            <a:pPr marL="285750" indent="-285750">
              <a:buFont typeface="Webdings" panose="05030102010509060703" pitchFamily="18" charset="2"/>
              <a:buChar char="&lt;"/>
            </a:pP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FCF9675-2E02-3328-F375-02AA2202EC51}"/>
              </a:ext>
            </a:extLst>
          </p:cNvPr>
          <p:cNvSpPr/>
          <p:nvPr/>
        </p:nvSpPr>
        <p:spPr>
          <a:xfrm>
            <a:off x="1088572" y="2037806"/>
            <a:ext cx="426720" cy="67926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8802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5670ED-C1C3-4AA5-BE86-74D7D6F9D9D7}"/>
              </a:ext>
            </a:extLst>
          </p:cNvPr>
          <p:cNvSpPr/>
          <p:nvPr/>
        </p:nvSpPr>
        <p:spPr>
          <a:xfrm>
            <a:off x="622169" y="1508289"/>
            <a:ext cx="7992443" cy="6693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CC"/>
                </a:solidFill>
              </a:rPr>
              <a:t>Paper #2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8" y="1288644"/>
            <a:ext cx="83476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>
              <a:buClr>
                <a:schemeClr val="tx1"/>
              </a:buClr>
              <a:buSzPct val="100000"/>
            </a:pPr>
            <a:endParaRPr lang="de-DE" sz="1400" dirty="0"/>
          </a:p>
          <a:p>
            <a:pPr algn="ctr">
              <a:buClr>
                <a:schemeClr val="tx1"/>
              </a:buClr>
              <a:buSzPct val="100000"/>
            </a:pPr>
            <a:r>
              <a:rPr lang="de-DE" sz="1600" b="1" dirty="0"/>
              <a:t>Bank Lending to Nonbanks: A Robust Channel Fueled by Constrained Capital?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de-DE" sz="1800" dirty="0"/>
              <a:t>by John Krainer, Farindokht Vaghefi, and Teng Wang</a:t>
            </a:r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r>
              <a:rPr lang="de-DE" sz="1800" dirty="0"/>
              <a:t>Does having a loan from a bank allow </a:t>
            </a:r>
            <a:r>
              <a:rPr lang="de-DE" sz="1800" i="1" dirty="0"/>
              <a:t>nonbank</a:t>
            </a:r>
            <a:r>
              <a:rPr lang="de-DE" sz="1800" dirty="0"/>
              <a:t> to extend more credit to the real economy?</a:t>
            </a:r>
          </a:p>
          <a:p>
            <a:pPr>
              <a:buClr>
                <a:schemeClr val="tx1"/>
              </a:buClr>
              <a:buSzPct val="100000"/>
            </a:pPr>
            <a:endParaRPr lang="de-DE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0DF1F-3D93-4218-A70D-A6504C51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FF7DD3-7424-7F0D-E55E-1E60F903B03E}"/>
              </a:ext>
            </a:extLst>
          </p:cNvPr>
          <p:cNvGrpSpPr/>
          <p:nvPr/>
        </p:nvGrpSpPr>
        <p:grpSpPr>
          <a:xfrm>
            <a:off x="1853606" y="3800059"/>
            <a:ext cx="1364926" cy="1193395"/>
            <a:chOff x="1598629" y="3657600"/>
            <a:chExt cx="1364926" cy="119339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CAAA0D-98F0-BC7A-550B-AED4FB173EA6}"/>
                </a:ext>
              </a:extLst>
            </p:cNvPr>
            <p:cNvCxnSpPr/>
            <p:nvPr/>
          </p:nvCxnSpPr>
          <p:spPr>
            <a:xfrm>
              <a:off x="2269411" y="3657600"/>
              <a:ext cx="0" cy="37561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BCF442-8921-AD1E-827D-56015A8B7E74}"/>
                </a:ext>
              </a:extLst>
            </p:cNvPr>
            <p:cNvSpPr txBox="1"/>
            <p:nvPr/>
          </p:nvSpPr>
          <p:spPr>
            <a:xfrm>
              <a:off x="1598629" y="4019998"/>
              <a:ext cx="1364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change in </a:t>
              </a:r>
              <a:r>
                <a:rPr lang="en-US" b="1" dirty="0"/>
                <a:t>nonbank</a:t>
              </a:r>
              <a:r>
                <a:rPr lang="en-US" dirty="0"/>
                <a:t> share commitment in loan 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AA344C5-52C8-7727-3776-AC24CEE0B221}"/>
              </a:ext>
            </a:extLst>
          </p:cNvPr>
          <p:cNvSpPr txBox="1"/>
          <p:nvPr/>
        </p:nvSpPr>
        <p:spPr>
          <a:xfrm>
            <a:off x="529387" y="5181220"/>
            <a:ext cx="7786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Coefficient </a:t>
            </a:r>
            <a:r>
              <a:rPr lang="en-US" sz="1600" i="1" dirty="0">
                <a:solidFill>
                  <a:srgbClr val="C00000"/>
                </a:solidFill>
              </a:rPr>
              <a:t>b</a:t>
            </a:r>
            <a:r>
              <a:rPr lang="en-US" sz="1600" dirty="0">
                <a:solidFill>
                  <a:srgbClr val="C00000"/>
                </a:solidFill>
              </a:rPr>
              <a:t> (+)</a:t>
            </a:r>
            <a:r>
              <a:rPr lang="en-US" sz="1600" b="1" dirty="0">
                <a:solidFill>
                  <a:srgbClr val="C00000"/>
                </a:solidFill>
              </a:rPr>
              <a:t>***</a:t>
            </a:r>
            <a:r>
              <a:rPr lang="en-US" sz="1600" dirty="0"/>
              <a:t>: nonbanks that received a loan from a bank in previous year increase their participation in a loan.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Nonbanks with access to bank funding exhibit </a:t>
            </a:r>
            <a:r>
              <a:rPr lang="en-US" sz="1600" b="1" dirty="0"/>
              <a:t>less cyclical behavior </a:t>
            </a:r>
            <a:r>
              <a:rPr lang="en-US" sz="1600" dirty="0"/>
              <a:t>in credit originations.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5ED6C5-4ACD-0C2D-7F78-7E2DAD01B2A9}"/>
              </a:ext>
            </a:extLst>
          </p:cNvPr>
          <p:cNvGrpSpPr/>
          <p:nvPr/>
        </p:nvGrpSpPr>
        <p:grpSpPr>
          <a:xfrm>
            <a:off x="4677854" y="3765416"/>
            <a:ext cx="1480894" cy="1028223"/>
            <a:chOff x="4422877" y="3622957"/>
            <a:chExt cx="1480894" cy="102822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20BA5DE-E3EF-2396-A620-12F22724B617}"/>
                </a:ext>
              </a:extLst>
            </p:cNvPr>
            <p:cNvCxnSpPr/>
            <p:nvPr/>
          </p:nvCxnSpPr>
          <p:spPr>
            <a:xfrm>
              <a:off x="5082306" y="3622957"/>
              <a:ext cx="0" cy="37561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3E7CF7-7657-2F24-B7E1-371C4BA0B649}"/>
                </a:ext>
              </a:extLst>
            </p:cNvPr>
            <p:cNvSpPr txBox="1"/>
            <p:nvPr/>
          </p:nvSpPr>
          <p:spPr>
            <a:xfrm>
              <a:off x="4422877" y="4004849"/>
              <a:ext cx="1480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=1 if nonbank has a bank loan in previous year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91AE4DF-9259-40CF-9675-C6FFE452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77" y="3342859"/>
            <a:ext cx="5943600" cy="4572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2AB95F-0BF0-1904-6D5B-3D5405A79C55}"/>
              </a:ext>
            </a:extLst>
          </p:cNvPr>
          <p:cNvSpPr/>
          <p:nvPr/>
        </p:nvSpPr>
        <p:spPr>
          <a:xfrm>
            <a:off x="4487761" y="3393978"/>
            <a:ext cx="190093" cy="3295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92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5670ED-C1C3-4AA5-BE86-74D7D6F9D9D7}"/>
              </a:ext>
            </a:extLst>
          </p:cNvPr>
          <p:cNvSpPr/>
          <p:nvPr/>
        </p:nvSpPr>
        <p:spPr>
          <a:xfrm>
            <a:off x="622169" y="1508289"/>
            <a:ext cx="7992443" cy="6693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CC"/>
                </a:solidFill>
              </a:rPr>
              <a:t>Paper #2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8" y="1288644"/>
            <a:ext cx="834763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>
              <a:buClr>
                <a:schemeClr val="tx1"/>
              </a:buClr>
              <a:buSzPct val="100000"/>
            </a:pPr>
            <a:endParaRPr lang="de-DE" sz="1400" dirty="0"/>
          </a:p>
          <a:p>
            <a:pPr algn="ctr">
              <a:buClr>
                <a:schemeClr val="tx1"/>
              </a:buClr>
              <a:buSzPct val="100000"/>
            </a:pPr>
            <a:r>
              <a:rPr lang="de-DE" sz="1600" b="1" dirty="0"/>
              <a:t>Bank Lending to Nonbanks: A Robust Channel Fueled by Constrained Capital?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de-DE" sz="1800" dirty="0"/>
              <a:t>by John Krainer, Farindokht Vaghefi, and Teng Wang</a:t>
            </a:r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  <a:p>
            <a:pPr>
              <a:buClr>
                <a:schemeClr val="tx1"/>
              </a:buClr>
              <a:buSzPct val="100000"/>
            </a:pPr>
            <a:endParaRPr lang="de-DE" sz="1000" b="1" dirty="0"/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de-DE" sz="1800" u="sng" dirty="0"/>
              <a:t>Examine bank lending to nonbanks during 3 economic shocks: 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de-DE" sz="1800" dirty="0"/>
              <a:t>Banks‘ lending to nonbanks in periods of more stringent capital requirements and exogenous shocks.</a:t>
            </a:r>
          </a:p>
          <a:p>
            <a:pPr>
              <a:buClr>
                <a:schemeClr val="tx1"/>
              </a:buClr>
              <a:buSzPct val="100000"/>
            </a:pPr>
            <a:endParaRPr lang="de-DE" sz="1600" dirty="0"/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de-DE" sz="1600" dirty="0"/>
              <a:t>Basel III shock: Drop in CET1 ratio 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/>
              <a:t>decrease in lending to nonfinancial firms &amp; increase in lending to nonbanks.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de-DE" sz="1600" dirty="0"/>
              <a:t>Oil and gas shock: Higher lending to nonbanks than to nonfinancials.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de-DE" sz="1600" dirty="0"/>
              <a:t>Covid-19 shock: Higher lending to nonbanks than to nonfinancials.</a:t>
            </a:r>
          </a:p>
        </p:txBody>
      </p:sp>
    </p:spTree>
    <p:extLst>
      <p:ext uri="{BB962C8B-B14F-4D97-AF65-F5344CB8AC3E}">
        <p14:creationId xmlns:p14="http://schemas.microsoft.com/office/powerpoint/2010/main" val="373075480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8358" y="6460582"/>
            <a:ext cx="358660" cy="365125"/>
          </a:xfrm>
        </p:spPr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CC"/>
                </a:solidFill>
              </a:rPr>
              <a:t>Paper #2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F003F-A568-015E-7611-486FC085729E}"/>
              </a:ext>
            </a:extLst>
          </p:cNvPr>
          <p:cNvSpPr txBox="1"/>
          <p:nvPr/>
        </p:nvSpPr>
        <p:spPr>
          <a:xfrm>
            <a:off x="489857" y="1028057"/>
            <a:ext cx="8164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My comments/suggestions: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45D41E-A488-A08A-F3C6-4F85086D64AA}"/>
              </a:ext>
            </a:extLst>
          </p:cNvPr>
          <p:cNvGrpSpPr/>
          <p:nvPr/>
        </p:nvGrpSpPr>
        <p:grpSpPr>
          <a:xfrm>
            <a:off x="395899" y="1617060"/>
            <a:ext cx="8338797" cy="830997"/>
            <a:chOff x="489857" y="1544133"/>
            <a:chExt cx="7930732" cy="8309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349CC0-D5A5-1E15-8091-5A4D9C8A4C2D}"/>
                </a:ext>
              </a:extLst>
            </p:cNvPr>
            <p:cNvSpPr txBox="1"/>
            <p:nvPr/>
          </p:nvSpPr>
          <p:spPr>
            <a:xfrm>
              <a:off x="489857" y="1544133"/>
              <a:ext cx="79307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600" dirty="0"/>
                <a:t>                                                 .</a:t>
              </a:r>
            </a:p>
            <a:p>
              <a:pPr marL="339725"/>
              <a:r>
                <a:rPr lang="en-US" sz="1600" dirty="0"/>
                <a:t>I struggled with interpreting the main dependent variable </a:t>
              </a:r>
              <a:r>
                <a:rPr lang="en-US" sz="1600" dirty="0" err="1"/>
                <a:t>dLnCredit</a:t>
              </a:r>
              <a:r>
                <a:rPr lang="en-US" sz="1600" dirty="0"/>
                <a:t>. Is it $ or % change? Need both?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0E08FA-3E4E-9EB6-C6E1-5ACC3A02E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970" y="1595648"/>
              <a:ext cx="5527766" cy="21836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C053C8B-4B38-FF61-52B2-47A09CD2E932}"/>
              </a:ext>
            </a:extLst>
          </p:cNvPr>
          <p:cNvSpPr txBox="1"/>
          <p:nvPr/>
        </p:nvSpPr>
        <p:spPr>
          <a:xfrm>
            <a:off x="395899" y="3005668"/>
            <a:ext cx="84811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2.   </a:t>
            </a:r>
            <a:r>
              <a:rPr lang="en-US" sz="1800" b="1" dirty="0"/>
              <a:t>Difference-in-differences</a:t>
            </a:r>
            <a:r>
              <a:rPr lang="en-US" sz="1600" dirty="0"/>
              <a:t> estimator. Quasi-natural experiment.</a:t>
            </a:r>
          </a:p>
          <a:p>
            <a:pPr marL="798513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Basel III, oil &amp; gas shock, Covid-19 shock = exogenous shocks to banks’ capital positions. OK</a:t>
            </a:r>
          </a:p>
          <a:p>
            <a:pPr marL="798513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Treatment and control groups are problematic: </a:t>
            </a:r>
          </a:p>
          <a:p>
            <a:pPr marL="1144588" indent="-342900">
              <a:spcAft>
                <a:spcPts val="600"/>
              </a:spcAft>
              <a:buAutoNum type="alphaLcParenR"/>
            </a:pPr>
            <a:r>
              <a:rPr lang="en-US" sz="1400" dirty="0"/>
              <a:t>Treatment group = nonbanks, control = nonfinancial borrowers. Propensity score matching.   </a:t>
            </a:r>
          </a:p>
          <a:p>
            <a:pPr marL="801688">
              <a:spcAft>
                <a:spcPts val="600"/>
              </a:spcAft>
            </a:pPr>
            <a:r>
              <a:rPr lang="en-US" sz="1400" dirty="0"/>
              <a:t>       OK     Try synthetic controls?</a:t>
            </a:r>
          </a:p>
          <a:p>
            <a:pPr marL="801688">
              <a:spcAft>
                <a:spcPts val="600"/>
              </a:spcAft>
            </a:pPr>
            <a:r>
              <a:rPr lang="en-US" sz="1400" dirty="0"/>
              <a:t>b)    In another specification, treatment group = banks above the 85</a:t>
            </a:r>
            <a:r>
              <a:rPr lang="en-US" sz="1400" baseline="30000" dirty="0"/>
              <a:t>th</a:t>
            </a:r>
            <a:r>
              <a:rPr lang="en-US" sz="1400" dirty="0"/>
              <a:t> percentile by shock    </a:t>
            </a:r>
          </a:p>
          <a:p>
            <a:pPr marL="801688">
              <a:spcAft>
                <a:spcPts val="600"/>
              </a:spcAft>
            </a:pPr>
            <a:r>
              <a:rPr lang="en-US" sz="1400" dirty="0"/>
              <a:t>       exposure (meaning=?), control group = banks below the 85</a:t>
            </a:r>
            <a:r>
              <a:rPr lang="en-US" sz="1400" baseline="30000" dirty="0"/>
              <a:t>th</a:t>
            </a:r>
            <a:r>
              <a:rPr lang="en-US" sz="1400" dirty="0"/>
              <a:t> percentile. </a:t>
            </a:r>
          </a:p>
          <a:p>
            <a:pPr marL="798513" indent="-285750">
              <a:buFont typeface="Courier New" panose="02070309020205020404" pitchFamily="49" charset="0"/>
              <a:buChar char="o"/>
            </a:pPr>
            <a:r>
              <a:rPr lang="en-US" sz="1400" dirty="0"/>
              <a:t>Check diff-in-diff assumptions (parallel trends), do placebo tests.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0735CD-E119-AC0D-36D6-78E15FE438C3}"/>
              </a:ext>
            </a:extLst>
          </p:cNvPr>
          <p:cNvGrpSpPr/>
          <p:nvPr/>
        </p:nvGrpSpPr>
        <p:grpSpPr>
          <a:xfrm>
            <a:off x="395899" y="5802830"/>
            <a:ext cx="7930732" cy="584775"/>
            <a:chOff x="395900" y="5746743"/>
            <a:chExt cx="7930732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CBAD90-D51C-916B-0D19-32432F15DB78}"/>
                </a:ext>
              </a:extLst>
            </p:cNvPr>
            <p:cNvSpPr txBox="1"/>
            <p:nvPr/>
          </p:nvSpPr>
          <p:spPr>
            <a:xfrm>
              <a:off x="395900" y="5746743"/>
              <a:ext cx="79307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3.                                                            .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/>
                <a:t>       </a:t>
              </a:r>
              <a:r>
                <a:rPr lang="en-US" sz="1400" dirty="0" err="1"/>
                <a:t>LoanSales</a:t>
              </a:r>
              <a:r>
                <a:rPr lang="en-US" sz="1400" dirty="0"/>
                <a:t> is an indicator (0/1) variable. Shouldn’t use OLS. Use Logistic regression.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76D120-633B-7312-A2AF-D21869D19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858" y="5804560"/>
              <a:ext cx="4850075" cy="234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90843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5CAC7E-2453-4050-9AD4-EF6A6860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763A9B-19F9-4813-A9B0-9B6E4F8B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D241F-F6E1-4C60-B06E-AB1C3BF9DE72}"/>
              </a:ext>
            </a:extLst>
          </p:cNvPr>
          <p:cNvSpPr txBox="1"/>
          <p:nvPr/>
        </p:nvSpPr>
        <p:spPr>
          <a:xfrm>
            <a:off x="577515" y="2967335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</a:rPr>
              <a:t>Paper #3</a:t>
            </a:r>
          </a:p>
        </p:txBody>
      </p:sp>
    </p:spTree>
    <p:extLst>
      <p:ext uri="{BB962C8B-B14F-4D97-AF65-F5344CB8AC3E}">
        <p14:creationId xmlns:p14="http://schemas.microsoft.com/office/powerpoint/2010/main" val="238796589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AEE0AA-D3C1-4F43-BD07-562F9D2BAF30}"/>
              </a:ext>
            </a:extLst>
          </p:cNvPr>
          <p:cNvSpPr/>
          <p:nvPr/>
        </p:nvSpPr>
        <p:spPr>
          <a:xfrm>
            <a:off x="622169" y="1508289"/>
            <a:ext cx="7992443" cy="669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</a:rPr>
              <a:t>Paper #3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8" y="1288644"/>
            <a:ext cx="798896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>
              <a:buClr>
                <a:schemeClr val="tx1"/>
              </a:buClr>
              <a:buSzPct val="100000"/>
            </a:pPr>
            <a:endParaRPr lang="de-DE" sz="1400" dirty="0"/>
          </a:p>
          <a:p>
            <a:pPr algn="ctr">
              <a:buClr>
                <a:schemeClr val="tx1"/>
              </a:buClr>
              <a:buSzPct val="100000"/>
            </a:pPr>
            <a:r>
              <a:rPr lang="de-DE" sz="1800" b="1" dirty="0"/>
              <a:t>Do Bank Mergers Create Stress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de-DE" sz="1800" dirty="0"/>
              <a:t>by Jeffrey Jou, Teng Wang, and Jeffery Zhang</a:t>
            </a:r>
          </a:p>
          <a:p>
            <a:pPr algn="ctr">
              <a:buClr>
                <a:schemeClr val="tx1"/>
              </a:buClr>
              <a:buSzPct val="100000"/>
            </a:pPr>
            <a:endParaRPr lang="de-DE" sz="1800" dirty="0"/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de-DE" sz="2000" u="sng" dirty="0"/>
              <a:t>Key idea</a:t>
            </a:r>
            <a:r>
              <a:rPr lang="de-DE" sz="2000" dirty="0"/>
              <a:t>: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800" dirty="0">
                <a:solidFill>
                  <a:srgbClr val="009900"/>
                </a:solidFill>
              </a:rPr>
              <a:t>After mergers, banks become weaker during a crisis. Especially large banks.</a:t>
            </a:r>
          </a:p>
          <a:p>
            <a:pPr>
              <a:buClr>
                <a:schemeClr val="tx1"/>
              </a:buClr>
              <a:buSzPct val="100000"/>
            </a:pPr>
            <a:endParaRPr lang="de-DE" sz="1800" dirty="0"/>
          </a:p>
          <a:p>
            <a:pPr>
              <a:buClr>
                <a:schemeClr val="tx1"/>
              </a:buClr>
              <a:buSzPct val="100000"/>
            </a:pPr>
            <a:endParaRPr lang="de-DE" sz="1800" dirty="0"/>
          </a:p>
          <a:p>
            <a:pPr>
              <a:buClr>
                <a:schemeClr val="tx1"/>
              </a:buClr>
              <a:buSzPct val="100000"/>
            </a:pPr>
            <a:endParaRPr lang="de-DE" sz="18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634BC-CAA1-4250-A14A-52BC802A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</p:spTree>
    <p:extLst>
      <p:ext uri="{BB962C8B-B14F-4D97-AF65-F5344CB8AC3E}">
        <p14:creationId xmlns:p14="http://schemas.microsoft.com/office/powerpoint/2010/main" val="318404249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AEE0AA-D3C1-4F43-BD07-562F9D2BAF30}"/>
              </a:ext>
            </a:extLst>
          </p:cNvPr>
          <p:cNvSpPr/>
          <p:nvPr/>
        </p:nvSpPr>
        <p:spPr>
          <a:xfrm>
            <a:off x="622169" y="1508289"/>
            <a:ext cx="7992443" cy="669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</a:rPr>
              <a:t>Paper #3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8" y="1288644"/>
            <a:ext cx="79889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>
              <a:buClr>
                <a:schemeClr val="tx1"/>
              </a:buClr>
              <a:buSzPct val="100000"/>
            </a:pPr>
            <a:endParaRPr lang="de-DE" sz="1400" dirty="0"/>
          </a:p>
          <a:p>
            <a:pPr algn="ctr">
              <a:buClr>
                <a:schemeClr val="tx1"/>
              </a:buClr>
              <a:buSzPct val="100000"/>
            </a:pPr>
            <a:r>
              <a:rPr lang="de-DE" sz="1800" b="1" dirty="0"/>
              <a:t>Do Bank Mergers Create Stress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de-DE" sz="1800" dirty="0"/>
              <a:t>by Jeffrey Jou, Teng Wang, and Jeffery Zhang</a:t>
            </a:r>
          </a:p>
          <a:p>
            <a:pPr algn="ctr">
              <a:buClr>
                <a:schemeClr val="tx1"/>
              </a:buClr>
              <a:buSzPct val="100000"/>
            </a:pPr>
            <a:endParaRPr lang="de-DE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634BC-CAA1-4250-A14A-52BC802A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22B96D-DE8E-38A0-9AF3-9C7E3DEB47A1}"/>
              </a:ext>
            </a:extLst>
          </p:cNvPr>
          <p:cNvSpPr txBox="1"/>
          <p:nvPr/>
        </p:nvSpPr>
        <p:spPr>
          <a:xfrm>
            <a:off x="581264" y="2505591"/>
            <a:ext cx="829575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2000" u="sng" dirty="0"/>
              <a:t>Regulatory background</a:t>
            </a:r>
            <a:r>
              <a:rPr lang="de-DE" sz="2000" dirty="0"/>
              <a:t>:</a:t>
            </a:r>
          </a:p>
          <a:p>
            <a:pPr>
              <a:buClr>
                <a:schemeClr val="tx1"/>
              </a:buClr>
              <a:buSzPct val="100000"/>
            </a:pPr>
            <a:endParaRPr lang="de-DE" sz="1800" dirty="0">
              <a:solidFill>
                <a:srgbClr val="111D12"/>
              </a:solidFill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de-DE" sz="1800" dirty="0">
                <a:solidFill>
                  <a:srgbClr val="111D12"/>
                </a:solidFill>
              </a:rPr>
              <a:t>Stricter regulations regarding bank mergers: 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11D12"/>
                </a:solidFill>
              </a:rPr>
              <a:t>FDIC (</a:t>
            </a:r>
            <a:r>
              <a:rPr lang="de-DE" sz="16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06/2024</a:t>
            </a:r>
            <a:r>
              <a:rPr lang="de-DE" sz="1600" dirty="0">
                <a:solidFill>
                  <a:srgbClr val="111D12"/>
                </a:solidFill>
              </a:rPr>
              <a:t>): Section 18(c) of the Federal Deposit Insurance Act (</a:t>
            </a:r>
            <a:r>
              <a:rPr lang="de-DE" sz="1600" dirty="0"/>
              <a:t>Bank Merger Act</a:t>
            </a:r>
            <a:r>
              <a:rPr lang="de-DE" sz="1600" dirty="0">
                <a:solidFill>
                  <a:srgbClr val="111D12"/>
                </a:solidFill>
              </a:rPr>
              <a:t>).</a:t>
            </a:r>
          </a:p>
          <a:p>
            <a:pPr marL="290513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de-DE" sz="1600" dirty="0">
                <a:solidFill>
                  <a:srgbClr val="111D12"/>
                </a:solidFill>
              </a:rPr>
              <a:t>Banks require prior written approval of the FDIC before bank may merge or acquire another bank. </a:t>
            </a:r>
          </a:p>
          <a:p>
            <a:pPr marL="290513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de-DE" sz="1600" dirty="0">
                <a:solidFill>
                  <a:srgbClr val="111D12"/>
                </a:solidFill>
              </a:rPr>
              <a:t>The Bank Merger Act </a:t>
            </a:r>
            <a:r>
              <a:rPr lang="de-DE" sz="1600" b="1" dirty="0">
                <a:solidFill>
                  <a:srgbClr val="111D12"/>
                </a:solidFill>
              </a:rPr>
              <a:t>prohibits the FDIC from approving a merger that “would result in monopoly“</a:t>
            </a:r>
            <a:r>
              <a:rPr lang="de-DE" sz="1600" dirty="0">
                <a:solidFill>
                  <a:srgbClr val="111D12"/>
                </a:solidFill>
              </a:rPr>
              <a:t> (</a:t>
            </a:r>
            <a:r>
              <a:rPr lang="de-DE" sz="16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de-DE" sz="1600" dirty="0">
                <a:solidFill>
                  <a:srgbClr val="111D12"/>
                </a:solidFill>
              </a:rPr>
              <a:t>).</a:t>
            </a:r>
            <a:endParaRPr lang="de-DE" sz="1800" dirty="0">
              <a:solidFill>
                <a:srgbClr val="111D12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11D12"/>
                </a:solidFill>
              </a:rPr>
              <a:t>Federal Reserve (</a:t>
            </a:r>
            <a:r>
              <a:rPr lang="de-DE" sz="16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2017</a:t>
            </a:r>
            <a:r>
              <a:rPr lang="de-DE" sz="1600" dirty="0">
                <a:solidFill>
                  <a:srgbClr val="111D12"/>
                </a:solidFill>
              </a:rPr>
              <a:t>): “</a:t>
            </a:r>
            <a:r>
              <a:rPr lang="en-US" sz="1600" dirty="0">
                <a:solidFill>
                  <a:srgbClr val="111D12"/>
                </a:solidFill>
              </a:rPr>
              <a:t>The Board's experience has shown that proposals involving an acquisition of less than $10 billion in assets, or that results in a firm with </a:t>
            </a:r>
            <a:r>
              <a:rPr lang="en-US" sz="1600" b="1" dirty="0">
                <a:solidFill>
                  <a:srgbClr val="111D12"/>
                </a:solidFill>
              </a:rPr>
              <a:t>less than $100 billion in total assets</a:t>
            </a:r>
            <a:r>
              <a:rPr lang="en-US" sz="1600" dirty="0">
                <a:solidFill>
                  <a:srgbClr val="111D12"/>
                </a:solidFill>
              </a:rPr>
              <a:t>, are generally </a:t>
            </a:r>
            <a:r>
              <a:rPr lang="en-US" sz="1600" b="1" dirty="0">
                <a:solidFill>
                  <a:srgbClr val="111D12"/>
                </a:solidFill>
              </a:rPr>
              <a:t>not likely to pose systemic risks</a:t>
            </a:r>
            <a:r>
              <a:rPr lang="en-US" sz="1600" dirty="0">
                <a:solidFill>
                  <a:srgbClr val="111D12"/>
                </a:solidFill>
              </a:rPr>
              <a:t>.”</a:t>
            </a:r>
            <a:endParaRPr lang="de-DE" sz="1600" dirty="0">
              <a:solidFill>
                <a:srgbClr val="111D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7441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AEE0AA-D3C1-4F43-BD07-562F9D2BAF30}"/>
              </a:ext>
            </a:extLst>
          </p:cNvPr>
          <p:cNvSpPr/>
          <p:nvPr/>
        </p:nvSpPr>
        <p:spPr>
          <a:xfrm>
            <a:off x="622169" y="1508289"/>
            <a:ext cx="7992443" cy="669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</a:rPr>
              <a:t>Paper #3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8" y="1288644"/>
            <a:ext cx="79889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>
              <a:buClr>
                <a:schemeClr val="tx1"/>
              </a:buClr>
              <a:buSzPct val="100000"/>
            </a:pPr>
            <a:endParaRPr lang="de-DE" sz="1400" dirty="0"/>
          </a:p>
          <a:p>
            <a:pPr algn="ctr">
              <a:buClr>
                <a:schemeClr val="tx1"/>
              </a:buClr>
              <a:buSzPct val="100000"/>
            </a:pPr>
            <a:r>
              <a:rPr lang="de-DE" sz="1800" b="1" dirty="0"/>
              <a:t>Do Bank Mergers Create Stress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de-DE" sz="1800" dirty="0"/>
              <a:t>by Jeffrey Jou, Teng Wang, and Jeffery Zhang</a:t>
            </a:r>
          </a:p>
          <a:p>
            <a:pPr algn="ctr">
              <a:buClr>
                <a:schemeClr val="tx1"/>
              </a:buClr>
              <a:buSzPct val="100000"/>
            </a:pPr>
            <a:endParaRPr lang="de-DE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22B96D-DE8E-38A0-9AF3-9C7E3DEB47A1}"/>
              </a:ext>
            </a:extLst>
          </p:cNvPr>
          <p:cNvSpPr txBox="1"/>
          <p:nvPr/>
        </p:nvSpPr>
        <p:spPr>
          <a:xfrm>
            <a:off x="581265" y="2505591"/>
            <a:ext cx="746111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de-DE" sz="2000" u="sng" dirty="0"/>
              <a:t>Research question: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800" dirty="0"/>
              <a:t>After merger, are </a:t>
            </a:r>
            <a:r>
              <a:rPr lang="de-DE" sz="1800" b="1" dirty="0"/>
              <a:t>larger banks </a:t>
            </a:r>
            <a:r>
              <a:rPr lang="de-DE" sz="1800" dirty="0"/>
              <a:t>less resilient during times of economic shock? Are TBTF banks less safe?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7D781D-0AAC-0F7A-546F-C03B54318AB5}"/>
              </a:ext>
            </a:extLst>
          </p:cNvPr>
          <p:cNvGrpSpPr/>
          <p:nvPr/>
        </p:nvGrpSpPr>
        <p:grpSpPr>
          <a:xfrm>
            <a:off x="2100956" y="3653473"/>
            <a:ext cx="4845833" cy="3126493"/>
            <a:chOff x="3811023" y="3412816"/>
            <a:chExt cx="4845833" cy="31264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6FCDF1-04BB-6E5A-70AC-A813F57A9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1023" y="3412816"/>
              <a:ext cx="4285396" cy="2630153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E939023-C4FD-FD69-E321-78E5DFF76086}"/>
                </a:ext>
              </a:extLst>
            </p:cNvPr>
            <p:cNvCxnSpPr/>
            <p:nvPr/>
          </p:nvCxnSpPr>
          <p:spPr>
            <a:xfrm>
              <a:off x="4142416" y="6241240"/>
              <a:ext cx="3954003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6564B0-623D-1DC3-75A8-032D7B0D2613}"/>
                </a:ext>
              </a:extLst>
            </p:cNvPr>
            <p:cNvSpPr txBox="1"/>
            <p:nvPr/>
          </p:nvSpPr>
          <p:spPr>
            <a:xfrm>
              <a:off x="5735117" y="6262310"/>
              <a:ext cx="2143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9900"/>
                  </a:solidFill>
                </a:rPr>
                <a:t>Merger size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42EC87A-AC7B-78CA-BF98-BE68BA78D6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8176" y="3482250"/>
              <a:ext cx="0" cy="2458062"/>
            </a:xfrm>
            <a:prstGeom prst="straightConnector1">
              <a:avLst/>
            </a:prstGeom>
            <a:ln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6D27F2-19EC-146D-DF7D-B22B63810F9C}"/>
                </a:ext>
              </a:extLst>
            </p:cNvPr>
            <p:cNvSpPr txBox="1"/>
            <p:nvPr/>
          </p:nvSpPr>
          <p:spPr>
            <a:xfrm rot="16200000">
              <a:off x="7767325" y="4592001"/>
              <a:ext cx="1502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9900"/>
                  </a:solidFill>
                </a:rPr>
                <a:t>Lower resilience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020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AEE0AA-D3C1-4F43-BD07-562F9D2BAF30}"/>
              </a:ext>
            </a:extLst>
          </p:cNvPr>
          <p:cNvSpPr/>
          <p:nvPr/>
        </p:nvSpPr>
        <p:spPr>
          <a:xfrm>
            <a:off x="622169" y="1508289"/>
            <a:ext cx="7992443" cy="669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</a:rPr>
              <a:t>Paper #3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8" y="1288644"/>
            <a:ext cx="79889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>
              <a:buClr>
                <a:schemeClr val="tx1"/>
              </a:buClr>
              <a:buSzPct val="100000"/>
            </a:pPr>
            <a:endParaRPr lang="de-DE" sz="1400" dirty="0"/>
          </a:p>
          <a:p>
            <a:pPr algn="ctr">
              <a:buClr>
                <a:schemeClr val="tx1"/>
              </a:buClr>
              <a:buSzPct val="100000"/>
            </a:pPr>
            <a:r>
              <a:rPr lang="de-DE" sz="1800" b="1" dirty="0"/>
              <a:t>Do Bank Mergers Create Stress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de-DE" sz="1800" dirty="0"/>
              <a:t>by Jeffrey Jou, Teng Wang, and Jeffery Zhang</a:t>
            </a:r>
          </a:p>
          <a:p>
            <a:pPr algn="ctr">
              <a:buClr>
                <a:schemeClr val="tx1"/>
              </a:buClr>
              <a:buSzPct val="100000"/>
            </a:pPr>
            <a:endParaRPr lang="de-DE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634BC-CAA1-4250-A14A-52BC802A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0A5AB-D9B1-4303-7D75-9F4AE5541005}"/>
              </a:ext>
            </a:extLst>
          </p:cNvPr>
          <p:cNvSpPr txBox="1"/>
          <p:nvPr/>
        </p:nvSpPr>
        <p:spPr>
          <a:xfrm>
            <a:off x="618510" y="2522367"/>
            <a:ext cx="798896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1800" u="sng" dirty="0"/>
              <a:t>Are mergers good? Mixed empirical evidence.</a:t>
            </a:r>
            <a:endParaRPr lang="de-DE" sz="1800" dirty="0"/>
          </a:p>
          <a:p>
            <a:pPr>
              <a:buClr>
                <a:schemeClr val="tx1"/>
              </a:buClr>
              <a:buSzPct val="100000"/>
            </a:pPr>
            <a:endParaRPr lang="de-DE" sz="1800" dirty="0">
              <a:solidFill>
                <a:srgbClr val="111D12"/>
              </a:solidFill>
            </a:endParaRPr>
          </a:p>
          <a:p>
            <a:pPr>
              <a:buClr>
                <a:schemeClr val="tx1"/>
              </a:buClr>
              <a:buSzPct val="100000"/>
            </a:pPr>
            <a:r>
              <a:rPr lang="de-DE" sz="1800" dirty="0">
                <a:solidFill>
                  <a:srgbClr val="111D12"/>
                </a:solidFill>
              </a:rPr>
              <a:t>YES.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600" dirty="0">
                <a:solidFill>
                  <a:srgbClr val="111D12"/>
                </a:solidFill>
              </a:rPr>
              <a:t>Benefits of diversification: economies of scale, reduced idiosyncratic risk, more stable earnings. Banks with better geographical, asset, and business diversification increase lending, and are more resilient to economic shocks. </a:t>
            </a:r>
          </a:p>
          <a:p>
            <a:pPr>
              <a:buClr>
                <a:schemeClr val="tx1"/>
              </a:buClr>
              <a:buSzPct val="100000"/>
            </a:pPr>
            <a:endParaRPr lang="de-DE" sz="1800" dirty="0">
              <a:solidFill>
                <a:srgbClr val="111D12"/>
              </a:solidFill>
            </a:endParaRPr>
          </a:p>
          <a:p>
            <a:pPr>
              <a:buClr>
                <a:schemeClr val="tx1"/>
              </a:buClr>
              <a:buSzPct val="100000"/>
            </a:pPr>
            <a:r>
              <a:rPr lang="de-DE" sz="1800" dirty="0">
                <a:solidFill>
                  <a:srgbClr val="111D12"/>
                </a:solidFill>
              </a:rPr>
              <a:t>NO.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600" dirty="0">
                <a:solidFill>
                  <a:srgbClr val="111D12"/>
                </a:solidFill>
              </a:rPr>
              <a:t>Greater diversification makes banks more complex.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600" dirty="0">
                <a:solidFill>
                  <a:srgbClr val="111D12"/>
                </a:solidFill>
              </a:rPr>
              <a:t>Certain activities of banks (e.g., securities trading) are more risky than others.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600" dirty="0">
                <a:solidFill>
                  <a:srgbClr val="111D12"/>
                </a:solidFill>
              </a:rPr>
              <a:t>Larger banks </a:t>
            </a:r>
            <a:r>
              <a:rPr lang="de-DE" sz="1600" dirty="0">
                <a:solidFill>
                  <a:srgbClr val="111D12"/>
                </a:solidFill>
                <a:sym typeface="Wingdings" panose="05000000000000000000" pitchFamily="2" charset="2"/>
              </a:rPr>
              <a:t> TBTF.</a:t>
            </a:r>
            <a:r>
              <a:rPr lang="de-DE" sz="1600" dirty="0">
                <a:solidFill>
                  <a:srgbClr val="111D12"/>
                </a:solidFill>
              </a:rPr>
              <a:t>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600" dirty="0">
                <a:solidFill>
                  <a:srgbClr val="111D12"/>
                </a:solidFill>
              </a:rPr>
              <a:t>2008 GFC: Diversification was blamed for increased fragility &amp; systemic risk.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2397334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AEE0AA-D3C1-4F43-BD07-562F9D2BAF30}"/>
              </a:ext>
            </a:extLst>
          </p:cNvPr>
          <p:cNvSpPr/>
          <p:nvPr/>
        </p:nvSpPr>
        <p:spPr>
          <a:xfrm>
            <a:off x="622169" y="1508289"/>
            <a:ext cx="7992443" cy="669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</a:rPr>
              <a:t>Paper #3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8" y="1288644"/>
            <a:ext cx="79889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>
              <a:buClr>
                <a:schemeClr val="tx1"/>
              </a:buClr>
              <a:buSzPct val="100000"/>
            </a:pPr>
            <a:endParaRPr lang="de-DE" sz="1400" dirty="0"/>
          </a:p>
          <a:p>
            <a:pPr algn="ctr">
              <a:buClr>
                <a:schemeClr val="tx1"/>
              </a:buClr>
              <a:buSzPct val="100000"/>
            </a:pPr>
            <a:r>
              <a:rPr lang="de-DE" sz="1800" b="1" dirty="0"/>
              <a:t>Do Bank Mergers Create Stress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de-DE" sz="1800" dirty="0"/>
              <a:t>by Jeffrey Jou, Teng Wang, and Jeffery Zhang</a:t>
            </a:r>
          </a:p>
          <a:p>
            <a:pPr algn="ctr">
              <a:buClr>
                <a:schemeClr val="tx1"/>
              </a:buClr>
              <a:buSzPct val="100000"/>
            </a:pPr>
            <a:endParaRPr lang="de-DE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89C8B-F462-34A3-886D-E4E74A2D3305}"/>
              </a:ext>
            </a:extLst>
          </p:cNvPr>
          <p:cNvSpPr txBox="1"/>
          <p:nvPr/>
        </p:nvSpPr>
        <p:spPr>
          <a:xfrm>
            <a:off x="529388" y="4138195"/>
            <a:ext cx="847527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de-DE" sz="2000" u="sng" dirty="0">
                <a:solidFill>
                  <a:srgbClr val="111D12"/>
                </a:solidFill>
              </a:rPr>
              <a:t>Diff-in-diff research design: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800" b="1" dirty="0">
                <a:solidFill>
                  <a:srgbClr val="111D12"/>
                </a:solidFill>
              </a:rPr>
              <a:t>Treatment</a:t>
            </a:r>
            <a:r>
              <a:rPr lang="de-DE" sz="1800" dirty="0">
                <a:solidFill>
                  <a:srgbClr val="111D12"/>
                </a:solidFill>
              </a:rPr>
              <a:t> banks (engaged in M&amp;A), matched with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800" b="1" dirty="0">
                <a:solidFill>
                  <a:srgbClr val="111D12"/>
                </a:solidFill>
              </a:rPr>
              <a:t>Control</a:t>
            </a:r>
            <a:r>
              <a:rPr lang="de-DE" sz="1800" dirty="0">
                <a:solidFill>
                  <a:srgbClr val="111D12"/>
                </a:solidFill>
              </a:rPr>
              <a:t> banks     (did not engage in M&amp;A) via propensity score matching.</a:t>
            </a:r>
          </a:p>
          <a:p>
            <a:pPr>
              <a:buClr>
                <a:schemeClr val="tx1"/>
              </a:buClr>
              <a:buSzPct val="100000"/>
            </a:pPr>
            <a:endParaRPr lang="de-DE" sz="1600" dirty="0">
              <a:solidFill>
                <a:srgbClr val="111D12"/>
              </a:solidFill>
            </a:endParaRPr>
          </a:p>
          <a:p>
            <a:pPr>
              <a:buClr>
                <a:schemeClr val="tx1"/>
              </a:buClr>
              <a:buSzPct val="100000"/>
            </a:pPr>
            <a:endParaRPr lang="de-DE" sz="1600" dirty="0">
              <a:solidFill>
                <a:srgbClr val="111D1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B833C-CE1D-851B-AD95-93ED32E90C02}"/>
              </a:ext>
            </a:extLst>
          </p:cNvPr>
          <p:cNvSpPr txBox="1"/>
          <p:nvPr/>
        </p:nvSpPr>
        <p:spPr>
          <a:xfrm>
            <a:off x="529388" y="2691604"/>
            <a:ext cx="80852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de-DE" sz="2000" u="sng" dirty="0">
                <a:solidFill>
                  <a:srgbClr val="111D12"/>
                </a:solidFill>
              </a:rPr>
              <a:t>Measure of financial (non)resilience: 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de-DE" sz="2000" dirty="0">
                <a:solidFill>
                  <a:srgbClr val="C00000"/>
                </a:solidFill>
              </a:rPr>
              <a:t>Net charge-off (NCO) rates </a:t>
            </a:r>
            <a:r>
              <a:rPr lang="de-DE" sz="2000" dirty="0">
                <a:solidFill>
                  <a:srgbClr val="111D12"/>
                </a:solidFill>
              </a:rPr>
              <a:t>= % delinquent debt.</a:t>
            </a:r>
          </a:p>
        </p:txBody>
      </p:sp>
    </p:spTree>
    <p:extLst>
      <p:ext uri="{BB962C8B-B14F-4D97-AF65-F5344CB8AC3E}">
        <p14:creationId xmlns:p14="http://schemas.microsoft.com/office/powerpoint/2010/main" val="233312133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AEE0AA-D3C1-4F43-BD07-562F9D2BAF30}"/>
              </a:ext>
            </a:extLst>
          </p:cNvPr>
          <p:cNvSpPr/>
          <p:nvPr/>
        </p:nvSpPr>
        <p:spPr>
          <a:xfrm>
            <a:off x="622169" y="1508289"/>
            <a:ext cx="7992443" cy="669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</a:rPr>
              <a:t>Paper #3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8" y="1288644"/>
            <a:ext cx="79889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>
              <a:buClr>
                <a:schemeClr val="tx1"/>
              </a:buClr>
              <a:buSzPct val="100000"/>
            </a:pPr>
            <a:endParaRPr lang="de-DE" sz="1400" dirty="0"/>
          </a:p>
          <a:p>
            <a:pPr algn="ctr">
              <a:buClr>
                <a:schemeClr val="tx1"/>
              </a:buClr>
              <a:buSzPct val="100000"/>
            </a:pPr>
            <a:r>
              <a:rPr lang="de-DE" sz="1800" b="1" dirty="0"/>
              <a:t>Do Bank Mergers Create Stress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de-DE" sz="1800" dirty="0"/>
              <a:t>by Jeffrey Jou, Teng Wang, and Jeffery Zhang</a:t>
            </a:r>
          </a:p>
          <a:p>
            <a:pPr algn="ctr">
              <a:buClr>
                <a:schemeClr val="tx1"/>
              </a:buClr>
              <a:buSzPct val="100000"/>
            </a:pPr>
            <a:endParaRPr lang="de-DE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89C8B-F462-34A3-886D-E4E74A2D3305}"/>
              </a:ext>
            </a:extLst>
          </p:cNvPr>
          <p:cNvSpPr txBox="1"/>
          <p:nvPr/>
        </p:nvSpPr>
        <p:spPr>
          <a:xfrm>
            <a:off x="529389" y="2448271"/>
            <a:ext cx="8475274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de-DE" sz="2000" dirty="0">
                <a:solidFill>
                  <a:srgbClr val="111D12"/>
                </a:solidFill>
              </a:rPr>
              <a:t>3-step methodology: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endParaRPr lang="de-DE" sz="2000" dirty="0">
              <a:solidFill>
                <a:srgbClr val="111D12"/>
              </a:solidFill>
            </a:endParaRP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00000"/>
              <a:buAutoNum type="arabicPeriod"/>
            </a:pPr>
            <a:r>
              <a:rPr lang="de-DE" sz="1600" dirty="0">
                <a:solidFill>
                  <a:srgbClr val="111D12"/>
                </a:solidFill>
              </a:rPr>
              <a:t>Estimate </a:t>
            </a:r>
            <a:r>
              <a:rPr lang="de-DE" sz="1600" dirty="0">
                <a:solidFill>
                  <a:srgbClr val="C00000"/>
                </a:solidFill>
              </a:rPr>
              <a:t>historic sensitivity</a:t>
            </a:r>
            <a:r>
              <a:rPr lang="de-DE" sz="1600" dirty="0">
                <a:solidFill>
                  <a:srgbClr val="111D12"/>
                </a:solidFill>
              </a:rPr>
              <a:t> of NCO to macro variables during 5 yrs before &amp; after M&amp;A.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00000"/>
              <a:buAutoNum type="arabicPeriod"/>
            </a:pPr>
            <a:endParaRPr lang="de-DE" sz="1600" dirty="0">
              <a:solidFill>
                <a:srgbClr val="111D12"/>
              </a:solidFill>
            </a:endParaRP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00000"/>
              <a:buAutoNum type="arabicPeriod"/>
            </a:pPr>
            <a:endParaRPr lang="de-DE" sz="1600" dirty="0">
              <a:solidFill>
                <a:srgbClr val="111D12"/>
              </a:solidFill>
            </a:endParaRP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00000"/>
              <a:buAutoNum type="arabicPeriod"/>
            </a:pPr>
            <a:r>
              <a:rPr lang="de-DE" sz="1600" dirty="0">
                <a:solidFill>
                  <a:srgbClr val="111D12"/>
                </a:solidFill>
              </a:rPr>
              <a:t>Project financial resilience under </a:t>
            </a:r>
            <a:r>
              <a:rPr lang="de-DE" sz="1600" dirty="0">
                <a:solidFill>
                  <a:srgbClr val="C00000"/>
                </a:solidFill>
              </a:rPr>
              <a:t>adverse economic conditions </a:t>
            </a:r>
            <a:r>
              <a:rPr lang="de-DE" sz="1600" dirty="0">
                <a:solidFill>
                  <a:srgbClr val="111D12"/>
                </a:solidFill>
              </a:rPr>
              <a:t>(“severely averse scenario“ in 2019 Dodd-Frank stress test: 10% unempl r, real GDP ↓8%, ...)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00000"/>
              <a:buAutoNum type="arabicPeriod"/>
            </a:pPr>
            <a:endParaRPr lang="de-DE" sz="1600" dirty="0">
              <a:solidFill>
                <a:srgbClr val="111D12"/>
              </a:solidFill>
            </a:endParaRP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SzPct val="100000"/>
              <a:buAutoNum type="arabicPeriod"/>
            </a:pPr>
            <a:r>
              <a:rPr lang="de-DE" sz="1600" dirty="0">
                <a:solidFill>
                  <a:srgbClr val="111D12"/>
                </a:solidFill>
              </a:rPr>
              <a:t>Staggered diff-in-diff: how do mergers affect change in resiliency?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A11247-EEF6-668D-9951-20A2F128E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852" y="3764016"/>
            <a:ext cx="3470040" cy="2551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F4AEA7A-619F-BDF9-E700-ADD46737108E}"/>
              </a:ext>
            </a:extLst>
          </p:cNvPr>
          <p:cNvGrpSpPr/>
          <p:nvPr/>
        </p:nvGrpSpPr>
        <p:grpSpPr>
          <a:xfrm>
            <a:off x="1397127" y="5934711"/>
            <a:ext cx="6939375" cy="752205"/>
            <a:chOff x="1279782" y="6110069"/>
            <a:chExt cx="6939375" cy="75220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4D58E0-EE00-E57B-39C2-EBCF9D393284}"/>
                </a:ext>
              </a:extLst>
            </p:cNvPr>
            <p:cNvCxnSpPr/>
            <p:nvPr/>
          </p:nvCxnSpPr>
          <p:spPr>
            <a:xfrm>
              <a:off x="1523175" y="6382870"/>
              <a:ext cx="81860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7CBA0D9-D77B-A3C1-35C4-4D17B7DA67F0}"/>
                </a:ext>
              </a:extLst>
            </p:cNvPr>
            <p:cNvGrpSpPr/>
            <p:nvPr/>
          </p:nvGrpSpPr>
          <p:grpSpPr>
            <a:xfrm>
              <a:off x="1279782" y="6110069"/>
              <a:ext cx="6939375" cy="752205"/>
              <a:chOff x="1054184" y="5712564"/>
              <a:chExt cx="6939375" cy="75220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189A126-5E1B-A3D2-92EA-C4575E23D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4184" y="5712564"/>
                <a:ext cx="6939375" cy="272801"/>
              </a:xfrm>
              <a:prstGeom prst="rect">
                <a:avLst/>
              </a:prstGeom>
            </p:spPr>
          </p:pic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1DFEF86-BB40-78D7-EDC6-F4FB67906D11}"/>
                  </a:ext>
                </a:extLst>
              </p:cNvPr>
              <p:cNvSpPr/>
              <p:nvPr/>
            </p:nvSpPr>
            <p:spPr>
              <a:xfrm>
                <a:off x="4368429" y="5712564"/>
                <a:ext cx="203571" cy="27280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AB78916-2978-D520-2216-9059C33C766D}"/>
                  </a:ext>
                </a:extLst>
              </p:cNvPr>
              <p:cNvSpPr/>
              <p:nvPr/>
            </p:nvSpPr>
            <p:spPr>
              <a:xfrm>
                <a:off x="1602377" y="5991497"/>
                <a:ext cx="209006" cy="157825"/>
              </a:xfrm>
              <a:custGeom>
                <a:avLst/>
                <a:gdLst>
                  <a:gd name="connsiteX0" fmla="*/ 0 w 209006"/>
                  <a:gd name="connsiteY0" fmla="*/ 0 h 157825"/>
                  <a:gd name="connsiteX1" fmla="*/ 209006 w 209006"/>
                  <a:gd name="connsiteY1" fmla="*/ 148046 h 15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006" h="157825">
                    <a:moveTo>
                      <a:pt x="0" y="0"/>
                    </a:moveTo>
                    <a:cubicBezTo>
                      <a:pt x="12630" y="214696"/>
                      <a:pt x="-40725" y="148046"/>
                      <a:pt x="209006" y="148046"/>
                    </a:cubicBezTo>
                  </a:path>
                </a:pathLst>
              </a:custGeom>
              <a:noFill/>
              <a:ln w="15875">
                <a:solidFill>
                  <a:srgbClr val="C00000"/>
                </a:solidFill>
                <a:tailEnd type="stealth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EB9E39-1977-9046-D8E6-83838CFCDF36}"/>
                  </a:ext>
                </a:extLst>
              </p:cNvPr>
              <p:cNvSpPr txBox="1"/>
              <p:nvPr/>
            </p:nvSpPr>
            <p:spPr>
              <a:xfrm>
                <a:off x="1733006" y="6003104"/>
                <a:ext cx="3039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en-US" dirty="0"/>
                  <a:t>Resiliency = </a:t>
                </a:r>
                <a:r>
                  <a:rPr lang="el-GR" dirty="0"/>
                  <a:t>Δ</a:t>
                </a:r>
                <a:r>
                  <a:rPr lang="en-US" dirty="0"/>
                  <a:t> projected NCO rates during “severely adverse scenario”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35636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2FEA33-36E4-48E4-8DA4-B60235BF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51DA19-167F-4C3D-870F-D226E7C2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C972B-0A69-42A2-9477-83A12EC419E6}"/>
              </a:ext>
            </a:extLst>
          </p:cNvPr>
          <p:cNvSpPr txBox="1"/>
          <p:nvPr/>
        </p:nvSpPr>
        <p:spPr>
          <a:xfrm>
            <a:off x="344077" y="575035"/>
            <a:ext cx="866929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Systemic Risk and Regulation</a:t>
            </a:r>
          </a:p>
          <a:p>
            <a:endParaRPr lang="en-US" sz="1800" dirty="0"/>
          </a:p>
          <a:p>
            <a:endParaRPr lang="en-US" sz="1800" dirty="0"/>
          </a:p>
          <a:p>
            <a:pPr marL="342900" indent="-342900">
              <a:buAutoNum type="arabicPeriod"/>
            </a:pPr>
            <a:r>
              <a:rPr lang="en-US" sz="2000" u="sng" dirty="0"/>
              <a:t>Are banks </a:t>
            </a:r>
            <a:r>
              <a:rPr lang="en-US" sz="2000" b="1" u="sng" dirty="0"/>
              <a:t>contributing</a:t>
            </a:r>
            <a:r>
              <a:rPr lang="en-US" sz="2000" u="sng" dirty="0"/>
              <a:t> </a:t>
            </a:r>
            <a:r>
              <a:rPr lang="en-US" sz="2000" b="1" u="sng" dirty="0"/>
              <a:t>to</a:t>
            </a:r>
            <a:r>
              <a:rPr lang="en-US" sz="2000" u="sng" dirty="0"/>
              <a:t> systemic risk? </a:t>
            </a:r>
          </a:p>
          <a:p>
            <a:r>
              <a:rPr lang="en-US" sz="1800" dirty="0"/>
              <a:t>     </a:t>
            </a:r>
            <a:r>
              <a:rPr lang="en-US" sz="1600" dirty="0"/>
              <a:t>(negative externality to the system in case of default)</a:t>
            </a:r>
          </a:p>
          <a:p>
            <a:endParaRPr lang="en-US" sz="1800" dirty="0"/>
          </a:p>
          <a:p>
            <a:pPr marL="625475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To limit banks’ </a:t>
            </a:r>
            <a:r>
              <a:rPr lang="en-US" sz="1800" b="1" dirty="0">
                <a:latin typeface="+mn-lt"/>
              </a:rPr>
              <a:t>contribution</a:t>
            </a:r>
            <a:r>
              <a:rPr lang="en-US" sz="1800" dirty="0">
                <a:latin typeface="+mn-lt"/>
              </a:rPr>
              <a:t> to systemic risk, regulators design measures to reduce individual default risk (e.g., capital buffer regulations &amp; stress tests).</a:t>
            </a:r>
          </a:p>
          <a:p>
            <a:pPr marL="625475" indent="-285750">
              <a:buFont typeface="Courier New" panose="02070309020205020404" pitchFamily="49" charset="0"/>
              <a:buChar char="o"/>
            </a:pPr>
            <a:endParaRPr lang="en-US" sz="1800" dirty="0">
              <a:latin typeface="+mn-lt"/>
            </a:endParaRPr>
          </a:p>
          <a:p>
            <a:pPr marL="625475" indent="-285750"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+mn-lt"/>
              </a:rPr>
              <a:t>TBTF</a:t>
            </a:r>
            <a:r>
              <a:rPr lang="en-US" sz="1800" dirty="0">
                <a:latin typeface="+mn-lt"/>
              </a:rPr>
              <a:t> problem can be addressed by introducing limits on bank mergers.</a:t>
            </a:r>
          </a:p>
          <a:p>
            <a:pPr marL="339725"/>
            <a:endParaRPr lang="en-US" sz="1800" dirty="0">
              <a:latin typeface="+mn-lt"/>
            </a:endParaRP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2.  </a:t>
            </a:r>
            <a:r>
              <a:rPr lang="en-US" sz="2000" u="sng" dirty="0"/>
              <a:t>Are banks </a:t>
            </a:r>
            <a:r>
              <a:rPr lang="en-US" sz="2000" b="1" u="sng" dirty="0"/>
              <a:t>exposed to </a:t>
            </a:r>
            <a:r>
              <a:rPr lang="en-US" sz="2000" u="sng" dirty="0"/>
              <a:t>sources of systemic risk and </a:t>
            </a:r>
            <a:r>
              <a:rPr lang="en-US" sz="2000" b="1" u="sng" dirty="0"/>
              <a:t>contagion</a:t>
            </a:r>
            <a:r>
              <a:rPr lang="en-US" sz="2000" u="sng" dirty="0"/>
              <a:t>?      </a:t>
            </a:r>
          </a:p>
          <a:p>
            <a:r>
              <a:rPr lang="en-US" sz="1800" dirty="0"/>
              <a:t>     </a:t>
            </a:r>
            <a:r>
              <a:rPr lang="en-US" sz="1600" dirty="0"/>
              <a:t>(exposure to common risk factors can trigger defaults)</a:t>
            </a:r>
          </a:p>
          <a:p>
            <a:endParaRPr lang="en-US" sz="1800" dirty="0"/>
          </a:p>
          <a:p>
            <a:pPr marL="568325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Banks’</a:t>
            </a:r>
            <a:r>
              <a:rPr lang="en-US" sz="1800" b="1" dirty="0">
                <a:latin typeface="+mn-lt"/>
              </a:rPr>
              <a:t> exposure</a:t>
            </a:r>
            <a:r>
              <a:rPr lang="en-US" sz="1800" dirty="0">
                <a:latin typeface="+mn-lt"/>
              </a:rPr>
              <a:t> to systemic risk can be addressed with measures aimed to reduce their common exposure (e.g., by putting restrictions on certain business activities).</a:t>
            </a:r>
          </a:p>
          <a:p>
            <a:pPr marL="282575" lvl="1"/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18924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AEE0AA-D3C1-4F43-BD07-562F9D2BAF30}"/>
              </a:ext>
            </a:extLst>
          </p:cNvPr>
          <p:cNvSpPr/>
          <p:nvPr/>
        </p:nvSpPr>
        <p:spPr>
          <a:xfrm>
            <a:off x="622169" y="1508289"/>
            <a:ext cx="7992443" cy="669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</a:rPr>
              <a:t>Paper #3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8" y="1288644"/>
            <a:ext cx="79889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>
              <a:buClr>
                <a:schemeClr val="tx1"/>
              </a:buClr>
              <a:buSzPct val="100000"/>
            </a:pPr>
            <a:endParaRPr lang="de-DE" sz="1400" dirty="0"/>
          </a:p>
          <a:p>
            <a:pPr algn="ctr">
              <a:buClr>
                <a:schemeClr val="tx1"/>
              </a:buClr>
              <a:buSzPct val="100000"/>
            </a:pPr>
            <a:r>
              <a:rPr lang="de-DE" sz="1800" b="1" dirty="0"/>
              <a:t>Do Bank Mergers Create Stress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de-DE" sz="1800" dirty="0"/>
              <a:t>by Jeffrey Jou, Teng Wang, and Jeffery Zhang</a:t>
            </a:r>
          </a:p>
          <a:p>
            <a:pPr algn="ctr">
              <a:buClr>
                <a:schemeClr val="tx1"/>
              </a:buClr>
              <a:buSzPct val="100000"/>
            </a:pPr>
            <a:endParaRPr lang="de-DE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634BC-CAA1-4250-A14A-52BC802A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89C8B-F462-34A3-886D-E4E74A2D3305}"/>
              </a:ext>
            </a:extLst>
          </p:cNvPr>
          <p:cNvSpPr txBox="1"/>
          <p:nvPr/>
        </p:nvSpPr>
        <p:spPr>
          <a:xfrm>
            <a:off x="529389" y="2587411"/>
            <a:ext cx="82927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de-DE" sz="2000" u="sng" dirty="0">
                <a:solidFill>
                  <a:srgbClr val="111D12"/>
                </a:solidFill>
              </a:rPr>
              <a:t>Key findings: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7D0DE-0B0F-8429-B2E9-4ADA03276525}"/>
              </a:ext>
            </a:extLst>
          </p:cNvPr>
          <p:cNvSpPr txBox="1"/>
          <p:nvPr/>
        </p:nvSpPr>
        <p:spPr>
          <a:xfrm>
            <a:off x="529387" y="3378226"/>
            <a:ext cx="841431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/>
              <a:t>Merged</a:t>
            </a:r>
            <a:r>
              <a:rPr lang="en-US" sz="1800" dirty="0"/>
              <a:t> </a:t>
            </a:r>
            <a:r>
              <a:rPr lang="en-US" sz="1800" b="1" dirty="0"/>
              <a:t>banks </a:t>
            </a:r>
            <a:r>
              <a:rPr lang="en-US" sz="1800" dirty="0"/>
              <a:t>experience</a:t>
            </a:r>
            <a:r>
              <a:rPr lang="en-US" sz="1800" b="1" dirty="0"/>
              <a:t> higher projected loan losses </a:t>
            </a:r>
            <a:r>
              <a:rPr lang="en-US" sz="1800" dirty="0"/>
              <a:t>during adverse economic conditions.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dirty="0"/>
              <a:t>More pronounced for </a:t>
            </a:r>
            <a:r>
              <a:rPr lang="en-US" sz="1800" b="1" dirty="0"/>
              <a:t>larger mergers </a:t>
            </a:r>
            <a:r>
              <a:rPr lang="en-US" sz="1800" dirty="0"/>
              <a:t>(combined assets ≥ $50 </a:t>
            </a:r>
            <a:r>
              <a:rPr lang="en-US" sz="1800" dirty="0" err="1"/>
              <a:t>bln</a:t>
            </a:r>
            <a:r>
              <a:rPr lang="en-US" sz="1800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Mitigating effects?</a:t>
            </a:r>
          </a:p>
          <a:p>
            <a:pPr lvl="1"/>
            <a:r>
              <a:rPr lang="en-US" sz="1800" b="1" dirty="0"/>
              <a:t>NO</a:t>
            </a:r>
            <a:r>
              <a:rPr lang="en-US" sz="1800" dirty="0"/>
              <a:t>. Greater portfolio “distance” between acquirer and target.</a:t>
            </a:r>
          </a:p>
          <a:p>
            <a:pPr lvl="1"/>
            <a:r>
              <a:rPr lang="en-US" sz="1800" b="1" dirty="0"/>
              <a:t>NO</a:t>
            </a:r>
            <a:r>
              <a:rPr lang="en-US" sz="1800" dirty="0"/>
              <a:t>. Greater geographical diversification (# miles between acquirer and target HQs).</a:t>
            </a:r>
          </a:p>
          <a:p>
            <a:pPr lvl="1"/>
            <a:r>
              <a:rPr lang="en-US" sz="1800" b="1" dirty="0"/>
              <a:t>YES</a:t>
            </a:r>
            <a:r>
              <a:rPr lang="en-US" sz="1800" dirty="0"/>
              <a:t>. Higher measures of liquidity (leverage ratio, Tier 1 capital ratio, total capital ratio).</a:t>
            </a:r>
          </a:p>
        </p:txBody>
      </p:sp>
    </p:spTree>
    <p:extLst>
      <p:ext uri="{BB962C8B-B14F-4D97-AF65-F5344CB8AC3E}">
        <p14:creationId xmlns:p14="http://schemas.microsoft.com/office/powerpoint/2010/main" val="77551336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</a:rPr>
              <a:t>Paper #3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8" y="1288644"/>
            <a:ext cx="808840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2000" u="sng" dirty="0"/>
              <a:t>My comments and recommendations:</a:t>
            </a:r>
          </a:p>
          <a:p>
            <a:pPr>
              <a:buClr>
                <a:schemeClr val="tx1"/>
              </a:buClr>
              <a:buSzPct val="100000"/>
            </a:pPr>
            <a:endParaRPr lang="de-DE" sz="1600" dirty="0"/>
          </a:p>
          <a:p>
            <a:pPr>
              <a:buClr>
                <a:schemeClr val="tx1"/>
              </a:buClr>
              <a:buSzPct val="100000"/>
            </a:pPr>
            <a:r>
              <a:rPr lang="de-DE" sz="1600" b="1" dirty="0"/>
              <a:t>1. </a:t>
            </a:r>
            <a:r>
              <a:rPr lang="de-DE" sz="1600" dirty="0"/>
              <a:t>This paper uses </a:t>
            </a:r>
            <a:r>
              <a:rPr lang="de-DE" sz="1600" b="1" dirty="0"/>
              <a:t>staggered diff-in-diff. </a:t>
            </a:r>
            <a:r>
              <a:rPr lang="de-DE" sz="1600" dirty="0"/>
              <a:t>Quasi-natural experiment.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de-DE" sz="1600" dirty="0"/>
              <a:t>    Need an </a:t>
            </a:r>
            <a:r>
              <a:rPr lang="de-DE" sz="1600" i="1" dirty="0">
                <a:solidFill>
                  <a:srgbClr val="C00000"/>
                </a:solidFill>
              </a:rPr>
              <a:t>exogenous</a:t>
            </a:r>
            <a:r>
              <a:rPr lang="de-DE" sz="1600" dirty="0"/>
              <a:t> shock, instead of mergers (endogenous).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00000"/>
            </a:pPr>
            <a:endParaRPr lang="de-DE" sz="1600" dirty="0"/>
          </a:p>
          <a:p>
            <a:pPr marL="227013">
              <a:buClr>
                <a:schemeClr val="tx1"/>
              </a:buClr>
              <a:buSzPct val="100000"/>
            </a:pPr>
            <a:r>
              <a:rPr lang="de-DE" sz="1600" dirty="0"/>
              <a:t>Recommendation: </a:t>
            </a:r>
            <a:r>
              <a:rPr lang="de-DE" sz="1600" b="1" dirty="0"/>
              <a:t>Riegle-Neal Interstate Banking and Branching Efficiency Act of 1994</a:t>
            </a:r>
            <a:r>
              <a:rPr lang="de-DE" sz="1600" dirty="0"/>
              <a:t>. BHCs are allowed to acquire banks in any state. </a:t>
            </a:r>
          </a:p>
          <a:p>
            <a:pPr marL="227013">
              <a:buClr>
                <a:schemeClr val="tx1"/>
              </a:buClr>
              <a:buSzPct val="100000"/>
            </a:pPr>
            <a:endParaRPr lang="de-DE" sz="1600" dirty="0"/>
          </a:p>
          <a:p>
            <a:pPr marL="461963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600" dirty="0"/>
              <a:t>Refocus on geographical / asset diversification rather that merger itself.</a:t>
            </a:r>
          </a:p>
          <a:p>
            <a:pPr marL="461963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600" dirty="0"/>
              <a:t>Treatment group = banks that had been involved in a merger in previous 5 years. These banks are in the best position to take advantage of removal of restrictions.</a:t>
            </a:r>
          </a:p>
          <a:p>
            <a:pPr marL="461963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600" dirty="0"/>
              <a:t>Control group = other similar banks that weren‘t.</a:t>
            </a:r>
          </a:p>
          <a:p>
            <a:pPr marL="461963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600" dirty="0"/>
              <a:t>Since banks in control group may be different, can try synthetic controls.</a:t>
            </a:r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de-DE" sz="1600" b="1" dirty="0"/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de-DE" sz="1600" b="1" dirty="0"/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de-DE" sz="1600" b="1" dirty="0"/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de-DE" sz="1600" b="1" dirty="0"/>
          </a:p>
          <a:p>
            <a:pPr>
              <a:buClr>
                <a:schemeClr val="tx1"/>
              </a:buClr>
              <a:buSzPct val="100000"/>
            </a:pPr>
            <a:r>
              <a:rPr lang="de-DE" sz="1400" dirty="0"/>
              <a:t>Gelman, Goldstein, MacKinlay (2023 wp) “Bank diversification and lending resiliency“ use Riegle-Neal Act as an </a:t>
            </a:r>
            <a:r>
              <a:rPr lang="de-DE" sz="1400" i="1" dirty="0"/>
              <a:t>exogenous shock to asset diversification</a:t>
            </a:r>
            <a:r>
              <a:rPr lang="de-DE" sz="1400" dirty="0"/>
              <a:t>. Treatment group = banks that were already lending in deregulated state, control group = those that didn‘t.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634BC-CAA1-4250-A14A-52BC802A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</p:spTree>
    <p:extLst>
      <p:ext uri="{BB962C8B-B14F-4D97-AF65-F5344CB8AC3E}">
        <p14:creationId xmlns:p14="http://schemas.microsoft.com/office/powerpoint/2010/main" val="348311486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</a:rPr>
              <a:t>Paper #3</a:t>
            </a: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2DA54A7-B7F4-4699-BAA7-74A1270CB7F1}"/>
              </a:ext>
            </a:extLst>
          </p:cNvPr>
          <p:cNvSpPr/>
          <p:nvPr/>
        </p:nvSpPr>
        <p:spPr>
          <a:xfrm>
            <a:off x="529387" y="1288644"/>
            <a:ext cx="8204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2000" u="sng" dirty="0"/>
              <a:t>My comments and recommendations (cont.):</a:t>
            </a:r>
          </a:p>
          <a:p>
            <a:pPr>
              <a:buClr>
                <a:schemeClr val="tx1"/>
              </a:buClr>
              <a:buSzPct val="100000"/>
            </a:pPr>
            <a:endParaRPr lang="de-DE" sz="1600" dirty="0"/>
          </a:p>
        </p:txBody>
      </p:sp>
      <p:sp>
        <p:nvSpPr>
          <p:cNvPr id="6" name="Rechteck 7">
            <a:extLst>
              <a:ext uri="{FF2B5EF4-FFF2-40B4-BE49-F238E27FC236}">
                <a16:creationId xmlns:a16="http://schemas.microsoft.com/office/drawing/2014/main" id="{24B955CE-E81E-9B8F-C377-319D1BC35E3C}"/>
              </a:ext>
            </a:extLst>
          </p:cNvPr>
          <p:cNvSpPr/>
          <p:nvPr/>
        </p:nvSpPr>
        <p:spPr>
          <a:xfrm>
            <a:off x="529389" y="5065979"/>
            <a:ext cx="82049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1600" b="1" dirty="0"/>
              <a:t>4. Net charge-offs as a measure of (non)resilience.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600" dirty="0"/>
              <a:t>   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600" dirty="0"/>
              <a:t>    Try alternative measures:</a:t>
            </a:r>
          </a:p>
          <a:p>
            <a:pPr marL="569913" indent="-285750"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de-DE" sz="1600" dirty="0"/>
              <a:t>Distance-to-default</a:t>
            </a:r>
          </a:p>
          <a:p>
            <a:pPr marL="569913" indent="-285750"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de-DE" sz="1600" dirty="0"/>
              <a:t>Equity volatility</a:t>
            </a:r>
          </a:p>
          <a:p>
            <a:pPr marL="569913" indent="-285750"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de-DE" sz="1600" dirty="0"/>
              <a:t>Tail risk</a:t>
            </a:r>
          </a:p>
          <a:p>
            <a:pPr marL="569913" indent="-285750"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de-DE" sz="1600" dirty="0"/>
              <a:t>...</a:t>
            </a:r>
          </a:p>
        </p:txBody>
      </p:sp>
      <p:sp>
        <p:nvSpPr>
          <p:cNvPr id="7" name="Rechteck 7">
            <a:extLst>
              <a:ext uri="{FF2B5EF4-FFF2-40B4-BE49-F238E27FC236}">
                <a16:creationId xmlns:a16="http://schemas.microsoft.com/office/drawing/2014/main" id="{933D27EB-9388-845E-3785-B10E61BE82FA}"/>
              </a:ext>
            </a:extLst>
          </p:cNvPr>
          <p:cNvSpPr/>
          <p:nvPr/>
        </p:nvSpPr>
        <p:spPr>
          <a:xfrm>
            <a:off x="529386" y="2192849"/>
            <a:ext cx="8204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1600" b="1" dirty="0"/>
              <a:t>2. Estimation period of “normal“ NCO rates is 1980</a:t>
            </a:r>
            <a:r>
              <a:rPr lang="de-DE" sz="1600" b="1" dirty="0">
                <a:solidFill>
                  <a:srgbClr val="C00000"/>
                </a:solidFill>
              </a:rPr>
              <a:t>-2018</a:t>
            </a:r>
            <a:r>
              <a:rPr lang="de-DE" sz="1600" b="1" dirty="0"/>
              <a:t> includes 2008 GFC.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600" dirty="0"/>
              <a:t>   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600" dirty="0"/>
              <a:t>    End estimation period sooner?</a:t>
            </a:r>
          </a:p>
        </p:txBody>
      </p:sp>
      <p:sp>
        <p:nvSpPr>
          <p:cNvPr id="5" name="Rechteck 7">
            <a:extLst>
              <a:ext uri="{FF2B5EF4-FFF2-40B4-BE49-F238E27FC236}">
                <a16:creationId xmlns:a16="http://schemas.microsoft.com/office/drawing/2014/main" id="{59C11B72-FA1A-0BB4-E1E9-4BE8FCA58536}"/>
              </a:ext>
            </a:extLst>
          </p:cNvPr>
          <p:cNvSpPr/>
          <p:nvPr/>
        </p:nvSpPr>
        <p:spPr>
          <a:xfrm>
            <a:off x="529386" y="3445890"/>
            <a:ext cx="8414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>
              <a:buClr>
                <a:schemeClr val="tx1"/>
              </a:buClr>
              <a:buSzPct val="100000"/>
            </a:pPr>
            <a:r>
              <a:rPr lang="de-DE" sz="1600" b="1" dirty="0"/>
              <a:t>3. Projected NCO rates in adverse economic conditions </a:t>
            </a:r>
            <a:r>
              <a:rPr lang="de-DE" sz="1600" dirty="0"/>
              <a:t>are estimates based on common coefficients obtained from step 1, not actuals.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600" dirty="0"/>
              <a:t>    </a:t>
            </a:r>
          </a:p>
          <a:p>
            <a:pPr marL="227013">
              <a:buClr>
                <a:schemeClr val="tx1"/>
              </a:buClr>
              <a:buSzPct val="100000"/>
            </a:pPr>
            <a:r>
              <a:rPr lang="de-DE" sz="1600" dirty="0"/>
              <a:t>Hence, diff-in-diff results are driven in differences in NCO rates during </a:t>
            </a:r>
            <a:r>
              <a:rPr lang="de-DE" sz="1600" i="1" dirty="0"/>
              <a:t>regular</a:t>
            </a:r>
            <a:r>
              <a:rPr lang="de-DE" sz="1600" dirty="0"/>
              <a:t> economic conditions (5 yrs before &amp; after merger).</a:t>
            </a:r>
          </a:p>
        </p:txBody>
      </p:sp>
    </p:spTree>
    <p:extLst>
      <p:ext uri="{BB962C8B-B14F-4D97-AF65-F5344CB8AC3E}">
        <p14:creationId xmlns:p14="http://schemas.microsoft.com/office/powerpoint/2010/main" val="76826237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2FEA33-36E4-48E4-8DA4-B60235BF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51DA19-167F-4C3D-870F-D226E7C2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C972B-0A69-42A2-9477-83A12EC419E6}"/>
              </a:ext>
            </a:extLst>
          </p:cNvPr>
          <p:cNvSpPr txBox="1"/>
          <p:nvPr/>
        </p:nvSpPr>
        <p:spPr>
          <a:xfrm>
            <a:off x="344076" y="294835"/>
            <a:ext cx="871945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Summary</a:t>
            </a:r>
          </a:p>
          <a:p>
            <a:pPr algn="ctr"/>
            <a:endParaRPr lang="en-US" sz="2000" b="1" dirty="0">
              <a:solidFill>
                <a:srgbClr val="C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</a:rPr>
              <a:t>Common Theme of the 3 Papers:  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Bank (non)Resilience During Economic Stress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Banks are getting larger, more complex, and (potentially) weaker.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B597B-F561-3BC8-CFD7-8835DBBFCEB2}"/>
              </a:ext>
            </a:extLst>
          </p:cNvPr>
          <p:cNvSpPr txBox="1"/>
          <p:nvPr/>
        </p:nvSpPr>
        <p:spPr>
          <a:xfrm>
            <a:off x="77094" y="2920761"/>
            <a:ext cx="879992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Market risk makes banks weaker (bank run) (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Paper #1</a:t>
            </a:r>
            <a:r>
              <a:rPr lang="en-US" sz="1800" dirty="0">
                <a:latin typeface="+mn-lt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Banks shift extra risk to nonbanks by increasing lending to nonbanks (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Paper #2</a:t>
            </a:r>
            <a:r>
              <a:rPr lang="en-US" sz="1800" dirty="0">
                <a:latin typeface="+mn-lt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Bank mergers make banks less resilient in periods of economic stress (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Paper #3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DFFAE-37AC-3F63-1ABC-B7EC3886C2E9}"/>
              </a:ext>
            </a:extLst>
          </p:cNvPr>
          <p:cNvSpPr txBox="1"/>
          <p:nvPr/>
        </p:nvSpPr>
        <p:spPr>
          <a:xfrm>
            <a:off x="316362" y="4743163"/>
            <a:ext cx="87999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dirty="0">
                <a:latin typeface="+mn-lt"/>
              </a:rPr>
              <a:t>What is a good metric for financial resilience?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Capitalization?             Leverage ratio (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Paper #1</a:t>
            </a:r>
            <a:r>
              <a:rPr lang="en-US" sz="1600" dirty="0">
                <a:latin typeface="+mn-lt"/>
              </a:rPr>
              <a:t>): book values vs. market values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n-lt"/>
              </a:rPr>
              <a:t>                                         CET1 ratio       (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Paper #2</a:t>
            </a:r>
            <a:r>
              <a:rPr lang="en-US" sz="1600" dirty="0">
                <a:latin typeface="+mn-lt"/>
              </a:rPr>
              <a:t>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Loan portfolio quality?</a:t>
            </a:r>
            <a:r>
              <a:rPr lang="en-US" sz="20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NCO ratio        (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Paper #3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1251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feld 3"/>
          <p:cNvSpPr txBox="1">
            <a:spLocks noChangeArrowheads="1"/>
          </p:cNvSpPr>
          <p:nvPr/>
        </p:nvSpPr>
        <p:spPr bwMode="auto">
          <a:xfrm>
            <a:off x="-256946" y="1033462"/>
            <a:ext cx="448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/>
              <a:t>Thank you!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843870" y="2438941"/>
            <a:ext cx="76469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/>
              <a:t>        </a:t>
            </a:r>
          </a:p>
          <a:p>
            <a:pPr eaLnBrk="1" hangingPunct="1"/>
            <a:endParaRPr lang="en-US" sz="1600" dirty="0"/>
          </a:p>
          <a:p>
            <a:pPr lvl="1" eaLnBrk="1" hangingPunct="1"/>
            <a:r>
              <a:rPr lang="en-US" sz="1600" dirty="0"/>
              <a:t>annac@syr.edu</a:t>
            </a:r>
          </a:p>
          <a:p>
            <a:pPr lvl="1" eaLnBrk="1" hangingPunct="1"/>
            <a:endParaRPr lang="en-US" sz="1600" dirty="0"/>
          </a:p>
          <a:p>
            <a:pPr lvl="1" eaLnBrk="1" hangingPunct="1"/>
            <a:endParaRPr lang="en-US" sz="1600" dirty="0"/>
          </a:p>
          <a:p>
            <a:pPr lvl="1" eaLnBrk="1" hangingPunct="1"/>
            <a:endParaRPr lang="en-US" sz="1600" dirty="0"/>
          </a:p>
          <a:p>
            <a:pPr lvl="1" eaLnBrk="1" hangingPunct="1"/>
            <a:endParaRPr lang="en-US" sz="1600" dirty="0"/>
          </a:p>
        </p:txBody>
      </p:sp>
      <p:pic>
        <p:nvPicPr>
          <p:cNvPr id="9218" name="Picture 2" descr="http://fourpointsconsulting.co/sites/default/files/contact-red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14042" r="7366" b="14873"/>
          <a:stretch/>
        </p:blipFill>
        <p:spPr bwMode="auto">
          <a:xfrm>
            <a:off x="653143" y="2885521"/>
            <a:ext cx="622998" cy="5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105E155-C9C2-47D7-8A51-83B805D75928}" type="slidenum">
              <a:rPr lang="en-US" smtClean="0"/>
              <a:pPr algn="r">
                <a:defRPr/>
              </a:pPr>
              <a:t>33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C0E3C3-BE3B-405C-99DC-CE1CB90E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2FEA33-36E4-48E4-8DA4-B60235BF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51DA19-167F-4C3D-870F-D226E7C2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C972B-0A69-42A2-9477-83A12EC419E6}"/>
              </a:ext>
            </a:extLst>
          </p:cNvPr>
          <p:cNvSpPr txBox="1"/>
          <p:nvPr/>
        </p:nvSpPr>
        <p:spPr>
          <a:xfrm>
            <a:off x="344077" y="612743"/>
            <a:ext cx="8730121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C00000"/>
                </a:solidFill>
              </a:rPr>
              <a:t>Common Theme of the 3 Papers:  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Bank (non)Resilience During Economic Stress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Market risk makes banks weaker (bank run) (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Paper #1</a:t>
            </a:r>
            <a:r>
              <a:rPr lang="en-US" sz="1800" dirty="0">
                <a:latin typeface="+mn-lt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Banks shift extra risk to nonbanks by increasing lending to nonbanks (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Paper #2</a:t>
            </a:r>
            <a:r>
              <a:rPr lang="en-US" sz="1800" dirty="0">
                <a:latin typeface="+mn-lt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Bank mergers make banks less resilient in periods of economic stress (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Paper #3</a:t>
            </a:r>
            <a:r>
              <a:rPr lang="en-US" sz="1800" dirty="0">
                <a:latin typeface="+mn-lt"/>
              </a:rPr>
              <a:t>)</a:t>
            </a: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5116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5CAC7E-2453-4050-9AD4-EF6A6860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763A9B-19F9-4813-A9B0-9B6E4F8B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D241F-F6E1-4C60-B06E-AB1C3BF9DE72}"/>
              </a:ext>
            </a:extLst>
          </p:cNvPr>
          <p:cNvSpPr txBox="1"/>
          <p:nvPr/>
        </p:nvSpPr>
        <p:spPr>
          <a:xfrm>
            <a:off x="577515" y="2967335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Paper #1</a:t>
            </a:r>
          </a:p>
        </p:txBody>
      </p:sp>
    </p:spTree>
    <p:extLst>
      <p:ext uri="{BB962C8B-B14F-4D97-AF65-F5344CB8AC3E}">
        <p14:creationId xmlns:p14="http://schemas.microsoft.com/office/powerpoint/2010/main" val="42028348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Paper #1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A9C6AC-6E39-4265-5253-F2C9A204F4E7}"/>
              </a:ext>
            </a:extLst>
          </p:cNvPr>
          <p:cNvGrpSpPr/>
          <p:nvPr/>
        </p:nvGrpSpPr>
        <p:grpSpPr>
          <a:xfrm>
            <a:off x="173766" y="793624"/>
            <a:ext cx="8636282" cy="831320"/>
            <a:chOff x="173766" y="793624"/>
            <a:chExt cx="8636282" cy="8313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9A46B9-4006-4207-BCE8-52DDFCC607DA}"/>
                </a:ext>
              </a:extLst>
            </p:cNvPr>
            <p:cNvSpPr/>
            <p:nvPr/>
          </p:nvSpPr>
          <p:spPr>
            <a:xfrm>
              <a:off x="173766" y="955641"/>
              <a:ext cx="8636282" cy="669303"/>
            </a:xfrm>
            <a:prstGeom prst="rect">
              <a:avLst/>
            </a:prstGeom>
            <a:solidFill>
              <a:srgbClr val="FBE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hteck 7">
              <a:extLst>
                <a:ext uri="{FF2B5EF4-FFF2-40B4-BE49-F238E27FC236}">
                  <a16:creationId xmlns:a16="http://schemas.microsoft.com/office/drawing/2014/main" id="{32DA54A7-B7F4-4699-BAA7-74A1270CB7F1}"/>
                </a:ext>
              </a:extLst>
            </p:cNvPr>
            <p:cNvSpPr/>
            <p:nvPr/>
          </p:nvSpPr>
          <p:spPr>
            <a:xfrm>
              <a:off x="173766" y="793624"/>
              <a:ext cx="85497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tx1"/>
                </a:buClr>
                <a:buSzPct val="100000"/>
              </a:pPr>
              <a:endParaRPr lang="de-DE" sz="1400" dirty="0"/>
            </a:p>
            <a:p>
              <a:pPr algn="ctr">
                <a:buClr>
                  <a:schemeClr val="tx1"/>
                </a:buClr>
                <a:buSzPct val="100000"/>
              </a:pPr>
              <a:r>
                <a:rPr lang="de-DE" sz="1600" b="1" dirty="0"/>
                <a:t>A Framework for Evaluating Banks‘ Resilience in a Rising Interest Rate Environment</a:t>
              </a:r>
            </a:p>
            <a:p>
              <a:pPr algn="ctr">
                <a:buClr>
                  <a:schemeClr val="tx1"/>
                </a:buClr>
                <a:buSzPct val="100000"/>
              </a:pPr>
              <a:r>
                <a:rPr lang="de-DE" sz="1800" dirty="0"/>
                <a:t>by Filippo Curti &amp; Jeffrey Gerlach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D10FC-AAF3-44FF-9498-DBD13446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4FB05-C670-992A-B157-74A6B8535596}"/>
              </a:ext>
            </a:extLst>
          </p:cNvPr>
          <p:cNvSpPr txBox="1"/>
          <p:nvPr/>
        </p:nvSpPr>
        <p:spPr>
          <a:xfrm>
            <a:off x="274823" y="2058038"/>
            <a:ext cx="83476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1800" u="sng" dirty="0"/>
              <a:t>Key question: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800" dirty="0">
                <a:solidFill>
                  <a:srgbClr val="C00000"/>
                </a:solidFill>
              </a:rPr>
              <a:t>How do changes in market risk affect </a:t>
            </a:r>
            <a:r>
              <a:rPr lang="de-DE" sz="1800" b="1" dirty="0">
                <a:solidFill>
                  <a:srgbClr val="C00000"/>
                </a:solidFill>
              </a:rPr>
              <a:t>bank fragility (bank run)</a:t>
            </a:r>
            <a:r>
              <a:rPr lang="de-DE" sz="1800" dirty="0">
                <a:solidFill>
                  <a:srgbClr val="C00000"/>
                </a:solidFill>
              </a:rPr>
              <a:t>?</a:t>
            </a:r>
          </a:p>
          <a:p>
            <a:pPr>
              <a:buClr>
                <a:schemeClr val="tx1"/>
              </a:buClr>
              <a:buSzPct val="100000"/>
            </a:pPr>
            <a:endParaRPr lang="de-DE" sz="1800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  <a:buSzPct val="100000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79238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Paper #1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D10FC-AAF3-44FF-9498-DBD13446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E8E67-3753-B6BF-B9CE-63B908C3F481}"/>
              </a:ext>
            </a:extLst>
          </p:cNvPr>
          <p:cNvSpPr txBox="1"/>
          <p:nvPr/>
        </p:nvSpPr>
        <p:spPr>
          <a:xfrm>
            <a:off x="274823" y="2056847"/>
            <a:ext cx="860219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1800" u="sng" dirty="0"/>
              <a:t>Key question: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800" dirty="0">
                <a:solidFill>
                  <a:srgbClr val="C00000"/>
                </a:solidFill>
              </a:rPr>
              <a:t>How do changes in market risk affect </a:t>
            </a:r>
            <a:r>
              <a:rPr lang="de-DE" sz="1800" b="1" dirty="0">
                <a:solidFill>
                  <a:srgbClr val="C00000"/>
                </a:solidFill>
              </a:rPr>
              <a:t>bank fragility (bank run)</a:t>
            </a:r>
            <a:r>
              <a:rPr lang="de-DE" sz="1800" dirty="0">
                <a:solidFill>
                  <a:srgbClr val="C00000"/>
                </a:solidFill>
              </a:rPr>
              <a:t>?</a:t>
            </a:r>
          </a:p>
          <a:p>
            <a:pPr>
              <a:buClr>
                <a:schemeClr val="tx1"/>
              </a:buClr>
              <a:buSzPct val="100000"/>
            </a:pPr>
            <a:endParaRPr lang="de-DE" sz="1800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  <a:buSzPct val="100000"/>
            </a:pPr>
            <a:endParaRPr lang="de-DE" sz="1800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  <a:buSzPct val="100000"/>
            </a:pPr>
            <a:r>
              <a:rPr lang="de-DE" sz="1800" u="sng" dirty="0"/>
              <a:t>Motivation: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de-DE" sz="1800" dirty="0"/>
              <a:t>2023 run on SVB. On 3/9/23 and 3/10/23 depositors withdrew $40bln and $100bln.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de-DE" sz="1800" dirty="0"/>
              <a:t>Dec’22:  Tier 1 Leverage Ratio 7.96%   &gt; regulatory 4%            (99% higher)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de-DE" sz="1800" dirty="0"/>
              <a:t>	    CET1 Capital Ratio   15.26%   &gt; regulatory 8.5%         (80% higher)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de-DE" sz="1800" dirty="0"/>
              <a:t>Problem: high levels of </a:t>
            </a:r>
            <a:r>
              <a:rPr lang="de-DE" sz="1800" b="1" dirty="0"/>
              <a:t>unrealized losses</a:t>
            </a:r>
            <a:r>
              <a:rPr lang="de-DE" sz="1800" dirty="0"/>
              <a:t>, and 86.44% of </a:t>
            </a:r>
            <a:r>
              <a:rPr lang="de-DE" sz="1800" b="1" dirty="0"/>
              <a:t>deposits </a:t>
            </a:r>
            <a:r>
              <a:rPr lang="de-DE" sz="1800" b="1" i="1" dirty="0"/>
              <a:t>un</a:t>
            </a:r>
            <a:r>
              <a:rPr lang="de-DE" sz="1800" b="1" dirty="0"/>
              <a:t>insured</a:t>
            </a:r>
            <a:r>
              <a:rPr lang="de-DE" sz="1800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de-DE" sz="1800" dirty="0"/>
              <a:t>Current regulatory framework doesn‘t fully incorporate </a:t>
            </a:r>
            <a:r>
              <a:rPr lang="de-DE" sz="1800" i="1" dirty="0"/>
              <a:t>un</a:t>
            </a:r>
            <a:r>
              <a:rPr lang="de-DE" sz="1800" dirty="0"/>
              <a:t>realized losses and uninsured deposits into capital requirements and stress tests.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A2342A-5FD5-DBBB-C771-3BA8EE091F2C}"/>
              </a:ext>
            </a:extLst>
          </p:cNvPr>
          <p:cNvSpPr/>
          <p:nvPr/>
        </p:nvSpPr>
        <p:spPr>
          <a:xfrm>
            <a:off x="173766" y="955641"/>
            <a:ext cx="8636282" cy="669303"/>
          </a:xfrm>
          <a:prstGeom prst="rect">
            <a:avLst/>
          </a:prstGeom>
          <a:solidFill>
            <a:srgbClr val="FB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7">
            <a:extLst>
              <a:ext uri="{FF2B5EF4-FFF2-40B4-BE49-F238E27FC236}">
                <a16:creationId xmlns:a16="http://schemas.microsoft.com/office/drawing/2014/main" id="{60AE82E4-60F2-9A63-5CE8-6CB4319B32D4}"/>
              </a:ext>
            </a:extLst>
          </p:cNvPr>
          <p:cNvSpPr/>
          <p:nvPr/>
        </p:nvSpPr>
        <p:spPr>
          <a:xfrm>
            <a:off x="173766" y="793624"/>
            <a:ext cx="854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buSzPct val="100000"/>
            </a:pPr>
            <a:endParaRPr lang="de-DE" sz="1400" dirty="0"/>
          </a:p>
          <a:p>
            <a:pPr algn="ctr">
              <a:buClr>
                <a:schemeClr val="tx1"/>
              </a:buClr>
              <a:buSzPct val="100000"/>
            </a:pPr>
            <a:r>
              <a:rPr lang="de-DE" sz="1600" b="1" dirty="0"/>
              <a:t>A Framework for Evaluating Banks‘ Resilience in a Rising Interest Rate Environment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de-DE" sz="1800" dirty="0"/>
              <a:t>by Filippo Curti &amp; Jeffrey Gerlach</a:t>
            </a:r>
          </a:p>
        </p:txBody>
      </p:sp>
    </p:spTree>
    <p:extLst>
      <p:ext uri="{BB962C8B-B14F-4D97-AF65-F5344CB8AC3E}">
        <p14:creationId xmlns:p14="http://schemas.microsoft.com/office/powerpoint/2010/main" val="19231563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DC1C9-E641-4754-B4E4-17E0A7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22A28-4379-4038-BA5E-C11DA08EDD0C}"/>
              </a:ext>
            </a:extLst>
          </p:cNvPr>
          <p:cNvSpPr txBox="1"/>
          <p:nvPr/>
        </p:nvSpPr>
        <p:spPr>
          <a:xfrm>
            <a:off x="529389" y="331959"/>
            <a:ext cx="798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Paper #1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D10FC-AAF3-44FF-9498-DBD13446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E8E67-3753-B6BF-B9CE-63B908C3F481}"/>
              </a:ext>
            </a:extLst>
          </p:cNvPr>
          <p:cNvSpPr txBox="1"/>
          <p:nvPr/>
        </p:nvSpPr>
        <p:spPr>
          <a:xfrm>
            <a:off x="274823" y="2055152"/>
            <a:ext cx="834762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sz="1800" u="sng" dirty="0"/>
              <a:t>Key question: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sz="1800" dirty="0">
                <a:solidFill>
                  <a:srgbClr val="C00000"/>
                </a:solidFill>
              </a:rPr>
              <a:t>How do changes in market risk affect </a:t>
            </a:r>
            <a:r>
              <a:rPr lang="de-DE" sz="1800" b="1" dirty="0">
                <a:solidFill>
                  <a:srgbClr val="C00000"/>
                </a:solidFill>
              </a:rPr>
              <a:t>bank fragility (bank run)</a:t>
            </a:r>
            <a:r>
              <a:rPr lang="de-DE" sz="1800" dirty="0">
                <a:solidFill>
                  <a:srgbClr val="C00000"/>
                </a:solidFill>
              </a:rPr>
              <a:t>?</a:t>
            </a:r>
          </a:p>
          <a:p>
            <a:pPr>
              <a:buClr>
                <a:schemeClr val="tx1"/>
              </a:buClr>
              <a:buSzPct val="100000"/>
            </a:pPr>
            <a:endParaRPr lang="de-DE" sz="1800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  <a:buSzPct val="100000"/>
            </a:pPr>
            <a:endParaRPr lang="de-DE" sz="1800" u="sng" dirty="0"/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de-DE" sz="1800" u="sng" dirty="0"/>
              <a:t>Research idea:</a:t>
            </a:r>
            <a:endParaRPr lang="de-DE" sz="1800" dirty="0"/>
          </a:p>
          <a:p>
            <a:pPr>
              <a:buClr>
                <a:schemeClr val="tx1"/>
              </a:buClr>
              <a:buSzPct val="100000"/>
            </a:pPr>
            <a:endParaRPr lang="de-DE" sz="1600" dirty="0"/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/>
              <a:t>Tier 1 Leverage ratio is a measure of solvency.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/>
              <a:t>Propose a modified Tier 1 Leverage ratio: </a:t>
            </a:r>
          </a:p>
          <a:p>
            <a:pPr marL="627063" indent="-342900"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de-DE" sz="1800" dirty="0"/>
              <a:t>Post-funding shock leverage ratio = </a:t>
            </a:r>
            <a:r>
              <a:rPr lang="de-DE" sz="1800" b="1" dirty="0">
                <a:solidFill>
                  <a:srgbClr val="FF0000"/>
                </a:solidFill>
              </a:rPr>
              <a:t>Run Risk Ratio </a:t>
            </a:r>
            <a:r>
              <a:rPr lang="de-DE" sz="1800" dirty="0"/>
              <a:t>= risk of deposit runs</a:t>
            </a:r>
          </a:p>
          <a:p>
            <a:pPr marL="627063" indent="-342900">
              <a:buClr>
                <a:schemeClr val="tx1"/>
              </a:buClr>
              <a:buSzPct val="100000"/>
              <a:buAutoNum type="alphaLcParenR"/>
            </a:pPr>
            <a:r>
              <a:rPr lang="de-DE" sz="1800" dirty="0"/>
              <a:t>deducts all runnable funding (= uninsured deposits + short-term wholesale deposits), and </a:t>
            </a:r>
          </a:p>
          <a:p>
            <a:pPr marL="627063" indent="-342900">
              <a:buClr>
                <a:schemeClr val="tx1"/>
              </a:buClr>
              <a:buSzPct val="100000"/>
              <a:buAutoNum type="alphaLcParenR"/>
            </a:pPr>
            <a:r>
              <a:rPr lang="de-DE" sz="1800" dirty="0"/>
              <a:t>accounts for </a:t>
            </a:r>
            <a:r>
              <a:rPr lang="de-DE" sz="1800" i="1" dirty="0"/>
              <a:t>fair value </a:t>
            </a:r>
            <a:r>
              <a:rPr lang="de-DE" sz="1800" dirty="0"/>
              <a:t>gains &amp; losses on the bank‘s assets</a:t>
            </a:r>
          </a:p>
          <a:p>
            <a:pPr>
              <a:buClr>
                <a:schemeClr val="tx1"/>
              </a:buClr>
              <a:buSzPct val="100000"/>
            </a:pPr>
            <a:endParaRPr lang="de-DE" sz="1800" dirty="0">
              <a:solidFill>
                <a:srgbClr val="C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3DD569-D58D-5608-A4AC-D7999BD0A81D}"/>
              </a:ext>
            </a:extLst>
          </p:cNvPr>
          <p:cNvGrpSpPr/>
          <p:nvPr/>
        </p:nvGrpSpPr>
        <p:grpSpPr>
          <a:xfrm>
            <a:off x="173766" y="793624"/>
            <a:ext cx="8636282" cy="831320"/>
            <a:chOff x="173766" y="793624"/>
            <a:chExt cx="8636282" cy="8313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0A87FC-A5D7-A9FE-C981-552F9B265A5C}"/>
                </a:ext>
              </a:extLst>
            </p:cNvPr>
            <p:cNvSpPr/>
            <p:nvPr/>
          </p:nvSpPr>
          <p:spPr>
            <a:xfrm>
              <a:off x="173766" y="955641"/>
              <a:ext cx="8636282" cy="669303"/>
            </a:xfrm>
            <a:prstGeom prst="rect">
              <a:avLst/>
            </a:prstGeom>
            <a:solidFill>
              <a:srgbClr val="FBE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7">
              <a:extLst>
                <a:ext uri="{FF2B5EF4-FFF2-40B4-BE49-F238E27FC236}">
                  <a16:creationId xmlns:a16="http://schemas.microsoft.com/office/drawing/2014/main" id="{5464EAF1-2343-0241-CF6C-50B778B2FAF5}"/>
                </a:ext>
              </a:extLst>
            </p:cNvPr>
            <p:cNvSpPr/>
            <p:nvPr/>
          </p:nvSpPr>
          <p:spPr>
            <a:xfrm>
              <a:off x="173766" y="793624"/>
              <a:ext cx="85497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tx1"/>
                </a:buClr>
                <a:buSzPct val="100000"/>
              </a:pPr>
              <a:endParaRPr lang="de-DE" sz="1400" dirty="0"/>
            </a:p>
            <a:p>
              <a:pPr algn="ctr">
                <a:buClr>
                  <a:schemeClr val="tx1"/>
                </a:buClr>
                <a:buSzPct val="100000"/>
              </a:pPr>
              <a:r>
                <a:rPr lang="de-DE" sz="1600" b="1" dirty="0"/>
                <a:t>A Framework for Evaluating Banks‘ Resilience in a Rising Interest Rate Environment</a:t>
              </a:r>
            </a:p>
            <a:p>
              <a:pPr algn="ctr">
                <a:buClr>
                  <a:schemeClr val="tx1"/>
                </a:buClr>
                <a:buSzPct val="100000"/>
              </a:pPr>
              <a:r>
                <a:rPr lang="de-DE" sz="1800" dirty="0"/>
                <a:t>by Filippo Curti &amp; Jeffrey Gerlach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028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6BF7A6-685E-B8EF-6CAF-E81596CD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23rd Annual Bank Research Conference - FDIC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C6E9A9-6E0A-DF2F-6730-262FC8E4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E155-C9C2-47D7-8A51-83B805D759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E9860-F3A8-BB06-65BE-B6BAC3FEC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5" y="0"/>
            <a:ext cx="70513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1F191-6200-8946-023C-B72097B373A5}"/>
              </a:ext>
            </a:extLst>
          </p:cNvPr>
          <p:cNvSpPr txBox="1"/>
          <p:nvPr/>
        </p:nvSpPr>
        <p:spPr>
          <a:xfrm>
            <a:off x="5333742" y="5365252"/>
            <a:ext cx="35966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If insufficient funds to repay to depositors and creditors, then:</a:t>
            </a:r>
          </a:p>
          <a:p>
            <a:endParaRPr lang="en-US" sz="1000" dirty="0">
              <a:solidFill>
                <a:srgbClr val="C00000"/>
              </a:solidFill>
            </a:endParaRPr>
          </a:p>
          <a:p>
            <a:r>
              <a:rPr lang="en-US" sz="1000" dirty="0">
                <a:solidFill>
                  <a:srgbClr val="C00000"/>
                </a:solidFill>
              </a:rPr>
              <a:t>Updated leverage ratio &lt;0</a:t>
            </a:r>
          </a:p>
          <a:p>
            <a:endParaRPr lang="en-US" sz="1000" dirty="0">
              <a:solidFill>
                <a:srgbClr val="C00000"/>
              </a:solidFill>
            </a:endParaRPr>
          </a:p>
          <a:p>
            <a:r>
              <a:rPr lang="en-US" sz="1000" dirty="0">
                <a:solidFill>
                  <a:srgbClr val="C00000"/>
                </a:solidFill>
              </a:rPr>
              <a:t>Uninsured depositors have incentives to run on the bank.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61096-A3C9-7F69-055E-774ADA83F8FB}"/>
              </a:ext>
            </a:extLst>
          </p:cNvPr>
          <p:cNvSpPr txBox="1"/>
          <p:nvPr/>
        </p:nvSpPr>
        <p:spPr>
          <a:xfrm>
            <a:off x="7408423" y="310211"/>
            <a:ext cx="1488835" cy="400110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To meet withdrawal requests: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48F90-B7D1-8017-C560-D8605F3BACAB}"/>
              </a:ext>
            </a:extLst>
          </p:cNvPr>
          <p:cNvSpPr txBox="1"/>
          <p:nvPr/>
        </p:nvSpPr>
        <p:spPr>
          <a:xfrm>
            <a:off x="7408426" y="1193615"/>
            <a:ext cx="148883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1) Sell cash and short-term liquid assets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14B14-B7F9-FB0F-ECB1-3E90578FDD16}"/>
              </a:ext>
            </a:extLst>
          </p:cNvPr>
          <p:cNvSpPr txBox="1"/>
          <p:nvPr/>
        </p:nvSpPr>
        <p:spPr>
          <a:xfrm>
            <a:off x="7408422" y="1932989"/>
            <a:ext cx="1488835" cy="8617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If insufficient, then</a:t>
            </a:r>
          </a:p>
          <a:p>
            <a:endParaRPr lang="en-US" sz="1000" dirty="0">
              <a:solidFill>
                <a:srgbClr val="C00000"/>
              </a:solidFill>
            </a:endParaRPr>
          </a:p>
          <a:p>
            <a:r>
              <a:rPr lang="en-US" sz="1000" dirty="0">
                <a:solidFill>
                  <a:srgbClr val="C00000"/>
                </a:solidFill>
              </a:rPr>
              <a:t>2) Sell AFS securities, and realize previously </a:t>
            </a:r>
            <a:r>
              <a:rPr lang="en-US" sz="1000" i="1" dirty="0">
                <a:solidFill>
                  <a:srgbClr val="C00000"/>
                </a:solidFill>
              </a:rPr>
              <a:t>unrealized</a:t>
            </a:r>
            <a:r>
              <a:rPr lang="en-US" sz="1000" dirty="0">
                <a:solidFill>
                  <a:srgbClr val="C00000"/>
                </a:solidFill>
              </a:rPr>
              <a:t> losses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03DA0-480F-0859-65AF-1C6ED9412892}"/>
              </a:ext>
            </a:extLst>
          </p:cNvPr>
          <p:cNvSpPr txBox="1"/>
          <p:nvPr/>
        </p:nvSpPr>
        <p:spPr>
          <a:xfrm>
            <a:off x="7408426" y="2951985"/>
            <a:ext cx="1488835" cy="8617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If insufficient, then</a:t>
            </a:r>
          </a:p>
          <a:p>
            <a:endParaRPr lang="en-US" sz="1000" dirty="0">
              <a:solidFill>
                <a:srgbClr val="C00000"/>
              </a:solidFill>
            </a:endParaRPr>
          </a:p>
          <a:p>
            <a:r>
              <a:rPr lang="en-US" sz="1000" dirty="0">
                <a:solidFill>
                  <a:srgbClr val="C00000"/>
                </a:solidFill>
              </a:rPr>
              <a:t>3) Sell HTM securities, and realize previously </a:t>
            </a:r>
            <a:r>
              <a:rPr lang="en-US" sz="1000" i="1" dirty="0">
                <a:solidFill>
                  <a:srgbClr val="C00000"/>
                </a:solidFill>
              </a:rPr>
              <a:t>unrealized</a:t>
            </a:r>
            <a:r>
              <a:rPr lang="en-US" sz="1000" dirty="0">
                <a:solidFill>
                  <a:srgbClr val="C00000"/>
                </a:solidFill>
              </a:rPr>
              <a:t> losses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2D7A6-866E-A621-87F9-B5F83B783C44}"/>
              </a:ext>
            </a:extLst>
          </p:cNvPr>
          <p:cNvSpPr txBox="1"/>
          <p:nvPr/>
        </p:nvSpPr>
        <p:spPr>
          <a:xfrm>
            <a:off x="7408425" y="3893426"/>
            <a:ext cx="1488835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If insufficient, then</a:t>
            </a:r>
          </a:p>
          <a:p>
            <a:endParaRPr lang="en-US" sz="1000" dirty="0">
              <a:solidFill>
                <a:srgbClr val="C00000"/>
              </a:solidFill>
            </a:endParaRPr>
          </a:p>
          <a:p>
            <a:r>
              <a:rPr lang="en-US" sz="1000" dirty="0">
                <a:solidFill>
                  <a:srgbClr val="C00000"/>
                </a:solidFill>
              </a:rPr>
              <a:t>4) Sell loans securities, shorter maturities first, and realize previously </a:t>
            </a:r>
            <a:r>
              <a:rPr lang="en-US" sz="1000" i="1" dirty="0">
                <a:solidFill>
                  <a:srgbClr val="C00000"/>
                </a:solidFill>
              </a:rPr>
              <a:t>unrealized</a:t>
            </a:r>
            <a:r>
              <a:rPr lang="en-US" sz="1000" dirty="0">
                <a:solidFill>
                  <a:srgbClr val="C00000"/>
                </a:solidFill>
              </a:rPr>
              <a:t> losses</a:t>
            </a:r>
          </a:p>
        </p:txBody>
      </p:sp>
    </p:spTree>
    <p:extLst>
      <p:ext uri="{BB962C8B-B14F-4D97-AF65-F5344CB8AC3E}">
        <p14:creationId xmlns:p14="http://schemas.microsoft.com/office/powerpoint/2010/main" val="227831570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41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2437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oetheDesign1">
  <a:themeElements>
    <a:clrScheme name="Goethe Universität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GoetheDesign1">
      <a:majorFont>
        <a:latin typeface=" (Headings)"/>
        <a:ea typeface=" (Headings)"/>
        <a:cs typeface=" (Headings)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solidFill>
            <a:srgbClr val="00648C"/>
          </a:solidFill>
          <a:miter lim="800000"/>
          <a:headEnd/>
          <a:tailEnd/>
        </a:ln>
        <a:effectLst/>
      </a:spPr>
      <a:bodyPr anchor="ctr" anchorCtr="1"/>
      <a:lstStyle>
        <a:defPPr eaLnBrk="0" hangingPunct="0">
          <a:defRPr sz="1600" b="1" smtClean="0">
            <a:solidFill>
              <a:schemeClr val="bg1"/>
            </a:solidFill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Goethe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arissa-Design">
  <a:themeElements>
    <a:clrScheme name="Goethe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oetheDesign1">
  <a:themeElements>
    <a:clrScheme name="1_GoetheDesign1 1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FFFFFF"/>
      </a:accent3>
      <a:accent4>
        <a:srgbClr val="000000"/>
      </a:accent4>
      <a:accent5>
        <a:srgbClr val="AAB1C5"/>
      </a:accent5>
      <a:accent6>
        <a:srgbClr val="7294B1"/>
      </a:accent6>
      <a:hlink>
        <a:srgbClr val="608955"/>
      </a:hlink>
      <a:folHlink>
        <a:srgbClr val="9BBB8F"/>
      </a:folHlink>
    </a:clrScheme>
    <a:fontScheme name="1_GoetheDesign1">
      <a:majorFont>
        <a:latin typeface=" (Headings)"/>
        <a:ea typeface=" (Headings)"/>
        <a:cs typeface=" (Headings)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oetheDesign1">
  <a:themeElements>
    <a:clrScheme name="2_GoetheDesign1 1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FFFFFF"/>
      </a:accent3>
      <a:accent4>
        <a:srgbClr val="000000"/>
      </a:accent4>
      <a:accent5>
        <a:srgbClr val="AAB1C5"/>
      </a:accent5>
      <a:accent6>
        <a:srgbClr val="7294B1"/>
      </a:accent6>
      <a:hlink>
        <a:srgbClr val="608955"/>
      </a:hlink>
      <a:folHlink>
        <a:srgbClr val="9BBB8F"/>
      </a:folHlink>
    </a:clrScheme>
    <a:fontScheme name="2_GoetheDesign1">
      <a:majorFont>
        <a:latin typeface=" (Headings)"/>
        <a:ea typeface=" (Headings)"/>
        <a:cs typeface=" (Headings)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GoetheDesign1">
  <a:themeElements>
    <a:clrScheme name="3_GoetheDesign1 1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FFFFFF"/>
      </a:accent3>
      <a:accent4>
        <a:srgbClr val="000000"/>
      </a:accent4>
      <a:accent5>
        <a:srgbClr val="AAB1C5"/>
      </a:accent5>
      <a:accent6>
        <a:srgbClr val="7294B1"/>
      </a:accent6>
      <a:hlink>
        <a:srgbClr val="608955"/>
      </a:hlink>
      <a:folHlink>
        <a:srgbClr val="9BBB8F"/>
      </a:folHlink>
    </a:clrScheme>
    <a:fontScheme name="3_GoetheDesign1">
      <a:majorFont>
        <a:latin typeface=" (Headings)"/>
        <a:ea typeface=" (Headings)"/>
        <a:cs typeface=" (Headings)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GoetheDesign1">
  <a:themeElements>
    <a:clrScheme name="4_GoetheDesign1 1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FFFFFF"/>
      </a:accent3>
      <a:accent4>
        <a:srgbClr val="000000"/>
      </a:accent4>
      <a:accent5>
        <a:srgbClr val="AAB1C5"/>
      </a:accent5>
      <a:accent6>
        <a:srgbClr val="7294B1"/>
      </a:accent6>
      <a:hlink>
        <a:srgbClr val="608955"/>
      </a:hlink>
      <a:folHlink>
        <a:srgbClr val="9BBB8F"/>
      </a:folHlink>
    </a:clrScheme>
    <a:fontScheme name="4_GoetheDesign1">
      <a:majorFont>
        <a:latin typeface=" (Headings)"/>
        <a:ea typeface=" (Headings)"/>
        <a:cs typeface=" (Headings)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GoetheDesign1">
  <a:themeElements>
    <a:clrScheme name="5_GoetheDesign1 1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FFFFFF"/>
      </a:accent3>
      <a:accent4>
        <a:srgbClr val="000000"/>
      </a:accent4>
      <a:accent5>
        <a:srgbClr val="AAB1C5"/>
      </a:accent5>
      <a:accent6>
        <a:srgbClr val="7294B1"/>
      </a:accent6>
      <a:hlink>
        <a:srgbClr val="608955"/>
      </a:hlink>
      <a:folHlink>
        <a:srgbClr val="9BBB8F"/>
      </a:folHlink>
    </a:clrScheme>
    <a:fontScheme name="5_GoetheDesign1">
      <a:majorFont>
        <a:latin typeface=" (Headings)"/>
        <a:ea typeface=" (Headings)"/>
        <a:cs typeface=" (Headings)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GoetheDesign1">
  <a:themeElements>
    <a:clrScheme name="6_GoetheDesign1 1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FFFFFF"/>
      </a:accent3>
      <a:accent4>
        <a:srgbClr val="000000"/>
      </a:accent4>
      <a:accent5>
        <a:srgbClr val="AAB1C5"/>
      </a:accent5>
      <a:accent6>
        <a:srgbClr val="7294B1"/>
      </a:accent6>
      <a:hlink>
        <a:srgbClr val="608955"/>
      </a:hlink>
      <a:folHlink>
        <a:srgbClr val="9BBB8F"/>
      </a:folHlink>
    </a:clrScheme>
    <a:fontScheme name="6_GoetheDesign1">
      <a:majorFont>
        <a:latin typeface=" (Headings)"/>
        <a:ea typeface=" (Headings)"/>
        <a:cs typeface=" (Headings)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GoetheDesign1">
  <a:themeElements>
    <a:clrScheme name="7_GoetheDesign1 1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FFFFFF"/>
      </a:accent3>
      <a:accent4>
        <a:srgbClr val="000000"/>
      </a:accent4>
      <a:accent5>
        <a:srgbClr val="AAB1C5"/>
      </a:accent5>
      <a:accent6>
        <a:srgbClr val="7294B1"/>
      </a:accent6>
      <a:hlink>
        <a:srgbClr val="608955"/>
      </a:hlink>
      <a:folHlink>
        <a:srgbClr val="9BBB8F"/>
      </a:folHlink>
    </a:clrScheme>
    <a:fontScheme name="7_GoetheDesign1">
      <a:majorFont>
        <a:latin typeface=" (Headings)"/>
        <a:ea typeface=" (Headings)"/>
        <a:cs typeface=" (Headings)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GoetheDesign1">
  <a:themeElements>
    <a:clrScheme name="10_GoetheDesign1 1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FFFFFF"/>
      </a:accent3>
      <a:accent4>
        <a:srgbClr val="000000"/>
      </a:accent4>
      <a:accent5>
        <a:srgbClr val="AAB1C5"/>
      </a:accent5>
      <a:accent6>
        <a:srgbClr val="7294B1"/>
      </a:accent6>
      <a:hlink>
        <a:srgbClr val="608955"/>
      </a:hlink>
      <a:folHlink>
        <a:srgbClr val="9BBB8F"/>
      </a:folHlink>
    </a:clrScheme>
    <a:fontScheme name="10_GoetheDesign1">
      <a:majorFont>
        <a:latin typeface=" (Headings)"/>
        <a:ea typeface=" (Headings)"/>
        <a:cs typeface=" (Headings)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3054</Words>
  <Application>Microsoft Office PowerPoint</Application>
  <PresentationFormat>On-screen Show (4:3)</PresentationFormat>
  <Paragraphs>446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Gulim</vt:lpstr>
      <vt:lpstr> (Headings)</vt:lpstr>
      <vt:lpstr>Arial</vt:lpstr>
      <vt:lpstr>Arial Black</vt:lpstr>
      <vt:lpstr>Calibri</vt:lpstr>
      <vt:lpstr>Courier New</vt:lpstr>
      <vt:lpstr>Times New Roman</vt:lpstr>
      <vt:lpstr>Webdings</vt:lpstr>
      <vt:lpstr>Wingdings</vt:lpstr>
      <vt:lpstr>GoetheDesign1</vt:lpstr>
      <vt:lpstr>1_GoetheDesign1</vt:lpstr>
      <vt:lpstr>2_GoetheDesign1</vt:lpstr>
      <vt:lpstr>3_GoetheDesign1</vt:lpstr>
      <vt:lpstr>4_GoetheDesign1</vt:lpstr>
      <vt:lpstr>5_GoetheDesign1</vt:lpstr>
      <vt:lpstr>6_GoetheDesign1</vt:lpstr>
      <vt:lpstr>7_GoetheDesign1</vt:lpstr>
      <vt:lpstr>10_GoetheDesign1</vt:lpstr>
      <vt:lpstr>Essential</vt:lpstr>
      <vt:lpstr>Bank Resilience and Financial Stability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/>
  <cp:lastModifiedBy/>
  <cp:revision>56</cp:revision>
  <dcterms:created xsi:type="dcterms:W3CDTF">2008-09-22T18:40:55Z</dcterms:created>
  <dcterms:modified xsi:type="dcterms:W3CDTF">2024-09-15T15:37:19Z</dcterms:modified>
</cp:coreProperties>
</file>