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76"/>
    <a:srgbClr val="F1D07F"/>
    <a:srgbClr val="EDC45D"/>
    <a:srgbClr val="C793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140" autoAdjust="0"/>
    <p:restoredTop sz="99109" autoAdjust="0"/>
  </p:normalViewPr>
  <p:slideViewPr>
    <p:cSldViewPr showGuides="1">
      <p:cViewPr>
        <p:scale>
          <a:sx n="100" d="100"/>
          <a:sy n="100" d="100"/>
        </p:scale>
        <p:origin x="-1848" y="-636"/>
      </p:cViewPr>
      <p:guideLst>
        <p:guide orient="horz" pos="2160"/>
        <p:guide pos="124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A71A8B-69EC-45DF-B0E5-DDBC1A939A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31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301867-8661-4BF1-A80D-B6864F017F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99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01867-8661-4BF1-A80D-B6864F017F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56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64F10-BF24-4A3B-8C70-606722651ED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8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64F10-BF24-4A3B-8C70-606722651ED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96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64F10-BF24-4A3B-8C70-606722651E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46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01867-8661-4BF1-A80D-B6864F017F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83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64F10-BF24-4A3B-8C70-606722651E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42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64F10-BF24-4A3B-8C70-606722651E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94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64F10-BF24-4A3B-8C70-606722651E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43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701D7-F6B2-4817-AC41-6EDCEAFAEEB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30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64F10-BF24-4A3B-8C70-606722651ED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76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64F10-BF24-4A3B-8C70-606722651ED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13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84" name="Picture 16" descr="banner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128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gradFill rotWithShape="1">
            <a:gsLst>
              <a:gs pos="0">
                <a:srgbClr val="EBBE4F"/>
              </a:gs>
              <a:gs pos="100000">
                <a:srgbClr val="C7931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86" name="Picture 18" descr="FDIC Seal 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38400"/>
            <a:ext cx="35052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C4A93D-9A6A-4091-8A37-7176500DED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1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1336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2484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0B13E1-0A8C-4095-BE48-DAE915FABD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28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9D67-D9D7-420A-B4BD-10F50EB8F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9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837A62-BE22-4676-862D-CA373E5575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6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E911B3-2227-44DE-95E1-1F740F8E15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2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21F2D8-5123-4938-B6A1-4A1AD0D4F6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4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749290-0C89-4937-BCE3-816515FA54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2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A9AD09-0731-4EE1-8507-1BAA920247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9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790580-9755-419B-A40E-68FFC7EFD8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5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1F9F5E-04A5-4803-8ACB-4CE6CCB28C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7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9DA509-AC17-49D8-8CAF-7AEB81BE0D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1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banner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128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52400"/>
            <a:ext cx="7239000" cy="102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405438" y="6553200"/>
            <a:ext cx="3657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 b="1">
                <a:solidFill>
                  <a:srgbClr val="002C76"/>
                </a:solidFill>
              </a:rPr>
              <a:t>FEDERAL DEPOSIT INSURANCE CORPORATION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gradFill rotWithShape="1">
            <a:gsLst>
              <a:gs pos="0">
                <a:srgbClr val="EBBE4F"/>
              </a:gs>
              <a:gs pos="100000">
                <a:srgbClr val="C7931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546850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C79316"/>
                </a:solidFill>
              </a:defRPr>
            </a:lvl1pPr>
          </a:lstStyle>
          <a:p>
            <a:fld id="{ED1E65DD-2D44-40E4-A02F-789DDE3AEC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5405438" y="6553200"/>
            <a:ext cx="3657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 b="1">
                <a:solidFill>
                  <a:srgbClr val="C79316"/>
                </a:solidFill>
              </a:rPr>
              <a:t>FEDERAL DEPOSIT INSURANCE CORPORATION</a:t>
            </a: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152400" y="6400800"/>
            <a:ext cx="8915400" cy="0"/>
          </a:xfrm>
          <a:prstGeom prst="line">
            <a:avLst/>
          </a:prstGeom>
          <a:noFill/>
          <a:ln w="19050">
            <a:solidFill>
              <a:srgbClr val="002C7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79316"/>
        </a:buClr>
        <a:buFont typeface="Wingdings" pitchFamily="2" charset="2"/>
        <a:buChar char="§"/>
        <a:defRPr sz="3200" b="1">
          <a:solidFill>
            <a:srgbClr val="002C7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79316"/>
        </a:buClr>
        <a:buFont typeface="Wingdings" pitchFamily="2" charset="2"/>
        <a:buChar char="s"/>
        <a:defRPr sz="2800">
          <a:solidFill>
            <a:srgbClr val="002C7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79316"/>
        </a:buClr>
        <a:buChar char="•"/>
        <a:defRPr sz="2400">
          <a:solidFill>
            <a:srgbClr val="002C7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79316"/>
        </a:buClr>
        <a:buChar char="–"/>
        <a:defRPr sz="2000">
          <a:solidFill>
            <a:srgbClr val="002C7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79316"/>
        </a:buClr>
        <a:buFont typeface="Wingdings" pitchFamily="2" charset="2"/>
        <a:buChar char="§"/>
        <a:defRPr sz="2000">
          <a:solidFill>
            <a:srgbClr val="002C7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79316"/>
        </a:buClr>
        <a:buFont typeface="Wingdings" pitchFamily="2" charset="2"/>
        <a:buChar char="§"/>
        <a:defRPr sz="2000">
          <a:solidFill>
            <a:srgbClr val="002C7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79316"/>
        </a:buClr>
        <a:buFont typeface="Wingdings" pitchFamily="2" charset="2"/>
        <a:buChar char="§"/>
        <a:defRPr sz="2000">
          <a:solidFill>
            <a:srgbClr val="002C7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79316"/>
        </a:buClr>
        <a:buFont typeface="Wingdings" pitchFamily="2" charset="2"/>
        <a:buChar char="§"/>
        <a:defRPr sz="2000">
          <a:solidFill>
            <a:srgbClr val="002C7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79316"/>
        </a:buClr>
        <a:buFont typeface="Wingdings" pitchFamily="2" charset="2"/>
        <a:buChar char="§"/>
        <a:defRPr sz="2000">
          <a:solidFill>
            <a:srgbClr val="002C7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8102" y="1572864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Assessing the Economic </a:t>
            </a:r>
            <a:br>
              <a:rPr lang="en-US" b="1" dirty="0" smtClean="0"/>
            </a:br>
            <a:r>
              <a:rPr lang="en-US" b="1" dirty="0" smtClean="0"/>
              <a:t>Inclusion Potential of Mobile </a:t>
            </a:r>
            <a:br>
              <a:rPr lang="en-US" b="1" dirty="0" smtClean="0"/>
            </a:br>
            <a:r>
              <a:rPr lang="en-US" b="1" dirty="0" smtClean="0"/>
              <a:t>Financial Services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b="0" dirty="0" smtClean="0">
                <a:solidFill>
                  <a:srgbClr val="002C76"/>
                </a:solidFill>
              </a:rPr>
              <a:t>Susan Burhouse</a:t>
            </a:r>
          </a:p>
          <a:p>
            <a:r>
              <a:rPr lang="en-US" b="0" dirty="0" smtClean="0">
                <a:solidFill>
                  <a:srgbClr val="002C76"/>
                </a:solidFill>
              </a:rPr>
              <a:t>Matthew Homer</a:t>
            </a:r>
          </a:p>
          <a:p>
            <a:r>
              <a:rPr lang="en-US" b="0" dirty="0" smtClean="0">
                <a:solidFill>
                  <a:srgbClr val="002C76"/>
                </a:solidFill>
              </a:rPr>
              <a:t>Yazmin Osaki</a:t>
            </a:r>
          </a:p>
          <a:p>
            <a:r>
              <a:rPr lang="en-US" b="0" dirty="0" smtClean="0">
                <a:solidFill>
                  <a:srgbClr val="002C76"/>
                </a:solidFill>
              </a:rPr>
              <a:t>Michael Bachman</a:t>
            </a:r>
          </a:p>
          <a:p>
            <a:endParaRPr lang="en-US" b="0" dirty="0" smtClean="0">
              <a:solidFill>
                <a:srgbClr val="002C7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58674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C76"/>
                </a:solidFill>
              </a:rPr>
              <a:t>April 24, 2014</a:t>
            </a:r>
            <a:endParaRPr lang="en-US" dirty="0">
              <a:solidFill>
                <a:srgbClr val="002C7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17526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C76"/>
                </a:solidFill>
              </a:rPr>
              <a:t>Assessing the Economic </a:t>
            </a:r>
          </a:p>
          <a:p>
            <a:pPr algn="ctr"/>
            <a:r>
              <a:rPr lang="en-US" sz="3200" dirty="0" smtClean="0">
                <a:solidFill>
                  <a:srgbClr val="002C76"/>
                </a:solidFill>
              </a:rPr>
              <a:t>Inclusion Potential of Mobile Financial Services</a:t>
            </a:r>
            <a:endParaRPr lang="en-US" sz="3200" dirty="0">
              <a:solidFill>
                <a:srgbClr val="002C7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9D67-D9D7-420A-B4BD-10F50EB8F7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1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households access their bank accounts?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64" y="2014654"/>
            <a:ext cx="7857597" cy="35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7937810" y="4724400"/>
            <a:ext cx="7620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43600" y="4749490"/>
            <a:ext cx="7620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9AD09-0731-4EE1-8507-1BAA920247D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5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Framework for evaluating economic inclusion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r>
              <a:rPr lang="en-US" b="1" dirty="0" smtClean="0"/>
              <a:t>ACCESS</a:t>
            </a:r>
            <a:r>
              <a:rPr lang="en-US" dirty="0" smtClean="0"/>
              <a:t> – Drawing consumers into the banking system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SUSTAINABILITY</a:t>
            </a:r>
            <a:r>
              <a:rPr lang="en-US" dirty="0" smtClean="0"/>
              <a:t> – Keeping consumers in the banking system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GROWTH</a:t>
            </a:r>
            <a:r>
              <a:rPr lang="en-US" dirty="0" smtClean="0"/>
              <a:t> – Deepening banking relationships and fostering financial empowerment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7A62-BE22-4676-862D-CA373E5575E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6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b="1" dirty="0">
                <a:solidFill>
                  <a:srgbClr val="002C76"/>
                </a:solidFill>
              </a:rPr>
              <a:t>Evaluating </a:t>
            </a:r>
            <a:r>
              <a:rPr lang="en-US" b="1" dirty="0" smtClean="0">
                <a:solidFill>
                  <a:srgbClr val="002C76"/>
                </a:solidFill>
              </a:rPr>
              <a:t>MFS </a:t>
            </a:r>
            <a:r>
              <a:rPr lang="en-US" b="1" dirty="0">
                <a:solidFill>
                  <a:srgbClr val="002C76"/>
                </a:solidFill>
              </a:rPr>
              <a:t>Along Access, Sustainability, and Growth </a:t>
            </a:r>
            <a:r>
              <a:rPr lang="en-US" dirty="0">
                <a:solidFill>
                  <a:srgbClr val="002C76"/>
                </a:solidFill>
              </a:rPr>
              <a:t/>
            </a:r>
            <a:br>
              <a:rPr lang="en-US" dirty="0">
                <a:solidFill>
                  <a:srgbClr val="002C76"/>
                </a:solidFill>
              </a:rPr>
            </a:br>
            <a:endParaRPr lang="en-US" dirty="0">
              <a:solidFill>
                <a:srgbClr val="002C7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9D67-D9D7-420A-B4BD-10F50EB8F7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8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ACCESS</a:t>
            </a:r>
            <a:r>
              <a:rPr lang="en-US" dirty="0" smtClean="0"/>
              <a:t>: Banking the Unbanked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Increasing appeal of banking system </a:t>
            </a:r>
          </a:p>
          <a:p>
            <a:pPr lvl="1"/>
            <a:r>
              <a:rPr lang="en-US" dirty="0" smtClean="0"/>
              <a:t>Penetration of smartphones (33 percent)</a:t>
            </a:r>
          </a:p>
          <a:p>
            <a:pPr lvl="1"/>
            <a:r>
              <a:rPr lang="en-US" dirty="0" smtClean="0"/>
              <a:t>MFS alone does not address main reasons for being unbanked (e.g., ID, insufficient money, etc.)</a:t>
            </a:r>
          </a:p>
          <a:p>
            <a:pPr lvl="1"/>
            <a:r>
              <a:rPr lang="en-US" dirty="0" smtClean="0"/>
              <a:t>Depends on available features and functionalities</a:t>
            </a:r>
          </a:p>
          <a:p>
            <a:r>
              <a:rPr lang="en-US" dirty="0" smtClean="0"/>
              <a:t>Account opening</a:t>
            </a:r>
          </a:p>
          <a:p>
            <a:pPr lvl="1"/>
            <a:r>
              <a:rPr lang="en-US" dirty="0" smtClean="0"/>
              <a:t>Not widely Available: </a:t>
            </a:r>
          </a:p>
          <a:p>
            <a:pPr lvl="2"/>
            <a:r>
              <a:rPr lang="en-US" dirty="0" smtClean="0"/>
              <a:t>Screen size</a:t>
            </a:r>
          </a:p>
          <a:p>
            <a:pPr lvl="2"/>
            <a:r>
              <a:rPr lang="en-US" dirty="0" smtClean="0"/>
              <a:t>Integration of systems (core, mobile, online)</a:t>
            </a:r>
          </a:p>
          <a:p>
            <a:pPr lvl="2"/>
            <a:r>
              <a:rPr lang="en-US" dirty="0" smtClean="0"/>
              <a:t>Competing priorities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7A62-BE22-4676-862D-CA373E5575E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2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ACCESS</a:t>
            </a:r>
            <a:r>
              <a:rPr lang="en-US" dirty="0" smtClean="0"/>
              <a:t>: Banking the Unbanked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Opportunities:</a:t>
            </a:r>
          </a:p>
          <a:p>
            <a:pPr lvl="1"/>
            <a:r>
              <a:rPr lang="en-US" dirty="0" smtClean="0"/>
              <a:t>Smartphone penetration is growing</a:t>
            </a:r>
          </a:p>
          <a:p>
            <a:pPr lvl="1"/>
            <a:r>
              <a:rPr lang="en-US" dirty="0" smtClean="0"/>
              <a:t>Account opening is being considered and implemented by banks; some seeing results</a:t>
            </a:r>
          </a:p>
          <a:p>
            <a:r>
              <a:rPr lang="en-US" dirty="0" smtClean="0"/>
              <a:t>To take advantage of this opportunity, consider:</a:t>
            </a:r>
          </a:p>
          <a:p>
            <a:pPr lvl="1"/>
            <a:r>
              <a:rPr lang="en-US" dirty="0" smtClean="0"/>
              <a:t>‘Trusted party’ and coaching</a:t>
            </a:r>
          </a:p>
          <a:p>
            <a:pPr lvl="1"/>
            <a:r>
              <a:rPr lang="en-US" dirty="0" smtClean="0"/>
              <a:t>Financial literacy that integrates MFS</a:t>
            </a:r>
          </a:p>
          <a:p>
            <a:pPr lvl="1"/>
            <a:r>
              <a:rPr lang="en-US" dirty="0" smtClean="0"/>
              <a:t>Leverage strategies to address reasons for being unbanked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7A62-BE22-4676-862D-CA373E5575E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1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SUSTAINABILITY</a:t>
            </a:r>
            <a:r>
              <a:rPr lang="en-US" dirty="0" smtClean="0"/>
              <a:t> of Banking Relationships: for 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Anytime, anyplace features of MFS  are promising, but further adaptation required.</a:t>
            </a:r>
          </a:p>
          <a:p>
            <a:pPr lvl="1"/>
            <a:r>
              <a:rPr lang="en-US" dirty="0" smtClean="0"/>
              <a:t>Increase consumer awareness of account status</a:t>
            </a:r>
          </a:p>
          <a:p>
            <a:pPr lvl="2"/>
            <a:r>
              <a:rPr lang="en-US" dirty="0" smtClean="0"/>
              <a:t>Make timely financial transactions and avoid fees (Check balance, receive alerts/ notifications) (e.g., low balance  (avoid fees), fraud alert).</a:t>
            </a:r>
          </a:p>
          <a:p>
            <a:pPr lvl="1"/>
            <a:r>
              <a:rPr lang="en-US" dirty="0" smtClean="0"/>
              <a:t>Increase convenience of everyday banking transactions</a:t>
            </a:r>
          </a:p>
          <a:p>
            <a:pPr lvl="2"/>
            <a:r>
              <a:rPr lang="en-US" dirty="0" smtClean="0"/>
              <a:t> Mobile remote deposit capture (</a:t>
            </a:r>
            <a:r>
              <a:rPr lang="en-US" dirty="0" err="1" smtClean="0"/>
              <a:t>mRDC</a:t>
            </a:r>
            <a:r>
              <a:rPr lang="en-US" dirty="0" smtClean="0"/>
              <a:t>), bill pay, transfers, etc.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7A62-BE22-4676-862D-CA373E5575E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9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SUSTAINABILITY</a:t>
            </a:r>
            <a:r>
              <a:rPr lang="en-US" dirty="0" smtClean="0"/>
              <a:t> of Banking Relationships: for 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Issues: </a:t>
            </a:r>
          </a:p>
          <a:p>
            <a:pPr lvl="1"/>
            <a:r>
              <a:rPr lang="en-US" dirty="0" smtClean="0"/>
              <a:t>Real time information </a:t>
            </a:r>
          </a:p>
          <a:p>
            <a:pPr lvl="1"/>
            <a:r>
              <a:rPr lang="en-US" dirty="0" smtClean="0"/>
              <a:t>Speed of available funds and payments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nrollment and management requires online banking</a:t>
            </a:r>
          </a:p>
          <a:p>
            <a:pPr lvl="1"/>
            <a:r>
              <a:rPr lang="en-US" dirty="0" smtClean="0"/>
              <a:t>Need or preference for cash/paper instruments </a:t>
            </a:r>
          </a:p>
          <a:p>
            <a:pPr marL="51435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7A62-BE22-4676-862D-CA373E5575E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/>
              <a:t>SUSTAINABILITY</a:t>
            </a:r>
            <a:r>
              <a:rPr lang="en-US" sz="2400" dirty="0" smtClean="0"/>
              <a:t> of Banking Relationships: for Financial Institutions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MFS could change the economics of serving underserved, however, in the short term </a:t>
            </a:r>
            <a:r>
              <a:rPr lang="en-US" dirty="0" smtClean="0"/>
              <a:t>costs </a:t>
            </a:r>
            <a:r>
              <a:rPr lang="en-US" dirty="0" smtClean="0"/>
              <a:t>are additive and cost recovery is focused on serving existing well established customers.</a:t>
            </a:r>
          </a:p>
          <a:p>
            <a:pPr lvl="1"/>
            <a:r>
              <a:rPr lang="en-US" dirty="0" smtClean="0"/>
              <a:t>Potential for increased feasibility</a:t>
            </a:r>
          </a:p>
          <a:p>
            <a:pPr lvl="2"/>
            <a:r>
              <a:rPr lang="en-US" dirty="0" smtClean="0"/>
              <a:t>Reduce use of more costly channels</a:t>
            </a:r>
          </a:p>
          <a:p>
            <a:pPr lvl="2"/>
            <a:r>
              <a:rPr lang="en-US" dirty="0" smtClean="0"/>
              <a:t>Increase customer engagement  (accessing accounts more times, increased retention)</a:t>
            </a:r>
          </a:p>
          <a:p>
            <a:pPr lvl="2"/>
            <a:r>
              <a:rPr lang="en-US" dirty="0" smtClean="0"/>
              <a:t>New revenue sources (trends should be monitored)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7A62-BE22-4676-862D-CA373E5575E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7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/>
              <a:t>SUSTAINABILITY</a:t>
            </a:r>
            <a:r>
              <a:rPr lang="en-US" sz="2400" dirty="0" smtClean="0"/>
              <a:t> of Banking Relationships: for Financial Institutions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Security and Fraud</a:t>
            </a:r>
          </a:p>
          <a:p>
            <a:pPr lvl="2"/>
            <a:r>
              <a:rPr lang="en-US" dirty="0" smtClean="0"/>
              <a:t>New risk are less understood (limit available functionalities)</a:t>
            </a:r>
          </a:p>
          <a:p>
            <a:pPr lvl="2"/>
            <a:r>
              <a:rPr lang="en-US" dirty="0" smtClean="0"/>
              <a:t>But, new opportunities to use image capture, biometrics, geo location and other authentication tools to reduce fraud</a:t>
            </a:r>
          </a:p>
          <a:p>
            <a:pPr lvl="3"/>
            <a:r>
              <a:rPr lang="en-US" dirty="0" smtClean="0"/>
              <a:t>However, must consider concerns related to consumer protection / privacy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7A62-BE22-4676-862D-CA373E5575E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8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GROWTH</a:t>
            </a:r>
            <a:r>
              <a:rPr lang="en-US" dirty="0" smtClean="0"/>
              <a:t> of Banking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Financial Capability</a:t>
            </a:r>
          </a:p>
          <a:p>
            <a:pPr lvl="1"/>
            <a:r>
              <a:rPr lang="en-US" dirty="0" smtClean="0"/>
              <a:t>What are the most effective types of personal financial management (PFM) tools for underserved?</a:t>
            </a:r>
          </a:p>
          <a:p>
            <a:r>
              <a:rPr lang="en-US" dirty="0" smtClean="0"/>
              <a:t>Customer Relationship</a:t>
            </a:r>
          </a:p>
          <a:p>
            <a:pPr lvl="1"/>
            <a:r>
              <a:rPr lang="en-US" dirty="0" smtClean="0"/>
              <a:t>Frequent and brief customer interaction</a:t>
            </a:r>
          </a:p>
          <a:p>
            <a:pPr lvl="1"/>
            <a:r>
              <a:rPr lang="en-US" dirty="0" smtClean="0"/>
              <a:t>Role of personal interaction and branch banking (particularly for recently banked)</a:t>
            </a:r>
          </a:p>
          <a:p>
            <a:r>
              <a:rPr lang="en-US" dirty="0" smtClean="0"/>
              <a:t>Deepening Banking relationships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How do MFS customers learn about other products?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7A62-BE22-4676-862D-CA373E5575E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1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challenges to </a:t>
            </a:r>
            <a:br>
              <a:rPr lang="en-US" dirty="0" smtClean="0"/>
            </a:br>
            <a:r>
              <a:rPr lang="en-US" dirty="0" smtClean="0"/>
              <a:t>economic inclusion?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Industry Perspective</a:t>
            </a:r>
          </a:p>
          <a:p>
            <a:pPr lvl="1"/>
            <a:r>
              <a:rPr lang="en-US" sz="2600" dirty="0"/>
              <a:t>Profitability</a:t>
            </a:r>
          </a:p>
          <a:p>
            <a:pPr lvl="1"/>
            <a:r>
              <a:rPr lang="en-US" sz="2600" dirty="0" smtClean="0"/>
              <a:t>Regulatory environment (customer ID requirements)</a:t>
            </a:r>
          </a:p>
          <a:p>
            <a:pPr lvl="1"/>
            <a:r>
              <a:rPr lang="en-US" sz="2600" dirty="0" smtClean="0"/>
              <a:t>Fraud</a:t>
            </a:r>
          </a:p>
          <a:p>
            <a:pPr lvl="1"/>
            <a:r>
              <a:rPr lang="en-US" sz="2600" dirty="0" smtClean="0"/>
              <a:t>Consumers’ lack of knowledge or awareness about financial products and services</a:t>
            </a:r>
          </a:p>
          <a:p>
            <a:pPr lvl="1"/>
            <a:r>
              <a:rPr lang="en-US" sz="2600" dirty="0" smtClean="0"/>
              <a:t>Effective marketing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7A62-BE22-4676-862D-CA373E5575E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6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b="1" dirty="0" smtClean="0">
                <a:solidFill>
                  <a:srgbClr val="002C76"/>
                </a:solidFill>
              </a:rPr>
              <a:t>Takeaways</a:t>
            </a:r>
            <a:r>
              <a:rPr lang="en-US" dirty="0">
                <a:solidFill>
                  <a:srgbClr val="002C76"/>
                </a:solidFill>
              </a:rPr>
              <a:t/>
            </a:r>
            <a:br>
              <a:rPr lang="en-US" dirty="0">
                <a:solidFill>
                  <a:srgbClr val="002C76"/>
                </a:solidFill>
              </a:rPr>
            </a:br>
            <a:endParaRPr lang="en-US" dirty="0">
              <a:solidFill>
                <a:srgbClr val="002C7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9D67-D9D7-420A-B4BD-10F50EB8F72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3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2237"/>
            <a:ext cx="7696200" cy="1020763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Integrate MFS into broader economic inclusion strategies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2600" dirty="0" smtClean="0"/>
              <a:t>MFS alone is not likely to solve all challenges related to economic inclusion</a:t>
            </a:r>
          </a:p>
          <a:p>
            <a:endParaRPr lang="en-US" sz="2600" dirty="0" smtClean="0"/>
          </a:p>
          <a:p>
            <a:r>
              <a:rPr lang="en-US" sz="2600" dirty="0" smtClean="0"/>
              <a:t>MFS should be connected with broader strategies, particularly for access and growth</a:t>
            </a:r>
          </a:p>
          <a:p>
            <a:endParaRPr lang="en-US" sz="2600" dirty="0" smtClean="0"/>
          </a:p>
          <a:p>
            <a:r>
              <a:rPr lang="en-US" sz="2600" u="sng" dirty="0" smtClean="0"/>
              <a:t>Example</a:t>
            </a:r>
            <a:r>
              <a:rPr lang="en-US" sz="2600" dirty="0" smtClean="0"/>
              <a:t>: Partner with community organizations or others to reach out to the underserved and help them learn how to make responsible use of MFS as a replacement for AFS</a:t>
            </a:r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7A62-BE22-4676-862D-CA373E5575E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7696200" cy="11430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Integrate MFS with other delivery channels </a:t>
            </a:r>
            <a:br>
              <a:rPr lang="en-US" sz="2400" dirty="0" smtClean="0"/>
            </a:br>
            <a:r>
              <a:rPr lang="en-US" sz="2400" dirty="0" smtClean="0"/>
              <a:t>and incorporate one-on-one interactions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36115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One-on-one interaction is still important for the underserved, particularly for coaching and guidance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u="sng" dirty="0" smtClean="0"/>
              <a:t>Examples</a:t>
            </a:r>
            <a:r>
              <a:rPr lang="en-US" sz="2600" dirty="0" smtClean="0"/>
              <a:t>: Provide one-on-one assistance to help a customer download an MFS app, sign up for an account, and use MFS features</a:t>
            </a:r>
            <a:endParaRPr lang="en-US" sz="26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7A62-BE22-4676-862D-CA373E5575E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7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-76200"/>
            <a:ext cx="7696200" cy="1371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Thoughtfully fine-tune risk management strategies associated with features that </a:t>
            </a:r>
            <a:br>
              <a:rPr lang="en-US" sz="2400" dirty="0" smtClean="0"/>
            </a:br>
            <a:r>
              <a:rPr lang="en-US" sz="2400" dirty="0" smtClean="0"/>
              <a:t>meet the needs of the underserved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3763963"/>
          </a:xfrm>
        </p:spPr>
        <p:txBody>
          <a:bodyPr>
            <a:noAutofit/>
          </a:bodyPr>
          <a:lstStyle/>
          <a:p>
            <a:r>
              <a:rPr lang="en-US" sz="2600" dirty="0" smtClean="0"/>
              <a:t>Uncertainties about potential risks with new technologies may inhibit availability or access to features that benefit the underserved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Risk management approaches that preserve access should be a goal</a:t>
            </a:r>
          </a:p>
          <a:p>
            <a:endParaRPr lang="en-US" sz="2600" u="sng" dirty="0" smtClean="0"/>
          </a:p>
          <a:p>
            <a:r>
              <a:rPr lang="en-US" sz="2600" u="sng" dirty="0" smtClean="0"/>
              <a:t>Example</a:t>
            </a:r>
            <a:r>
              <a:rPr lang="en-US" sz="2600" dirty="0" smtClean="0"/>
              <a:t>: Implement risk management strategies that enable quicker access to funds from deposited checks 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7A62-BE22-4676-862D-CA373E5575E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7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76962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Address infrastructure challenges to </a:t>
            </a:r>
            <a:br>
              <a:rPr lang="en-US" sz="2400" dirty="0" smtClean="0"/>
            </a:br>
            <a:r>
              <a:rPr lang="en-US" sz="2400" dirty="0" smtClean="0"/>
              <a:t>increase the convenience and speed of MFS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992563"/>
          </a:xfrm>
        </p:spPr>
        <p:txBody>
          <a:bodyPr>
            <a:noAutofit/>
          </a:bodyPr>
          <a:lstStyle/>
          <a:p>
            <a:r>
              <a:rPr lang="en-US" sz="2600" dirty="0" smtClean="0"/>
              <a:t>Fully meeting underserved preferences related to convenience and speed requires real-time information and faster processing</a:t>
            </a:r>
          </a:p>
          <a:p>
            <a:endParaRPr lang="en-US" sz="2600" dirty="0" smtClean="0"/>
          </a:p>
          <a:p>
            <a:r>
              <a:rPr lang="en-US" sz="2600" dirty="0" smtClean="0"/>
              <a:t>Infrastructure and systems updates may be needed, but in the short-run consumers could benefit from other ways to increase accuracy of account information </a:t>
            </a:r>
          </a:p>
          <a:p>
            <a:endParaRPr lang="en-US" sz="2600" u="sng" dirty="0" smtClean="0"/>
          </a:p>
          <a:p>
            <a:r>
              <a:rPr lang="en-US" sz="2600" u="sng" dirty="0" smtClean="0"/>
              <a:t>Example</a:t>
            </a:r>
            <a:r>
              <a:rPr lang="en-US" sz="2600" dirty="0" smtClean="0"/>
              <a:t>: Move to real-time alerts over the medium-term, while utilizing virtual checking as a short-term stop-gap tool</a:t>
            </a:r>
            <a:endParaRPr lang="en-US" sz="26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7A62-BE22-4676-862D-CA373E5575E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2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2237"/>
            <a:ext cx="7696200" cy="1020763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Identify opportunities to enable more functionalities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Autofit/>
          </a:bodyPr>
          <a:lstStyle/>
          <a:p>
            <a:r>
              <a:rPr lang="en-US" sz="2600" dirty="0" smtClean="0"/>
              <a:t>Some consumers rely </a:t>
            </a:r>
            <a:r>
              <a:rPr lang="en-US" sz="2600" dirty="0"/>
              <a:t>on </a:t>
            </a:r>
            <a:r>
              <a:rPr lang="en-US" sz="2600" dirty="0" smtClean="0"/>
              <a:t>their mobile phone for internet access, but there are often gaps between the banking services offered via mobile and a desktop website</a:t>
            </a:r>
          </a:p>
          <a:p>
            <a:endParaRPr lang="en-US" sz="2600" dirty="0"/>
          </a:p>
          <a:p>
            <a:r>
              <a:rPr lang="en-US" sz="2600" dirty="0" smtClean="0"/>
              <a:t>In some instances this is due to risk management concerns</a:t>
            </a:r>
          </a:p>
          <a:p>
            <a:endParaRPr lang="en-US" sz="2600" u="sng" dirty="0" smtClean="0"/>
          </a:p>
          <a:p>
            <a:r>
              <a:rPr lang="en-US" sz="2600" u="sng" dirty="0" smtClean="0"/>
              <a:t>Example</a:t>
            </a:r>
            <a:r>
              <a:rPr lang="en-US" sz="2600" dirty="0" smtClean="0"/>
              <a:t>: Improve self-sufficiency of MFS features (e.g. </a:t>
            </a:r>
            <a:r>
              <a:rPr lang="en-US" sz="2600" dirty="0" err="1" smtClean="0"/>
              <a:t>billpay</a:t>
            </a:r>
            <a:r>
              <a:rPr lang="en-US" sz="2600" dirty="0" smtClean="0"/>
              <a:t> and enrolling payees, alert management, account opening)</a:t>
            </a:r>
            <a:endParaRPr lang="en-US" sz="26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7A62-BE22-4676-862D-CA373E5575E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9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7696200" cy="1143000"/>
          </a:xfrm>
        </p:spPr>
        <p:txBody>
          <a:bodyPr>
            <a:normAutofit/>
          </a:bodyPr>
          <a:lstStyle/>
          <a:p>
            <a:pPr algn="l"/>
            <a:r>
              <a:rPr lang="en-US" sz="2300" dirty="0" smtClean="0"/>
              <a:t>Identify case studies demonstrating profitable </a:t>
            </a:r>
            <a:r>
              <a:rPr lang="en-US" sz="2400" dirty="0" smtClean="0"/>
              <a:t>implementation</a:t>
            </a:r>
            <a:r>
              <a:rPr lang="en-US" sz="2300" dirty="0" smtClean="0"/>
              <a:t> of MFS for economic inclusion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3763963"/>
          </a:xfrm>
        </p:spPr>
        <p:txBody>
          <a:bodyPr>
            <a:noAutofit/>
          </a:bodyPr>
          <a:lstStyle/>
          <a:p>
            <a:r>
              <a:rPr lang="en-US" sz="2600" dirty="0" smtClean="0"/>
              <a:t>Although MFS requires upfront investment costs, savings are likely to occur over time</a:t>
            </a:r>
          </a:p>
          <a:p>
            <a:endParaRPr lang="en-US" sz="2600" dirty="0" smtClean="0"/>
          </a:p>
          <a:p>
            <a:r>
              <a:rPr lang="en-US" sz="2600" dirty="0" smtClean="0"/>
              <a:t>Transaction costs are lower with MFS, which could make the underserved more profitable</a:t>
            </a:r>
          </a:p>
          <a:p>
            <a:endParaRPr lang="en-US" sz="2600" dirty="0" smtClean="0"/>
          </a:p>
          <a:p>
            <a:r>
              <a:rPr lang="en-US" sz="2600" dirty="0" smtClean="0"/>
              <a:t>Business models that do not carry prohibitively high fees are likely to be the most successful for economic inclusion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7A62-BE22-4676-862D-CA373E5575E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1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696200" cy="1020763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Bridge mobile service delivery with traditional payment methods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4497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Many underserved, by preference or necessity, conduct transactions using cash or other paper instruments</a:t>
            </a:r>
          </a:p>
          <a:p>
            <a:endParaRPr lang="en-US" sz="2600" dirty="0" smtClean="0"/>
          </a:p>
          <a:p>
            <a:r>
              <a:rPr lang="en-US" sz="2600" dirty="0" smtClean="0"/>
              <a:t>Successful economic inclusion strategies are likely to recognize these needs in MFS offerings</a:t>
            </a:r>
          </a:p>
          <a:p>
            <a:endParaRPr lang="en-US" sz="2600" dirty="0" smtClean="0"/>
          </a:p>
          <a:p>
            <a:r>
              <a:rPr lang="en-US" sz="2600" u="sng" dirty="0" smtClean="0"/>
              <a:t>Examples</a:t>
            </a:r>
            <a:r>
              <a:rPr lang="en-US" sz="2600" dirty="0" smtClean="0"/>
              <a:t>: Provide mobile </a:t>
            </a:r>
            <a:r>
              <a:rPr lang="en-US" sz="2600" dirty="0" err="1" smtClean="0"/>
              <a:t>billpay</a:t>
            </a:r>
            <a:r>
              <a:rPr lang="en-US" sz="2600" dirty="0" smtClean="0"/>
              <a:t> that can mail </a:t>
            </a:r>
            <a:r>
              <a:rPr lang="en-US" sz="2600" smtClean="0"/>
              <a:t>paper checks </a:t>
            </a:r>
            <a:r>
              <a:rPr lang="en-US" sz="2600" dirty="0" smtClean="0"/>
              <a:t>to payees such as landlords; increase acceptance of electronic payments</a:t>
            </a:r>
            <a:endParaRPr lang="en-US" sz="2600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7A62-BE22-4676-862D-CA373E5575E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3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challenges to </a:t>
            </a:r>
            <a:br>
              <a:rPr lang="en-US" dirty="0" smtClean="0"/>
            </a:br>
            <a:r>
              <a:rPr lang="en-US" dirty="0" smtClean="0"/>
              <a:t>economic inclusion?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Consumer Perspective</a:t>
            </a:r>
          </a:p>
          <a:p>
            <a:pPr lvl="1"/>
            <a:r>
              <a:rPr lang="en-US" dirty="0" smtClean="0"/>
              <a:t>Research on factors </a:t>
            </a:r>
            <a:r>
              <a:rPr lang="en-US" dirty="0"/>
              <a:t>that influence banking </a:t>
            </a:r>
            <a:r>
              <a:rPr lang="en-US" dirty="0" smtClean="0"/>
              <a:t>status</a:t>
            </a:r>
          </a:p>
          <a:p>
            <a:pPr lvl="2"/>
            <a:r>
              <a:rPr lang="en-US" dirty="0" smtClean="0"/>
              <a:t>Money/Income</a:t>
            </a:r>
            <a:endParaRPr lang="en-US" dirty="0"/>
          </a:p>
          <a:p>
            <a:pPr lvl="2"/>
            <a:r>
              <a:rPr lang="en-US" dirty="0"/>
              <a:t>Employment</a:t>
            </a:r>
          </a:p>
          <a:p>
            <a:pPr lvl="2"/>
            <a:r>
              <a:rPr lang="en-US" dirty="0" smtClean="0"/>
              <a:t>Convenience</a:t>
            </a:r>
          </a:p>
          <a:p>
            <a:pPr lvl="2"/>
            <a:r>
              <a:rPr lang="en-US" dirty="0" smtClean="0"/>
              <a:t>Transparency and predictability</a:t>
            </a:r>
          </a:p>
          <a:p>
            <a:pPr lvl="1"/>
            <a:r>
              <a:rPr lang="en-US" dirty="0" smtClean="0"/>
              <a:t>Reasons for being unbanked vary – MFS can’t help everyone</a:t>
            </a:r>
          </a:p>
          <a:p>
            <a:pPr lvl="1"/>
            <a:r>
              <a:rPr lang="en-US" dirty="0"/>
              <a:t>Many banking relationships are not sustainable, households cycle in and out of the banking system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7A62-BE22-4676-862D-CA373E5575E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8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MFS?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500" dirty="0" smtClean="0"/>
              <a:t>MFS is a mode of accessing financial services, not a product in itself</a:t>
            </a:r>
          </a:p>
          <a:p>
            <a:pPr lvl="1"/>
            <a:r>
              <a:rPr lang="en-US" sz="3400" dirty="0" smtClean="0"/>
              <a:t>Characteristics of underlying products are still important</a:t>
            </a:r>
          </a:p>
          <a:p>
            <a:r>
              <a:rPr lang="en-US" sz="3500" dirty="0" smtClean="0"/>
              <a:t>MFS services can include basic transactions (checking account balances) and more advanced, emerging services (mobile check deposit, push alerts, payments)</a:t>
            </a:r>
          </a:p>
          <a:p>
            <a:r>
              <a:rPr lang="en-US" sz="3500" dirty="0" smtClean="0"/>
              <a:t>MFS is provided by both banks and nonbanks, but </a:t>
            </a:r>
            <a:r>
              <a:rPr lang="en-US" sz="3500" dirty="0"/>
              <a:t>t</a:t>
            </a:r>
            <a:r>
              <a:rPr lang="en-US" sz="3500" dirty="0" smtClean="0"/>
              <a:t>his paper focuses on mobile banking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7A62-BE22-4676-862D-CA373E5575E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2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MFS meet the challenges?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MFS can provide anytime, anyplace, actionable information</a:t>
            </a:r>
          </a:p>
          <a:p>
            <a:pPr lvl="1"/>
            <a:r>
              <a:rPr lang="en-US" dirty="0" smtClean="0"/>
              <a:t>The unbanked and underbanked (known collectively as the underserved) value convenience, speed and price</a:t>
            </a:r>
          </a:p>
          <a:p>
            <a:r>
              <a:rPr lang="en-US" dirty="0" smtClean="0"/>
              <a:t>MFS, including advanced features, is widely available</a:t>
            </a:r>
          </a:p>
          <a:p>
            <a:pPr lvl="1"/>
            <a:r>
              <a:rPr lang="en-US" dirty="0" smtClean="0"/>
              <a:t>All of the 26 largest financial institutions offer core MFS capabilities</a:t>
            </a:r>
          </a:p>
          <a:p>
            <a:pPr lvl="1"/>
            <a:r>
              <a:rPr lang="en-US" dirty="0" smtClean="0"/>
              <a:t>77 percent offer mobile RDC, 31 percent offer PFM</a:t>
            </a:r>
          </a:p>
          <a:p>
            <a:pPr lvl="1"/>
            <a:r>
              <a:rPr lang="en-US" dirty="0" smtClean="0"/>
              <a:t>But, commonly offered features are not always economic inclusion-friendly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7A62-BE22-4676-862D-CA373E5575E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5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554162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The 2013 FDIC National Survey of Unbanked and Underbanked Households collected new data on the use of mobile phones and </a:t>
            </a:r>
            <a:r>
              <a:rPr lang="en-US" sz="2400" dirty="0" smtClean="0"/>
              <a:t>mobile banking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2971800"/>
            <a:ext cx="725805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62000" y="381000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bg1"/>
                </a:solidFill>
              </a:rPr>
              <a:t>Who uses mobile phones?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962400" y="5410200"/>
            <a:ext cx="7620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543800" y="5410200"/>
            <a:ext cx="7620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09600" y="1371600"/>
            <a:ext cx="82296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The 2013 FDIC National Survey of Unbanked and Underbanked Households collected new data on the use of mobile phones and mobile banking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9AD09-0731-4EE1-8507-1BAA920247D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6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8229600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Who uses mobile phones?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6" y="1355467"/>
            <a:ext cx="5591174" cy="504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5605461" y="6019800"/>
            <a:ext cx="676275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91000" y="5305674"/>
            <a:ext cx="676275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62600" y="3886200"/>
            <a:ext cx="676275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53074" y="4114800"/>
            <a:ext cx="685801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9AD09-0731-4EE1-8507-1BAA920247D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53074" y="5283366"/>
            <a:ext cx="676275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8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uses MFS?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One quarter (25 percent) of mobile phone users have used mobile banking in the last 12 months</a:t>
            </a:r>
          </a:p>
          <a:p>
            <a:pPr lvl="1"/>
            <a:r>
              <a:rPr lang="en-US" dirty="0" smtClean="0"/>
              <a:t>24 percent of fully banked households</a:t>
            </a:r>
          </a:p>
          <a:p>
            <a:pPr lvl="1"/>
            <a:r>
              <a:rPr lang="en-US" dirty="0" smtClean="0"/>
              <a:t>31 percent of underbanked households</a:t>
            </a:r>
          </a:p>
          <a:p>
            <a:endParaRPr lang="en-US" dirty="0" smtClean="0"/>
          </a:p>
          <a:p>
            <a:r>
              <a:rPr lang="en-US" dirty="0" smtClean="0"/>
              <a:t>Over a third (36 percent) of smartphone users have used mobile banking in the last 12 months</a:t>
            </a:r>
          </a:p>
          <a:p>
            <a:pPr lvl="1"/>
            <a:r>
              <a:rPr lang="en-US" dirty="0" smtClean="0"/>
              <a:t>34 percent of fully banked households</a:t>
            </a:r>
          </a:p>
          <a:p>
            <a:pPr lvl="1"/>
            <a:r>
              <a:rPr lang="en-US" dirty="0" smtClean="0"/>
              <a:t>42 percent of underbanked households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400" dirty="0" smtClean="0"/>
              <a:t>Source: 2013 FDIC National Survey of Unbanked and Underbanked Households</a:t>
            </a:r>
            <a:endParaRPr lang="en-US" sz="1400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7A62-BE22-4676-862D-CA373E5575E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400800" cy="914400"/>
          </a:xfrm>
        </p:spPr>
        <p:txBody>
          <a:bodyPr/>
          <a:lstStyle/>
          <a:p>
            <a:r>
              <a:rPr lang="en-US" dirty="0" smtClean="0"/>
              <a:t>Who uses MFS?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5465005" cy="5010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12"/>
          <p:cNvSpPr/>
          <p:nvPr/>
        </p:nvSpPr>
        <p:spPr>
          <a:xfrm>
            <a:off x="6965263" y="5334000"/>
            <a:ext cx="519042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005708" y="4114800"/>
            <a:ext cx="519042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005708" y="3943350"/>
            <a:ext cx="519042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967608" y="5505450"/>
            <a:ext cx="519042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9AD09-0731-4EE1-8507-1BAA920247D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3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DIC 5">
  <a:themeElements>
    <a:clrScheme name="FDIC 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DIC 5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DIC 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DIC 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DIC 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DIC 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DIC 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DIC 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DIC 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DIC 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DIC 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DIC 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DIC 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DIC 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FDIC 5</Template>
  <TotalTime>341</TotalTime>
  <Words>1258</Words>
  <Application>Microsoft Office PowerPoint</Application>
  <PresentationFormat>On-screen Show (4:3)</PresentationFormat>
  <Paragraphs>188</Paragraphs>
  <Slides>27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FDIC 5</vt:lpstr>
      <vt:lpstr>Assessing the Economic  Inclusion Potential of Mobile  Financial Services</vt:lpstr>
      <vt:lpstr>What are the challenges to  economic inclusion?</vt:lpstr>
      <vt:lpstr>What are the challenges to  economic inclusion?</vt:lpstr>
      <vt:lpstr>What is MFS?</vt:lpstr>
      <vt:lpstr>Can MFS meet the challenges?</vt:lpstr>
      <vt:lpstr>The 2013 FDIC National Survey of Unbanked and Underbanked Households collected new data on the use of mobile phones and mobile banking</vt:lpstr>
      <vt:lpstr>Who uses mobile phones?</vt:lpstr>
      <vt:lpstr>Who uses MFS?</vt:lpstr>
      <vt:lpstr>Who uses MFS?</vt:lpstr>
      <vt:lpstr>How do households access their bank accounts?</vt:lpstr>
      <vt:lpstr>Framework for evaluating economic inclusion</vt:lpstr>
      <vt:lpstr>Evaluating MFS Along Access, Sustainability, and Growth  </vt:lpstr>
      <vt:lpstr>ACCESS: Banking the Unbanked</vt:lpstr>
      <vt:lpstr>ACCESS: Banking the Unbanked</vt:lpstr>
      <vt:lpstr>SUSTAINABILITY of Banking Relationships: for Consumers</vt:lpstr>
      <vt:lpstr>SUSTAINABILITY of Banking Relationships: for Consumers</vt:lpstr>
      <vt:lpstr>SUSTAINABILITY of Banking Relationships: for Financial Institutions</vt:lpstr>
      <vt:lpstr>SUSTAINABILITY of Banking Relationships: for Financial Institutions</vt:lpstr>
      <vt:lpstr>GROWTH of Banking Relationships</vt:lpstr>
      <vt:lpstr>Takeaways </vt:lpstr>
      <vt:lpstr>Integrate MFS into broader economic inclusion strategies</vt:lpstr>
      <vt:lpstr>Integrate MFS with other delivery channels  and incorporate one-on-one interactions</vt:lpstr>
      <vt:lpstr>Thoughtfully fine-tune risk management strategies associated with features that  meet the needs of the underserved</vt:lpstr>
      <vt:lpstr>Address infrastructure challenges to  increase the convenience and speed of MFS</vt:lpstr>
      <vt:lpstr>Identify opportunities to enable more functionalities</vt:lpstr>
      <vt:lpstr>Identify case studies demonstrating profitable implementation of MFS for economic inclusion</vt:lpstr>
      <vt:lpstr>Bridge mobile service delivery with traditional payment methods</vt:lpstr>
    </vt:vector>
  </TitlesOfParts>
  <Company>Federal Deposit Insurance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mhomer</dc:creator>
  <cp:lastModifiedBy>Osaki, Yazmin E.</cp:lastModifiedBy>
  <cp:revision>19</cp:revision>
  <cp:lastPrinted>2014-04-22T18:58:15Z</cp:lastPrinted>
  <dcterms:created xsi:type="dcterms:W3CDTF">2012-05-22T17:03:36Z</dcterms:created>
  <dcterms:modified xsi:type="dcterms:W3CDTF">2014-04-23T16:40:00Z</dcterms:modified>
</cp:coreProperties>
</file>