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51"/>
  </p:notesMasterIdLst>
  <p:sldIdLst>
    <p:sldId id="524" r:id="rId5"/>
    <p:sldId id="525" r:id="rId6"/>
    <p:sldId id="337" r:id="rId7"/>
    <p:sldId id="526" r:id="rId8"/>
    <p:sldId id="413" r:id="rId9"/>
    <p:sldId id="412" r:id="rId10"/>
    <p:sldId id="414" r:id="rId11"/>
    <p:sldId id="394" r:id="rId12"/>
    <p:sldId id="415" r:id="rId13"/>
    <p:sldId id="416" r:id="rId14"/>
    <p:sldId id="417" r:id="rId15"/>
    <p:sldId id="418" r:id="rId16"/>
    <p:sldId id="419" r:id="rId17"/>
    <p:sldId id="395" r:id="rId18"/>
    <p:sldId id="386" r:id="rId19"/>
    <p:sldId id="400" r:id="rId20"/>
    <p:sldId id="420" r:id="rId21"/>
    <p:sldId id="391" r:id="rId22"/>
    <p:sldId id="421" r:id="rId23"/>
    <p:sldId id="527" r:id="rId24"/>
    <p:sldId id="422" r:id="rId25"/>
    <p:sldId id="423" r:id="rId26"/>
    <p:sldId id="432" r:id="rId27"/>
    <p:sldId id="425" r:id="rId28"/>
    <p:sldId id="433" r:id="rId29"/>
    <p:sldId id="424" r:id="rId30"/>
    <p:sldId id="426" r:id="rId31"/>
    <p:sldId id="404" r:id="rId32"/>
    <p:sldId id="427" r:id="rId33"/>
    <p:sldId id="388" r:id="rId34"/>
    <p:sldId id="533" r:id="rId35"/>
    <p:sldId id="389" r:id="rId36"/>
    <p:sldId id="429" r:id="rId37"/>
    <p:sldId id="431" r:id="rId38"/>
    <p:sldId id="430" r:id="rId39"/>
    <p:sldId id="405" r:id="rId40"/>
    <p:sldId id="360" r:id="rId41"/>
    <p:sldId id="406" r:id="rId42"/>
    <p:sldId id="407" r:id="rId43"/>
    <p:sldId id="409" r:id="rId44"/>
    <p:sldId id="408" r:id="rId45"/>
    <p:sldId id="340" r:id="rId46"/>
    <p:sldId id="528" r:id="rId47"/>
    <p:sldId id="529" r:id="rId48"/>
    <p:sldId id="530" r:id="rId49"/>
    <p:sldId id="532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Opening" id="{9DEB4A78-F5E4-426B-8983-913995E4468C}">
          <p14:sldIdLst>
            <p14:sldId id="524"/>
            <p14:sldId id="525"/>
            <p14:sldId id="337"/>
          </p14:sldIdLst>
        </p14:section>
        <p14:section name="Section 1 Budgeting" id="{2EAE8D9F-7BEE-47AF-BFB6-F9F72683EC81}">
          <p14:sldIdLst>
            <p14:sldId id="526"/>
            <p14:sldId id="413"/>
            <p14:sldId id="412"/>
            <p14:sldId id="414"/>
            <p14:sldId id="394"/>
            <p14:sldId id="415"/>
            <p14:sldId id="416"/>
            <p14:sldId id="417"/>
            <p14:sldId id="418"/>
            <p14:sldId id="419"/>
            <p14:sldId id="395"/>
          </p14:sldIdLst>
        </p14:section>
        <p14:section name="Section 2 Financial Statements" id="{5A5CEDF9-6D4D-4448-8779-DCAF55F6C424}">
          <p14:sldIdLst>
            <p14:sldId id="386"/>
            <p14:sldId id="400"/>
            <p14:sldId id="420"/>
            <p14:sldId id="391"/>
            <p14:sldId id="421"/>
            <p14:sldId id="527"/>
            <p14:sldId id="422"/>
            <p14:sldId id="423"/>
            <p14:sldId id="432"/>
            <p14:sldId id="425"/>
            <p14:sldId id="433"/>
            <p14:sldId id="424"/>
            <p14:sldId id="426"/>
            <p14:sldId id="404"/>
            <p14:sldId id="427"/>
            <p14:sldId id="388"/>
            <p14:sldId id="533"/>
            <p14:sldId id="389"/>
            <p14:sldId id="429"/>
            <p14:sldId id="431"/>
            <p14:sldId id="430"/>
            <p14:sldId id="405"/>
            <p14:sldId id="360"/>
            <p14:sldId id="406"/>
            <p14:sldId id="407"/>
            <p14:sldId id="409"/>
            <p14:sldId id="408"/>
          </p14:sldIdLst>
        </p14:section>
        <p14:section name="Module Closing" id="{E5D96F2C-CAC3-4E16-9EFD-66DB2CE0915E}">
          <p14:sldIdLst>
            <p14:sldId id="340"/>
            <p14:sldId id="528"/>
            <p14:sldId id="529"/>
            <p14:sldId id="530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pos="50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389023E-5973-7C2C-1A85-CD43C331F901}" name="Canu, Melissa" initials="MC" userId="S::32185@icf.com::5cdfc9ad-ebb4-413e-8ff7-107a0dfc7480" providerId="AD"/>
  <p188:author id="{03491C4D-2892-2B43-61DA-83BB00CAB86D}" name="Hernandez, Sandra M." initials="SH" userId="S::SaHernandez@fdic.gov::a64aa741-6024-4094-b338-aefad4891ea1" providerId="AD"/>
  <p188:author id="{BB66FB92-58B2-AD5B-ABBF-C0B2BAD7941D}" name="Miller, Benjamin" initials="BM" userId="S::13026@icf.com::48f7b7d8-6b3b-4e2a-bfb2-785748463508" providerId="AD"/>
  <p188:author id="{BB53F7A7-CAFA-4C43-DEBA-22522177C88E}" name="Cloud, Cassandra M." initials="CC" userId="S::ccloud@fdic.gov::198d8f08-8ae6-4c25-a8fa-45439aca7f4f" providerId="AD"/>
  <p188:author id="{9F3AF4A8-6319-5379-CE0A-16E122767D3C}" name="McCulley, Shawn" initials="SM" userId="S::28714@icf.com::8a9a6c0f-504f-456d-a54f-ccd2f0b6ded5" providerId="AD"/>
  <p188:author id="{774A01B7-A7CD-484D-2C91-E5BE719FB98F}" name="Brown, Alys V." initials="AB" userId="S::alybrown@fdic.gov::cf027a63-25d9-47db-aad6-ff9e401bed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98"/>
    <a:srgbClr val="333F50"/>
    <a:srgbClr val="14739B"/>
    <a:srgbClr val="44546A"/>
    <a:srgbClr val="39475A"/>
    <a:srgbClr val="2E3A4A"/>
    <a:srgbClr val="242D3A"/>
    <a:srgbClr val="313C4C"/>
    <a:srgbClr val="293341"/>
    <a:srgbClr val="566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BBF71-9F32-43FA-863D-02459BFC91ED}" v="2" dt="2026-03-31T22:47:4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 snapToGrid="0">
      <p:cViewPr varScale="1">
        <p:scale>
          <a:sx n="99" d="100"/>
          <a:sy n="99" d="100"/>
        </p:scale>
        <p:origin x="84" y="210"/>
      </p:cViewPr>
      <p:guideLst>
        <p:guide pos="3840"/>
        <p:guide pos="600"/>
        <p:guide orient="horz" pos="744"/>
        <p:guide orient="horz" pos="1152"/>
        <p:guide pos="5088"/>
      </p:guideLst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ey, Shawn" userId="8a9a6c0f-504f-456d-a54f-ccd2f0b6ded5" providerId="ADAL" clId="{1F36E398-9C4B-421D-AA19-657EEF0FBCE3}"/>
    <pc:docChg chg="undo custSel modSld modMainMaster">
      <pc:chgData name="McCulley, Shawn" userId="8a9a6c0f-504f-456d-a54f-ccd2f0b6ded5" providerId="ADAL" clId="{1F36E398-9C4B-421D-AA19-657EEF0FBCE3}" dt="2026-03-31T22:50:08.369" v="316"/>
      <pc:docMkLst>
        <pc:docMk/>
      </pc:docMkLst>
      <pc:sldChg chg="addSp delSp modSp mod">
        <pc:chgData name="McCulley, Shawn" userId="8a9a6c0f-504f-456d-a54f-ccd2f0b6ded5" providerId="ADAL" clId="{1F36E398-9C4B-421D-AA19-657EEF0FBCE3}" dt="2026-03-02T20:59:38.543" v="114" actId="33553"/>
        <pc:sldMkLst>
          <pc:docMk/>
          <pc:sldMk cId="2144372234" sldId="386"/>
        </pc:sldMkLst>
        <pc:spChg chg="add mod ord">
          <ac:chgData name="McCulley, Shawn" userId="8a9a6c0f-504f-456d-a54f-ccd2f0b6ded5" providerId="ADAL" clId="{1F36E398-9C4B-421D-AA19-657EEF0FBCE3}" dt="2026-03-02T20:59:38.543" v="114" actId="33553"/>
          <ac:spMkLst>
            <pc:docMk/>
            <pc:sldMk cId="2144372234" sldId="386"/>
            <ac:spMk id="4" creationId="{790AD60D-AC6E-8754-A7C8-F3575659FCED}"/>
          </ac:spMkLst>
        </pc:spChg>
        <pc:spChg chg="add mod ord">
          <ac:chgData name="McCulley, Shawn" userId="8a9a6c0f-504f-456d-a54f-ccd2f0b6ded5" providerId="ADAL" clId="{1F36E398-9C4B-421D-AA19-657EEF0FBCE3}" dt="2026-03-02T20:54:58.039" v="65"/>
          <ac:spMkLst>
            <pc:docMk/>
            <pc:sldMk cId="2144372234" sldId="386"/>
            <ac:spMk id="7" creationId="{4FD485B8-EB2A-F42F-9B38-FE9DA89479FD}"/>
          </ac:spMkLst>
        </pc:spChg>
        <pc:picChg chg="mod">
          <ac:chgData name="McCulley, Shawn" userId="8a9a6c0f-504f-456d-a54f-ccd2f0b6ded5" providerId="ADAL" clId="{1F36E398-9C4B-421D-AA19-657EEF0FBCE3}" dt="2026-03-02T20:53:20.897" v="43" actId="962"/>
          <ac:picMkLst>
            <pc:docMk/>
            <pc:sldMk cId="2144372234" sldId="386"/>
            <ac:picMk id="6" creationId="{933CB8B5-58B9-6DDB-A562-06997B82B6AD}"/>
          </ac:picMkLst>
        </pc:picChg>
      </pc:sldChg>
      <pc:sldChg chg="modSp mod">
        <pc:chgData name="McCulley, Shawn" userId="8a9a6c0f-504f-456d-a54f-ccd2f0b6ded5" providerId="ADAL" clId="{1F36E398-9C4B-421D-AA19-657EEF0FBCE3}" dt="2026-03-02T20:58:35.881" v="101" actId="962"/>
        <pc:sldMkLst>
          <pc:docMk/>
          <pc:sldMk cId="556104338" sldId="389"/>
        </pc:sldMkLst>
        <pc:picChg chg="mod">
          <ac:chgData name="McCulley, Shawn" userId="8a9a6c0f-504f-456d-a54f-ccd2f0b6ded5" providerId="ADAL" clId="{1F36E398-9C4B-421D-AA19-657EEF0FBCE3}" dt="2026-03-02T20:58:35.881" v="101" actId="962"/>
          <ac:picMkLst>
            <pc:docMk/>
            <pc:sldMk cId="556104338" sldId="389"/>
            <ac:picMk id="6" creationId="{FA810FC7-5C0F-4C1C-1A42-49A006B38D9D}"/>
          </ac:picMkLst>
        </pc:picChg>
      </pc:sldChg>
      <pc:sldChg chg="modSp mod">
        <pc:chgData name="McCulley, Shawn" userId="8a9a6c0f-504f-456d-a54f-ccd2f0b6ded5" providerId="ADAL" clId="{1F36E398-9C4B-421D-AA19-657EEF0FBCE3}" dt="2026-03-02T20:56:12.906" v="71" actId="962"/>
        <pc:sldMkLst>
          <pc:docMk/>
          <pc:sldMk cId="1993154962" sldId="394"/>
        </pc:sldMkLst>
        <pc:picChg chg="mod">
          <ac:chgData name="McCulley, Shawn" userId="8a9a6c0f-504f-456d-a54f-ccd2f0b6ded5" providerId="ADAL" clId="{1F36E398-9C4B-421D-AA19-657EEF0FBCE3}" dt="2026-03-02T20:56:12.906" v="71" actId="962"/>
          <ac:picMkLst>
            <pc:docMk/>
            <pc:sldMk cId="1993154962" sldId="394"/>
            <ac:picMk id="13" creationId="{5BAFACB6-61C3-0C54-E3F8-4C6A078FD0BF}"/>
          </ac:picMkLst>
        </pc:picChg>
      </pc:sldChg>
      <pc:sldChg chg="modSp mod">
        <pc:chgData name="McCulley, Shawn" userId="8a9a6c0f-504f-456d-a54f-ccd2f0b6ded5" providerId="ADAL" clId="{1F36E398-9C4B-421D-AA19-657EEF0FBCE3}" dt="2026-03-02T20:58:16.347" v="96" actId="962"/>
        <pc:sldMkLst>
          <pc:docMk/>
          <pc:sldMk cId="279203369" sldId="404"/>
        </pc:sldMkLst>
        <pc:picChg chg="mod">
          <ac:chgData name="McCulley, Shawn" userId="8a9a6c0f-504f-456d-a54f-ccd2f0b6ded5" providerId="ADAL" clId="{1F36E398-9C4B-421D-AA19-657EEF0FBCE3}" dt="2026-03-02T20:58:16.347" v="96" actId="962"/>
          <ac:picMkLst>
            <pc:docMk/>
            <pc:sldMk cId="279203369" sldId="404"/>
            <ac:picMk id="10" creationId="{911EF64D-D295-8D58-D673-E531FA2A49CB}"/>
          </ac:picMkLst>
        </pc:picChg>
      </pc:sldChg>
      <pc:sldChg chg="modSp mod">
        <pc:chgData name="McCulley, Shawn" userId="8a9a6c0f-504f-456d-a54f-ccd2f0b6ded5" providerId="ADAL" clId="{1F36E398-9C4B-421D-AA19-657EEF0FBCE3}" dt="2026-03-02T20:58:52.080" v="106" actId="962"/>
        <pc:sldMkLst>
          <pc:docMk/>
          <pc:sldMk cId="983294802" sldId="405"/>
        </pc:sldMkLst>
        <pc:picChg chg="mod">
          <ac:chgData name="McCulley, Shawn" userId="8a9a6c0f-504f-456d-a54f-ccd2f0b6ded5" providerId="ADAL" clId="{1F36E398-9C4B-421D-AA19-657EEF0FBCE3}" dt="2026-03-02T20:58:52.080" v="106" actId="962"/>
          <ac:picMkLst>
            <pc:docMk/>
            <pc:sldMk cId="983294802" sldId="405"/>
            <ac:picMk id="6" creationId="{5AB52898-C831-F432-D583-223C0D46B5ED}"/>
          </ac:picMkLst>
        </pc:picChg>
      </pc:sldChg>
      <pc:sldChg chg="modSp mod">
        <pc:chgData name="McCulley, Shawn" userId="8a9a6c0f-504f-456d-a54f-ccd2f0b6ded5" providerId="ADAL" clId="{1F36E398-9C4B-421D-AA19-657EEF0FBCE3}" dt="2026-03-02T20:59:11.852" v="111" actId="962"/>
        <pc:sldMkLst>
          <pc:docMk/>
          <pc:sldMk cId="3593562740" sldId="406"/>
        </pc:sldMkLst>
        <pc:picChg chg="mod">
          <ac:chgData name="McCulley, Shawn" userId="8a9a6c0f-504f-456d-a54f-ccd2f0b6ded5" providerId="ADAL" clId="{1F36E398-9C4B-421D-AA19-657EEF0FBCE3}" dt="2026-03-02T20:59:11.852" v="111" actId="962"/>
          <ac:picMkLst>
            <pc:docMk/>
            <pc:sldMk cId="3593562740" sldId="406"/>
            <ac:picMk id="6" creationId="{BE402EC8-7526-F6B3-0097-0E1A5F54CBDB}"/>
          </ac:picMkLst>
        </pc:picChg>
      </pc:sldChg>
      <pc:sldChg chg="modSp mod">
        <pc:chgData name="McCulley, Shawn" userId="8a9a6c0f-504f-456d-a54f-ccd2f0b6ded5" providerId="ADAL" clId="{1F36E398-9C4B-421D-AA19-657EEF0FBCE3}" dt="2026-03-31T22:49:19.939" v="313" actId="962"/>
        <pc:sldMkLst>
          <pc:docMk/>
          <pc:sldMk cId="2339204449" sldId="412"/>
        </pc:sldMkLst>
        <pc:spChg chg="mod">
          <ac:chgData name="McCulley, Shawn" userId="8a9a6c0f-504f-456d-a54f-ccd2f0b6ded5" providerId="ADAL" clId="{1F36E398-9C4B-421D-AA19-657EEF0FBCE3}" dt="2026-03-31T22:49:10.405" v="310" actId="962"/>
          <ac:spMkLst>
            <pc:docMk/>
            <pc:sldMk cId="2339204449" sldId="412"/>
            <ac:spMk id="8" creationId="{F061BEEF-FCFF-FAEE-2EF2-182CFE2980FF}"/>
          </ac:spMkLst>
        </pc:spChg>
        <pc:spChg chg="mod">
          <ac:chgData name="McCulley, Shawn" userId="8a9a6c0f-504f-456d-a54f-ccd2f0b6ded5" providerId="ADAL" clId="{1F36E398-9C4B-421D-AA19-657EEF0FBCE3}" dt="2026-03-31T22:49:19.939" v="313" actId="962"/>
          <ac:spMkLst>
            <pc:docMk/>
            <pc:sldMk cId="2339204449" sldId="412"/>
            <ac:spMk id="11" creationId="{9FD269F4-06CE-4284-A969-28E23ACE5CFE}"/>
          </ac:spMkLst>
        </pc:spChg>
      </pc:sldChg>
      <pc:sldChg chg="delSp modSp mod">
        <pc:chgData name="McCulley, Shawn" userId="8a9a6c0f-504f-456d-a54f-ccd2f0b6ded5" providerId="ADAL" clId="{1F36E398-9C4B-421D-AA19-657EEF0FBCE3}" dt="2026-03-26T16:50:59.918" v="143"/>
        <pc:sldMkLst>
          <pc:docMk/>
          <pc:sldMk cId="1824857794" sldId="413"/>
        </pc:sldMkLst>
        <pc:picChg chg="mod ord">
          <ac:chgData name="McCulley, Shawn" userId="8a9a6c0f-504f-456d-a54f-ccd2f0b6ded5" providerId="ADAL" clId="{1F36E398-9C4B-421D-AA19-657EEF0FBCE3}" dt="2026-03-26T16:50:59.918" v="143"/>
          <ac:picMkLst>
            <pc:docMk/>
            <pc:sldMk cId="1824857794" sldId="413"/>
            <ac:picMk id="12" creationId="{4EEA469A-0746-DD1E-70C7-4813674B52E6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26T16:51:44.608" v="147"/>
        <pc:sldMkLst>
          <pc:docMk/>
          <pc:sldMk cId="1189632327" sldId="414"/>
        </pc:sldMkLst>
        <pc:spChg chg="add del mod">
          <ac:chgData name="McCulley, Shawn" userId="8a9a6c0f-504f-456d-a54f-ccd2f0b6ded5" providerId="ADAL" clId="{1F36E398-9C4B-421D-AA19-657EEF0FBCE3}" dt="2026-03-26T16:46:29.010" v="133" actId="478"/>
          <ac:spMkLst>
            <pc:docMk/>
            <pc:sldMk cId="1189632327" sldId="414"/>
            <ac:spMk id="6" creationId="{5F41DE0A-E1E3-153C-B92F-6376A8300477}"/>
          </ac:spMkLst>
        </pc:spChg>
        <pc:picChg chg="mod ord">
          <ac:chgData name="McCulley, Shawn" userId="8a9a6c0f-504f-456d-a54f-ccd2f0b6ded5" providerId="ADAL" clId="{1F36E398-9C4B-421D-AA19-657EEF0FBCE3}" dt="2026-03-26T16:51:44.608" v="147"/>
          <ac:picMkLst>
            <pc:docMk/>
            <pc:sldMk cId="1189632327" sldId="414"/>
            <ac:picMk id="8" creationId="{EF9342F7-04A0-E424-ED90-1EE156A84E07}"/>
          </ac:picMkLst>
        </pc:picChg>
      </pc:sldChg>
      <pc:sldChg chg="modSp mod">
        <pc:chgData name="McCulley, Shawn" userId="8a9a6c0f-504f-456d-a54f-ccd2f0b6ded5" providerId="ADAL" clId="{1F36E398-9C4B-421D-AA19-657EEF0FBCE3}" dt="2026-03-31T22:49:53.459" v="314"/>
        <pc:sldMkLst>
          <pc:docMk/>
          <pc:sldMk cId="3379830832" sldId="415"/>
        </pc:sldMkLst>
        <pc:spChg chg="mod">
          <ac:chgData name="McCulley, Shawn" userId="8a9a6c0f-504f-456d-a54f-ccd2f0b6ded5" providerId="ADAL" clId="{1F36E398-9C4B-421D-AA19-657EEF0FBCE3}" dt="2026-03-19T20:50:06.095" v="118" actId="1076"/>
          <ac:spMkLst>
            <pc:docMk/>
            <pc:sldMk cId="3379830832" sldId="415"/>
            <ac:spMk id="5" creationId="{3513C245-9E01-1B32-C7D5-CEB47A897E36}"/>
          </ac:spMkLst>
        </pc:spChg>
        <pc:graphicFrameChg chg="ord">
          <ac:chgData name="McCulley, Shawn" userId="8a9a6c0f-504f-456d-a54f-ccd2f0b6ded5" providerId="ADAL" clId="{1F36E398-9C4B-421D-AA19-657EEF0FBCE3}" dt="2026-03-31T22:49:53.459" v="314"/>
          <ac:graphicFrameMkLst>
            <pc:docMk/>
            <pc:sldMk cId="3379830832" sldId="415"/>
            <ac:graphicFrameMk id="3" creationId="{A71D0F95-D56C-00CF-0E6F-3121A336578F}"/>
          </ac:graphicFrameMkLst>
        </pc:graphicFrameChg>
      </pc:sldChg>
      <pc:sldChg chg="modSp mod">
        <pc:chgData name="McCulley, Shawn" userId="8a9a6c0f-504f-456d-a54f-ccd2f0b6ded5" providerId="ADAL" clId="{1F36E398-9C4B-421D-AA19-657EEF0FBCE3}" dt="2026-03-31T22:49:58.215" v="315"/>
        <pc:sldMkLst>
          <pc:docMk/>
          <pc:sldMk cId="1843515443" sldId="416"/>
        </pc:sldMkLst>
        <pc:graphicFrameChg chg="ord">
          <ac:chgData name="McCulley, Shawn" userId="8a9a6c0f-504f-456d-a54f-ccd2f0b6ded5" providerId="ADAL" clId="{1F36E398-9C4B-421D-AA19-657EEF0FBCE3}" dt="2026-03-31T22:49:58.215" v="315"/>
          <ac:graphicFrameMkLst>
            <pc:docMk/>
            <pc:sldMk cId="1843515443" sldId="416"/>
            <ac:graphicFrameMk id="3" creationId="{CC51555E-0E37-2FDF-5FBE-068B02FBB6F6}"/>
          </ac:graphicFrameMkLst>
        </pc:graphicFrameChg>
      </pc:sldChg>
      <pc:sldChg chg="modSp mod">
        <pc:chgData name="McCulley, Shawn" userId="8a9a6c0f-504f-456d-a54f-ccd2f0b6ded5" providerId="ADAL" clId="{1F36E398-9C4B-421D-AA19-657EEF0FBCE3}" dt="2026-03-31T22:50:08.369" v="316"/>
        <pc:sldMkLst>
          <pc:docMk/>
          <pc:sldMk cId="2575112810" sldId="417"/>
        </pc:sldMkLst>
        <pc:graphicFrameChg chg="ord">
          <ac:chgData name="McCulley, Shawn" userId="8a9a6c0f-504f-456d-a54f-ccd2f0b6ded5" providerId="ADAL" clId="{1F36E398-9C4B-421D-AA19-657EEF0FBCE3}" dt="2026-03-31T22:50:08.369" v="316"/>
          <ac:graphicFrameMkLst>
            <pc:docMk/>
            <pc:sldMk cId="2575112810" sldId="417"/>
            <ac:graphicFrameMk id="3" creationId="{CA6E01FE-38F5-C53E-20E3-6B9B4A2AEC6C}"/>
          </ac:graphicFrameMkLst>
        </pc:graphicFrameChg>
      </pc:sldChg>
      <pc:sldChg chg="modSp mod">
        <pc:chgData name="McCulley, Shawn" userId="8a9a6c0f-504f-456d-a54f-ccd2f0b6ded5" providerId="ADAL" clId="{1F36E398-9C4B-421D-AA19-657EEF0FBCE3}" dt="2026-03-30T23:57:57.055" v="151"/>
        <pc:sldMkLst>
          <pc:docMk/>
          <pc:sldMk cId="2570546459" sldId="419"/>
        </pc:sldMkLst>
        <pc:spChg chg="ord">
          <ac:chgData name="McCulley, Shawn" userId="8a9a6c0f-504f-456d-a54f-ccd2f0b6ded5" providerId="ADAL" clId="{1F36E398-9C4B-421D-AA19-657EEF0FBCE3}" dt="2026-03-30T23:57:57.055" v="151"/>
          <ac:spMkLst>
            <pc:docMk/>
            <pc:sldMk cId="2570546459" sldId="419"/>
            <ac:spMk id="2" creationId="{0C16E003-632E-7EA8-0B5C-023E2C8AD53A}"/>
          </ac:spMkLst>
        </pc:spChg>
      </pc:sldChg>
      <pc:sldChg chg="modSp mod">
        <pc:chgData name="McCulley, Shawn" userId="8a9a6c0f-504f-456d-a54f-ccd2f0b6ded5" providerId="ADAL" clId="{1F36E398-9C4B-421D-AA19-657EEF0FBCE3}" dt="2026-03-02T20:56:45.744" v="76" actId="962"/>
        <pc:sldMkLst>
          <pc:docMk/>
          <pc:sldMk cId="2814130076" sldId="421"/>
        </pc:sldMkLst>
        <pc:picChg chg="mod">
          <ac:chgData name="McCulley, Shawn" userId="8a9a6c0f-504f-456d-a54f-ccd2f0b6ded5" providerId="ADAL" clId="{1F36E398-9C4B-421D-AA19-657EEF0FBCE3}" dt="2026-03-02T20:56:45.744" v="76" actId="962"/>
          <ac:picMkLst>
            <pc:docMk/>
            <pc:sldMk cId="2814130076" sldId="421"/>
            <ac:picMk id="11" creationId="{4958FD35-033D-54F8-6EC9-05B50728C773}"/>
          </ac:picMkLst>
        </pc:picChg>
      </pc:sldChg>
      <pc:sldChg chg="modSp mod">
        <pc:chgData name="McCulley, Shawn" userId="8a9a6c0f-504f-456d-a54f-ccd2f0b6ded5" providerId="ADAL" clId="{1F36E398-9C4B-421D-AA19-657EEF0FBCE3}" dt="2026-03-19T21:18:53.479" v="119" actId="1076"/>
        <pc:sldMkLst>
          <pc:docMk/>
          <pc:sldMk cId="1618166977" sldId="426"/>
        </pc:sldMkLst>
        <pc:spChg chg="mod">
          <ac:chgData name="McCulley, Shawn" userId="8a9a6c0f-504f-456d-a54f-ccd2f0b6ded5" providerId="ADAL" clId="{1F36E398-9C4B-421D-AA19-657EEF0FBCE3}" dt="2026-03-19T21:18:53.479" v="119" actId="1076"/>
          <ac:spMkLst>
            <pc:docMk/>
            <pc:sldMk cId="1618166977" sldId="426"/>
            <ac:spMk id="4" creationId="{88EE8731-B3C1-42C6-7235-BEDCAEF214D0}"/>
          </ac:spMkLst>
        </pc:spChg>
        <pc:picChg chg="mod">
          <ac:chgData name="McCulley, Shawn" userId="8a9a6c0f-504f-456d-a54f-ccd2f0b6ded5" providerId="ADAL" clId="{1F36E398-9C4B-421D-AA19-657EEF0FBCE3}" dt="2026-03-02T20:57:50.693" v="88" actId="962"/>
          <ac:picMkLst>
            <pc:docMk/>
            <pc:sldMk cId="1618166977" sldId="426"/>
            <ac:picMk id="15" creationId="{8E76DE1D-8921-1787-4701-710240F775B7}"/>
          </ac:picMkLst>
        </pc:picChg>
      </pc:sldChg>
      <pc:sldChg chg="modSp mod">
        <pc:chgData name="McCulley, Shawn" userId="8a9a6c0f-504f-456d-a54f-ccd2f0b6ded5" providerId="ADAL" clId="{1F36E398-9C4B-421D-AA19-657EEF0FBCE3}" dt="2026-03-30T23:59:46.943" v="229" actId="962"/>
        <pc:sldMkLst>
          <pc:docMk/>
          <pc:sldMk cId="3129825235" sldId="427"/>
        </pc:sldMkLst>
        <pc:picChg chg="mod">
          <ac:chgData name="McCulley, Shawn" userId="8a9a6c0f-504f-456d-a54f-ccd2f0b6ded5" providerId="ADAL" clId="{1F36E398-9C4B-421D-AA19-657EEF0FBCE3}" dt="2026-03-30T23:59:46.943" v="229" actId="962"/>
          <ac:picMkLst>
            <pc:docMk/>
            <pc:sldMk cId="3129825235" sldId="427"/>
            <ac:picMk id="25" creationId="{B9EDD886-C595-639E-C53E-414898115040}"/>
          </ac:picMkLst>
        </pc:picChg>
      </pc:sldChg>
      <pc:sldChg chg="modSp mod">
        <pc:chgData name="McCulley, Shawn" userId="8a9a6c0f-504f-456d-a54f-ccd2f0b6ded5" providerId="ADAL" clId="{1F36E398-9C4B-421D-AA19-657EEF0FBCE3}" dt="2026-03-25T21:51:14.725" v="125" actId="962"/>
        <pc:sldMkLst>
          <pc:docMk/>
          <pc:sldMk cId="1562344581" sldId="524"/>
        </pc:sldMkLst>
        <pc:picChg chg="mod">
          <ac:chgData name="McCulley, Shawn" userId="8a9a6c0f-504f-456d-a54f-ccd2f0b6ded5" providerId="ADAL" clId="{1F36E398-9C4B-421D-AA19-657EEF0FBCE3}" dt="2026-03-25T21:38:11.412" v="121" actId="962"/>
          <ac:picMkLst>
            <pc:docMk/>
            <pc:sldMk cId="1562344581" sldId="524"/>
            <ac:picMk id="11" creationId="{A859987A-5D0C-3C5F-EF62-3101ECCEC9D3}"/>
          </ac:picMkLst>
        </pc:picChg>
        <pc:picChg chg="mod">
          <ac:chgData name="McCulley, Shawn" userId="8a9a6c0f-504f-456d-a54f-ccd2f0b6ded5" providerId="ADAL" clId="{1F36E398-9C4B-421D-AA19-657EEF0FBCE3}" dt="2026-03-02T20:53:10.537" v="40" actId="962"/>
          <ac:picMkLst>
            <pc:docMk/>
            <pc:sldMk cId="1562344581" sldId="524"/>
            <ac:picMk id="12" creationId="{521D9AC0-C92C-0586-3A75-93D515FABCD1}"/>
          </ac:picMkLst>
        </pc:picChg>
        <pc:picChg chg="mod">
          <ac:chgData name="McCulley, Shawn" userId="8a9a6c0f-504f-456d-a54f-ccd2f0b6ded5" providerId="ADAL" clId="{1F36E398-9C4B-421D-AA19-657EEF0FBCE3}" dt="2026-03-25T21:51:14.725" v="125" actId="962"/>
          <ac:picMkLst>
            <pc:docMk/>
            <pc:sldMk cId="1562344581" sldId="524"/>
            <ac:picMk id="14" creationId="{78BEF543-19B0-7FEB-5FA2-BC915B60384A}"/>
          </ac:picMkLst>
        </pc:picChg>
      </pc:sldChg>
      <pc:sldChg chg="delSp modSp mod">
        <pc:chgData name="McCulley, Shawn" userId="8a9a6c0f-504f-456d-a54f-ccd2f0b6ded5" providerId="ADAL" clId="{1F36E398-9C4B-421D-AA19-657EEF0FBCE3}" dt="2026-03-26T16:49:58.246" v="140"/>
        <pc:sldMkLst>
          <pc:docMk/>
          <pc:sldMk cId="2471540557" sldId="525"/>
        </pc:sldMkLst>
        <pc:picChg chg="mod ord">
          <ac:chgData name="McCulley, Shawn" userId="8a9a6c0f-504f-456d-a54f-ccd2f0b6ded5" providerId="ADAL" clId="{1F36E398-9C4B-421D-AA19-657EEF0FBCE3}" dt="2026-03-26T16:49:58.246" v="140"/>
          <ac:picMkLst>
            <pc:docMk/>
            <pc:sldMk cId="2471540557" sldId="525"/>
            <ac:picMk id="56" creationId="{7E77DFFE-C679-4A2E-0063-49E0E74DDB6A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02T20:59:31.121" v="113" actId="33553"/>
        <pc:sldMkLst>
          <pc:docMk/>
          <pc:sldMk cId="3449502740" sldId="526"/>
        </pc:sldMkLst>
        <pc:spChg chg="add mod ord">
          <ac:chgData name="McCulley, Shawn" userId="8a9a6c0f-504f-456d-a54f-ccd2f0b6ded5" providerId="ADAL" clId="{1F36E398-9C4B-421D-AA19-657EEF0FBCE3}" dt="2026-03-02T20:59:31.121" v="113" actId="33553"/>
          <ac:spMkLst>
            <pc:docMk/>
            <pc:sldMk cId="3449502740" sldId="526"/>
            <ac:spMk id="4" creationId="{EB312490-08FA-8345-42EF-D9E1CAAF3C93}"/>
          </ac:spMkLst>
        </pc:spChg>
        <pc:spChg chg="add mod ord">
          <ac:chgData name="McCulley, Shawn" userId="8a9a6c0f-504f-456d-a54f-ccd2f0b6ded5" providerId="ADAL" clId="{1F36E398-9C4B-421D-AA19-657EEF0FBCE3}" dt="2026-03-02T20:51:56.096" v="22"/>
          <ac:spMkLst>
            <pc:docMk/>
            <pc:sldMk cId="3449502740" sldId="526"/>
            <ac:spMk id="6" creationId="{4BE0CB6D-14DE-0DA9-5424-EB7239CE01A1}"/>
          </ac:spMkLst>
        </pc:spChg>
        <pc:picChg chg="add del mod">
          <ac:chgData name="McCulley, Shawn" userId="8a9a6c0f-504f-456d-a54f-ccd2f0b6ded5" providerId="ADAL" clId="{1F36E398-9C4B-421D-AA19-657EEF0FBCE3}" dt="2026-03-02T20:52:54.847" v="37" actId="962"/>
          <ac:picMkLst>
            <pc:docMk/>
            <pc:sldMk cId="3449502740" sldId="526"/>
            <ac:picMk id="14" creationId="{B4A2DB7E-64DD-E351-9B76-E6A22598801E}"/>
          </ac:picMkLst>
        </pc:picChg>
      </pc:sldChg>
      <pc:sldChg chg="modSp mod">
        <pc:chgData name="McCulley, Shawn" userId="8a9a6c0f-504f-456d-a54f-ccd2f0b6ded5" providerId="ADAL" clId="{1F36E398-9C4B-421D-AA19-657EEF0FBCE3}" dt="2026-03-02T20:57:23.535" v="82"/>
        <pc:sldMkLst>
          <pc:docMk/>
          <pc:sldMk cId="1519745756" sldId="527"/>
        </pc:sldMkLst>
        <pc:spChg chg="ord">
          <ac:chgData name="McCulley, Shawn" userId="8a9a6c0f-504f-456d-a54f-ccd2f0b6ded5" providerId="ADAL" clId="{1F36E398-9C4B-421D-AA19-657EEF0FBCE3}" dt="2026-03-02T20:57:23.535" v="82"/>
          <ac:spMkLst>
            <pc:docMk/>
            <pc:sldMk cId="1519745756" sldId="527"/>
            <ac:spMk id="4" creationId="{9C3B4AF2-1EDC-CE71-A684-4FA6530EC9D0}"/>
          </ac:spMkLst>
        </pc:spChg>
        <pc:picChg chg="mod">
          <ac:chgData name="McCulley, Shawn" userId="8a9a6c0f-504f-456d-a54f-ccd2f0b6ded5" providerId="ADAL" clId="{1F36E398-9C4B-421D-AA19-657EEF0FBCE3}" dt="2026-03-02T20:57:07.670" v="81" actId="962"/>
          <ac:picMkLst>
            <pc:docMk/>
            <pc:sldMk cId="1519745756" sldId="527"/>
            <ac:picMk id="6" creationId="{5113BB68-6354-E51B-D47B-B52FE4057FA7}"/>
          </ac:picMkLst>
        </pc:picChg>
      </pc:sldChg>
      <pc:sldChg chg="modSp mod">
        <pc:chgData name="McCulley, Shawn" userId="8a9a6c0f-504f-456d-a54f-ccd2f0b6ded5" providerId="ADAL" clId="{1F36E398-9C4B-421D-AA19-657EEF0FBCE3}" dt="2026-03-31T16:26:32.556" v="231" actId="1076"/>
        <pc:sldMkLst>
          <pc:docMk/>
          <pc:sldMk cId="1102602739" sldId="532"/>
        </pc:sldMkLst>
        <pc:spChg chg="mod">
          <ac:chgData name="McCulley, Shawn" userId="8a9a6c0f-504f-456d-a54f-ccd2f0b6ded5" providerId="ADAL" clId="{1F36E398-9C4B-421D-AA19-657EEF0FBCE3}" dt="2026-03-09T15:27:22.576" v="115" actId="207"/>
          <ac:spMkLst>
            <pc:docMk/>
            <pc:sldMk cId="1102602739" sldId="532"/>
            <ac:spMk id="6" creationId="{949C08C3-50B0-55B8-8DF0-99EAE7F9F2D0}"/>
          </ac:spMkLst>
        </pc:spChg>
        <pc:picChg chg="mod">
          <ac:chgData name="McCulley, Shawn" userId="8a9a6c0f-504f-456d-a54f-ccd2f0b6ded5" providerId="ADAL" clId="{1F36E398-9C4B-421D-AA19-657EEF0FBCE3}" dt="2026-03-31T16:26:32.556" v="231" actId="1076"/>
          <ac:picMkLst>
            <pc:docMk/>
            <pc:sldMk cId="1102602739" sldId="532"/>
            <ac:picMk id="9" creationId="{DEEE545D-7BF6-707B-D842-39A242C21691}"/>
          </ac:picMkLst>
        </pc:picChg>
        <pc:picChg chg="mod">
          <ac:chgData name="McCulley, Shawn" userId="8a9a6c0f-504f-456d-a54f-ccd2f0b6ded5" providerId="ADAL" clId="{1F36E398-9C4B-421D-AA19-657EEF0FBCE3}" dt="2026-03-25T21:51:22.409" v="127" actId="962"/>
          <ac:picMkLst>
            <pc:docMk/>
            <pc:sldMk cId="1102602739" sldId="532"/>
            <ac:picMk id="10" creationId="{BEB370D8-2C29-58C7-001E-96F8BB858EFF}"/>
          </ac:picMkLst>
        </pc:picChg>
        <pc:picChg chg="mod">
          <ac:chgData name="McCulley, Shawn" userId="8a9a6c0f-504f-456d-a54f-ccd2f0b6ded5" providerId="ADAL" clId="{1F36E398-9C4B-421D-AA19-657EEF0FBCE3}" dt="2026-03-02T20:59:17.562" v="112" actId="1076"/>
          <ac:picMkLst>
            <pc:docMk/>
            <pc:sldMk cId="1102602739" sldId="532"/>
            <ac:picMk id="27" creationId="{052DFB32-4870-978A-3B60-53C8696C8854}"/>
          </ac:picMkLst>
        </pc:picChg>
      </pc:sldChg>
      <pc:sldChg chg="modSp mod">
        <pc:chgData name="McCulley, Shawn" userId="8a9a6c0f-504f-456d-a54f-ccd2f0b6ded5" providerId="ADAL" clId="{1F36E398-9C4B-421D-AA19-657EEF0FBCE3}" dt="2026-03-31T00:00:03.323" v="230" actId="962"/>
        <pc:sldMkLst>
          <pc:docMk/>
          <pc:sldMk cId="4137449397" sldId="533"/>
        </pc:sldMkLst>
        <pc:picChg chg="mod">
          <ac:chgData name="McCulley, Shawn" userId="8a9a6c0f-504f-456d-a54f-ccd2f0b6ded5" providerId="ADAL" clId="{1F36E398-9C4B-421D-AA19-657EEF0FBCE3}" dt="2026-03-31T00:00:03.323" v="230" actId="962"/>
          <ac:picMkLst>
            <pc:docMk/>
            <pc:sldMk cId="4137449397" sldId="533"/>
            <ac:picMk id="10" creationId="{86B43C74-9226-85A9-9C98-11003C0E84B9}"/>
          </ac:picMkLst>
        </pc:picChg>
      </pc:sldChg>
      <pc:sldMasterChg chg="delSp mod">
        <pc:chgData name="McCulley, Shawn" userId="8a9a6c0f-504f-456d-a54f-ccd2f0b6ded5" providerId="ADAL" clId="{1F36E398-9C4B-421D-AA19-657EEF0FBCE3}" dt="2026-03-13T23:15:45.914" v="116" actId="478"/>
        <pc:sldMasterMkLst>
          <pc:docMk/>
          <pc:sldMasterMk cId="2460954070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2853-E48E-4D0F-B2F0-B29373754EB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7ABE-91A4-4BA7-BBD4-94E91B5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87ABE-91A4-4BA7-BBD4-94E91B5BA3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706E6F-FA80-E3EC-2BBA-7D58C855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02" y="5855704"/>
            <a:ext cx="2288016" cy="94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46AA24-BA16-7D68-6E57-701E78AB9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0"/>
            <a:ext cx="12188952" cy="4773168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  <a:solidFill>
            <a:srgbClr val="007298"/>
          </a:solidFill>
          <a:ln>
            <a:noFill/>
          </a:ln>
        </p:spPr>
        <p:txBody>
          <a:bodyPr anchor="ctr" anchorCtr="0">
            <a:no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810263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row embedded in a target, a bullseye">
            <a:extLst>
              <a:ext uri="{FF2B5EF4-FFF2-40B4-BE49-F238E27FC236}">
                <a16:creationId xmlns:a16="http://schemas.microsoft.com/office/drawing/2014/main" id="{79C93913-1BCC-F64A-BC95-F31A1E5091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339" y="2919907"/>
            <a:ext cx="2939614" cy="29338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174D8-449A-67B8-4EEB-B0476D5D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773722"/>
            <a:ext cx="7973568" cy="1256245"/>
          </a:xfrm>
          <a:solidFill>
            <a:srgbClr val="007298"/>
          </a:solidFill>
        </p:spPr>
        <p:txBody>
          <a:bodyPr anchor="ctr" anchorCtr="0"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Take Action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52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19174"/>
            <a:ext cx="12192000" cy="496765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  <a:solidFill>
            <a:schemeClr val="bg1"/>
          </a:solidFill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algn="ctr"/>
            <a:fld id="{330EA680-D336-4FF7-8B7A-9848BB0A1C32}" type="slidenum">
              <a:rPr lang="en-US" smtClean="0"/>
              <a:pPr algn="ctr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6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892808"/>
            <a:ext cx="10241280" cy="4096512"/>
          </a:xfr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0DDCBEC-A163-802A-02EA-17BC9D212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088" y="1477706"/>
            <a:ext cx="5231912" cy="3621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Add: “See page XX in your participant guide.”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2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E8B073-61FE-EA23-0193-B07A1B609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5504" y="0"/>
            <a:ext cx="7013448" cy="6858000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14F5E830-B83A-81A7-2DA1-C10A856B4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790" y="5372878"/>
            <a:ext cx="4546858" cy="3621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See page XX in your participant guide.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0BFC9B-0367-4556-1B4B-04E9329933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95790" y="617748"/>
            <a:ext cx="3528758" cy="449814"/>
          </a:xfr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67" y="1089682"/>
            <a:ext cx="4546858" cy="967717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8B3A1B-9968-DBEB-1F7E-10CBDB9F6C0B}"/>
              </a:ext>
            </a:extLst>
          </p:cNvPr>
          <p:cNvSpPr txBox="1">
            <a:spLocks/>
          </p:cNvSpPr>
          <p:nvPr userDrawn="1"/>
        </p:nvSpPr>
        <p:spPr>
          <a:xfrm>
            <a:off x="2365659" y="6240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1214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67928" y="2916936"/>
            <a:ext cx="2944368" cy="29352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4800">
                <a:solidFill>
                  <a:schemeClr val="bg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4578D-D8A9-004E-EDF8-D84F8F5A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  <a:solidFill>
            <a:srgbClr val="007298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DIC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4" y="6244330"/>
            <a:ext cx="567239" cy="229972"/>
          </a:xfrm>
          <a:prstGeom prst="rect">
            <a:avLst/>
          </a:prstGeom>
        </p:spPr>
      </p:pic>
      <p:pic>
        <p:nvPicPr>
          <p:cNvPr id="12" name="Picture 11" descr="SBA logo">
            <a:extLst>
              <a:ext uri="{FF2B5EF4-FFF2-40B4-BE49-F238E27FC236}">
                <a16:creationId xmlns:a16="http://schemas.microsoft.com/office/drawing/2014/main" id="{E036820B-F7E5-57C2-C432-2B99596133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82586" y="6125380"/>
            <a:ext cx="566928" cy="467871"/>
          </a:xfrm>
          <a:prstGeom prst="rect">
            <a:avLst/>
          </a:prstGeom>
        </p:spPr>
      </p:pic>
      <p:pic>
        <p:nvPicPr>
          <p:cNvPr id="8" name="Picture 7" descr="Money Smart Log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3" y="6034622"/>
            <a:ext cx="616918" cy="6493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7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698"/>
            <a:ext cx="10515600" cy="1170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–"/>
        <a:defRPr sz="2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SzPct val="100000"/>
        <a:buFont typeface="Georgia" panose="02040502050405020303" pitchFamily="18" charset="0"/>
        <a:buChar char="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Georgia" panose="02040502050405020303" pitchFamily="18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~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4" Type="http://schemas.openxmlformats.org/officeDocument/2006/relationships/image" Target="../media/image2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 descr="Photograph showing a workspace with printed charts and graphs featuring bar and line data visualizations in blue, green, and red colors. ">
            <a:extLst>
              <a:ext uri="{FF2B5EF4-FFF2-40B4-BE49-F238E27FC236}">
                <a16:creationId xmlns:a16="http://schemas.microsoft.com/office/drawing/2014/main" id="{521D9AC0-C92C-0586-3A75-93D515FAB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6" b="-534"/>
          <a:stretch>
            <a:fillRect/>
          </a:stretch>
        </p:blipFill>
        <p:spPr>
          <a:xfrm>
            <a:off x="3175" y="0"/>
            <a:ext cx="12188825" cy="4773613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6060A5E-A060-4A8C-E550-C4EC2F2D7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</p:spPr>
        <p:txBody>
          <a:bodyPr anchor="ctr" anchorCtr="0">
            <a:noAutofit/>
          </a:bodyPr>
          <a:lstStyle/>
          <a:p>
            <a:pPr marL="237744"/>
            <a:r>
              <a:rPr lang="en-US" dirty="0"/>
              <a:t>Budgeting and Financial Statements</a:t>
            </a:r>
          </a:p>
        </p:txBody>
      </p:sp>
      <p:pic>
        <p:nvPicPr>
          <p:cNvPr id="7" name="Picture 6" descr="Money Smart Small Business logo">
            <a:extLst>
              <a:ext uri="{FF2B5EF4-FFF2-40B4-BE49-F238E27FC236}">
                <a16:creationId xmlns:a16="http://schemas.microsoft.com/office/drawing/2014/main" id="{E56BC79F-5638-F807-4B78-7AF34D2F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5551960"/>
            <a:ext cx="2275444" cy="804672"/>
          </a:xfrm>
          <a:prstGeom prst="rect">
            <a:avLst/>
          </a:prstGeom>
        </p:spPr>
      </p:pic>
      <p:pic>
        <p:nvPicPr>
          <p:cNvPr id="11" name="Picture 10" descr="FDIC Federal Deposit Insurance Corporation logo">
            <a:extLst>
              <a:ext uri="{FF2B5EF4-FFF2-40B4-BE49-F238E27FC236}">
                <a16:creationId xmlns:a16="http://schemas.microsoft.com/office/drawing/2014/main" id="{A859987A-5D0C-3C5F-EF62-3101ECCEC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594489"/>
            <a:ext cx="3508379" cy="566928"/>
          </a:xfrm>
          <a:prstGeom prst="rect">
            <a:avLst/>
          </a:prstGeom>
        </p:spPr>
      </p:pic>
      <p:pic>
        <p:nvPicPr>
          <p:cNvPr id="14" name="Picture 13" descr="SBA U.S. Small Business Administration logo">
            <a:extLst>
              <a:ext uri="{FF2B5EF4-FFF2-40B4-BE49-F238E27FC236}">
                <a16:creationId xmlns:a16="http://schemas.microsoft.com/office/drawing/2014/main" id="{78BEF543-19B0-7FEB-5FA2-BC915B6038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5591772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34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BE63-6D9A-87F1-A133-FD7BECAFF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82729F-FCA0-EFF1-5847-C7E7982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Budget: Fixed Expenditures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51555E-0E37-2FDF-5FBE-068B02FBB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34682"/>
              </p:ext>
            </p:extLst>
          </p:nvPr>
        </p:nvGraphicFramePr>
        <p:xfrm>
          <a:off x="1066800" y="1828805"/>
          <a:ext cx="10058400" cy="33495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82017">
                  <a:extLst>
                    <a:ext uri="{9D8B030D-6E8A-4147-A177-3AD203B41FA5}">
                      <a16:colId xmlns:a16="http://schemas.microsoft.com/office/drawing/2014/main" val="1602736613"/>
                    </a:ext>
                  </a:extLst>
                </a:gridCol>
                <a:gridCol w="2868328">
                  <a:extLst>
                    <a:ext uri="{9D8B030D-6E8A-4147-A177-3AD203B41FA5}">
                      <a16:colId xmlns:a16="http://schemas.microsoft.com/office/drawing/2014/main" val="109537961"/>
                    </a:ext>
                  </a:extLst>
                </a:gridCol>
                <a:gridCol w="3008055">
                  <a:extLst>
                    <a:ext uri="{9D8B030D-6E8A-4147-A177-3AD203B41FA5}">
                      <a16:colId xmlns:a16="http://schemas.microsoft.com/office/drawing/2014/main" val="3327050880"/>
                    </a:ext>
                  </a:extLst>
                </a:gridCol>
              </a:tblGrid>
              <a:tr h="39752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Item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75573"/>
                  </a:ext>
                </a:extLst>
              </a:tr>
              <a:tr h="399406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Rent/Lease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$2,500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88487"/>
                  </a:ext>
                </a:extLst>
              </a:tr>
              <a:tr h="399406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Utilities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1615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 Salaries/Benefits/Payroll Taxes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$4,000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86384"/>
                  </a:ext>
                </a:extLst>
              </a:tr>
              <a:tr h="399406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Insurance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68961"/>
                  </a:ext>
                </a:extLst>
              </a:tr>
              <a:tr h="52744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Property Taxes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41189"/>
                  </a:ext>
                </a:extLst>
              </a:tr>
              <a:tr h="527441">
                <a:tc>
                  <a:txBody>
                    <a:bodyPr/>
                    <a:lstStyle/>
                    <a:p>
                      <a:r>
                        <a:rPr lang="en-US" sz="1800" i="1" dirty="0"/>
                        <a:t>Fixed Expenditures 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$7,000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9761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0102D-BD13-4288-C873-782A24D9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51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095B8-91CF-3861-E8C8-4E9264C4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0C2D95-3EED-C830-145D-F026DB4B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Budget: Variable Expenditures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6E01FE-38F5-C53E-20E3-6B9B4A2AE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98228"/>
              </p:ext>
            </p:extLst>
          </p:nvPr>
        </p:nvGraphicFramePr>
        <p:xfrm>
          <a:off x="1066800" y="1756687"/>
          <a:ext cx="10058400" cy="37104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56364">
                  <a:extLst>
                    <a:ext uri="{9D8B030D-6E8A-4147-A177-3AD203B41FA5}">
                      <a16:colId xmlns:a16="http://schemas.microsoft.com/office/drawing/2014/main" val="2363988306"/>
                    </a:ext>
                  </a:extLst>
                </a:gridCol>
                <a:gridCol w="2856524">
                  <a:extLst>
                    <a:ext uri="{9D8B030D-6E8A-4147-A177-3AD203B41FA5}">
                      <a16:colId xmlns:a16="http://schemas.microsoft.com/office/drawing/2014/main" val="280298772"/>
                    </a:ext>
                  </a:extLst>
                </a:gridCol>
                <a:gridCol w="2845512">
                  <a:extLst>
                    <a:ext uri="{9D8B030D-6E8A-4147-A177-3AD203B41FA5}">
                      <a16:colId xmlns:a16="http://schemas.microsoft.com/office/drawing/2014/main" val="2992258595"/>
                    </a:ext>
                  </a:extLst>
                </a:gridCol>
              </a:tblGrid>
              <a:tr h="53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Budget Item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Amount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76442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Marketing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176023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Inventory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$4,500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18746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Equipment Repairs and Maintenance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15358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Office Supplies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$500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27964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Travel 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18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Professional Fees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01370"/>
                  </a:ext>
                </a:extLst>
              </a:tr>
              <a:tr h="453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Variable Expenditures Subtotal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$5,000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59911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49FBC-7FA8-FFEA-CF3F-96758B98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11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311DD-7D6C-716C-07FE-68CD33DEB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05EF3-7E34-1131-2821-7F8E3B6F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Budget: Income Taxes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423199-0106-2067-2841-37278920B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83147"/>
              </p:ext>
            </p:extLst>
          </p:nvPr>
        </p:nvGraphicFramePr>
        <p:xfrm>
          <a:off x="1066800" y="1862887"/>
          <a:ext cx="10058401" cy="26706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52193">
                  <a:extLst>
                    <a:ext uri="{9D8B030D-6E8A-4147-A177-3AD203B41FA5}">
                      <a16:colId xmlns:a16="http://schemas.microsoft.com/office/drawing/2014/main" val="1684199588"/>
                    </a:ext>
                  </a:extLst>
                </a:gridCol>
                <a:gridCol w="2853104">
                  <a:extLst>
                    <a:ext uri="{9D8B030D-6E8A-4147-A177-3AD203B41FA5}">
                      <a16:colId xmlns:a16="http://schemas.microsoft.com/office/drawing/2014/main" val="560070098"/>
                    </a:ext>
                  </a:extLst>
                </a:gridCol>
                <a:gridCol w="2853104">
                  <a:extLst>
                    <a:ext uri="{9D8B030D-6E8A-4147-A177-3AD203B41FA5}">
                      <a16:colId xmlns:a16="http://schemas.microsoft.com/office/drawing/2014/main" val="498734488"/>
                    </a:ext>
                  </a:extLst>
                </a:gridCol>
              </a:tblGrid>
              <a:tr h="416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Budget Item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Amount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59401"/>
                  </a:ext>
                </a:extLst>
              </a:tr>
              <a:tr h="367783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Federal Income Taxes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$1,500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25861"/>
                  </a:ext>
                </a:extLst>
              </a:tr>
              <a:tr h="771799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Federal Self-Employment Taxes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Not applicable for a C‑corporation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38011"/>
                  </a:ext>
                </a:extLst>
              </a:tr>
              <a:tr h="367783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State Income Taxes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>
                          <a:effectLst/>
                        </a:rPr>
                        <a:t>$400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08508"/>
                  </a:ext>
                </a:extLst>
              </a:tr>
              <a:tr h="367783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Local Income Taxes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>
                          <a:effectLst/>
                        </a:rPr>
                        <a:t>$100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68174"/>
                  </a:ext>
                </a:extLst>
              </a:tr>
              <a:tr h="379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i="1" kern="100" dirty="0">
                          <a:effectLst/>
                        </a:rPr>
                        <a:t>Income Taxes Subtotal</a:t>
                      </a:r>
                      <a:endParaRPr lang="en-US" sz="1800" i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i="1" kern="100" dirty="0">
                          <a:effectLst/>
                        </a:rPr>
                        <a:t>$2,000</a:t>
                      </a:r>
                      <a:endParaRPr lang="en-US" sz="1800" i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85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53398F-2B73-4B86-14BE-04306F149842}"/>
              </a:ext>
            </a:extLst>
          </p:cNvPr>
          <p:cNvSpPr txBox="1"/>
          <p:nvPr/>
        </p:nvSpPr>
        <p:spPr>
          <a:xfrm>
            <a:off x="921618" y="5169350"/>
            <a:ext cx="7702617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buNone/>
              <a:tabLst>
                <a:tab pos="2743200" algn="l"/>
                <a:tab pos="4288790" algn="r"/>
              </a:tabLst>
            </a:pPr>
            <a:r>
              <a:rPr lang="en-US" sz="2400" i="1" kern="1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Total Expenditures             	  	  $</a:t>
            </a:r>
            <a:r>
              <a:rPr lang="en-US" sz="2400" i="1" u="sng" kern="1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                   </a:t>
            </a:r>
            <a:r>
              <a:rPr lang="en-US" sz="2400" i="1" u="sng" kern="100" dirty="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14,000</a:t>
            </a:r>
            <a:endParaRPr lang="en-US" sz="2400" i="1" kern="1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FD5E5-A046-D7CF-EF4F-50C198D9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29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07B5-EB4A-E4EE-0CE6-94019AB11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ECCAA2-BF7F-3FCF-1981-70FAD5A4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Budget: Amount Remaining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681AB3-2700-3529-0D93-BBA3931EF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61010"/>
              </p:ext>
            </p:extLst>
          </p:nvPr>
        </p:nvGraphicFramePr>
        <p:xfrm>
          <a:off x="925629" y="2631382"/>
          <a:ext cx="10047171" cy="14497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40963">
                  <a:extLst>
                    <a:ext uri="{9D8B030D-6E8A-4147-A177-3AD203B41FA5}">
                      <a16:colId xmlns:a16="http://schemas.microsoft.com/office/drawing/2014/main" val="1684199588"/>
                    </a:ext>
                  </a:extLst>
                </a:gridCol>
                <a:gridCol w="2853104">
                  <a:extLst>
                    <a:ext uri="{9D8B030D-6E8A-4147-A177-3AD203B41FA5}">
                      <a16:colId xmlns:a16="http://schemas.microsoft.com/office/drawing/2014/main" val="560070098"/>
                    </a:ext>
                  </a:extLst>
                </a:gridCol>
                <a:gridCol w="2853104">
                  <a:extLst>
                    <a:ext uri="{9D8B030D-6E8A-4147-A177-3AD203B41FA5}">
                      <a16:colId xmlns:a16="http://schemas.microsoft.com/office/drawing/2014/main" val="498734488"/>
                    </a:ext>
                  </a:extLst>
                </a:gridCol>
              </a:tblGrid>
              <a:tr h="466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Budget Item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Amount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59401"/>
                  </a:ext>
                </a:extLst>
              </a:tr>
              <a:tr h="982897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 Remaining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(Cash Available and Income Total – Total Expenditures)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702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258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6E003-632E-7EA8-0B5C-023E2C8A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424" y="631850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54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0AE55C-0D1D-87FF-6418-85A00B1B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Apply It: My Business’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E06F2-C83B-7FCC-D042-F77A672341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5 in your participant guide.</a:t>
            </a:r>
          </a:p>
        </p:txBody>
      </p:sp>
      <p:pic>
        <p:nvPicPr>
          <p:cNvPr id="8" name="Picture Placeholder 3" descr="Close-up of calculator and data">
            <a:extLst>
              <a:ext uri="{FF2B5EF4-FFF2-40B4-BE49-F238E27FC236}">
                <a16:creationId xmlns:a16="http://schemas.microsoft.com/office/drawing/2014/main" id="{6BAE9799-440A-0A6B-9D4B-DF12893A83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9" b="23349"/>
          <a:stretch/>
        </p:blipFill>
        <p:spPr>
          <a:xfrm>
            <a:off x="975360" y="1894945"/>
            <a:ext cx="10241280" cy="409651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8F98D-5FB6-61E9-ACE7-7E5E6210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13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E6036-4F52-DE72-3C5F-997A75B9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0AD60D-AC6E-8754-A7C8-F3575659FC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268" y="648183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2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D485B8-EB2A-F42F-9B38-FE9DA89479FD}"/>
              </a:ext>
            </a:extLst>
          </p:cNvPr>
          <p:cNvSpPr txBox="1">
            <a:spLocks/>
          </p:cNvSpPr>
          <p:nvPr/>
        </p:nvSpPr>
        <p:spPr>
          <a:xfrm>
            <a:off x="495790" y="1079769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Financial Statements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4F079D-A895-F089-8B4E-11F90E61A7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7 in your participant guide.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83EBF38-6BFF-75D9-DBAC-D7911CB4D894}"/>
              </a:ext>
            </a:extLst>
          </p:cNvPr>
          <p:cNvSpPr txBox="1">
            <a:spLocks/>
          </p:cNvSpPr>
          <p:nvPr/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5" descr="Photograph showing a workspace with printed charts and graphs featuring bar and line data visualizations in blue, green, and red colors. ">
            <a:extLst>
              <a:ext uri="{FF2B5EF4-FFF2-40B4-BE49-F238E27FC236}">
                <a16:creationId xmlns:a16="http://schemas.microsoft.com/office/drawing/2014/main" id="{933CB8B5-58B9-6DDB-A562-06997B82B6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r="23773"/>
          <a:stretch/>
        </p:blipFill>
        <p:spPr>
          <a:xfrm>
            <a:off x="5184835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37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AA9A9-CB57-3FA5-E4E7-496A130B3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10BD6-78F3-4EAF-906D-86F4F6CC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Background: Financial Statements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55E806-0D2D-C312-3934-18A1302FA9B5}"/>
              </a:ext>
            </a:extLst>
          </p:cNvPr>
          <p:cNvSpPr/>
          <p:nvPr/>
        </p:nvSpPr>
        <p:spPr>
          <a:xfrm>
            <a:off x="838200" y="1574665"/>
            <a:ext cx="3115733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0" i="0" u="none" kern="1200"/>
              <a:t>Balance Sheet</a:t>
            </a:r>
            <a:endParaRPr lang="en-US" sz="29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CE359D7-E5F4-52E1-BA95-6303A78C35B8}"/>
              </a:ext>
            </a:extLst>
          </p:cNvPr>
          <p:cNvSpPr/>
          <p:nvPr/>
        </p:nvSpPr>
        <p:spPr>
          <a:xfrm>
            <a:off x="3953933" y="1670082"/>
            <a:ext cx="7399866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71386" rIns="101866" bIns="71386" numCol="1" spcCol="1270" anchor="ctr" anchorCtr="0">
            <a:noAutofit/>
          </a:bodyPr>
          <a:lstStyle/>
          <a:p>
            <a:pPr marL="18288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0" i="0" u="none" kern="1200" dirty="0"/>
              <a:t>Provides a snapshot of a business's financial position at a specific point in time, detailing its assets, liabilities, and owner's equity.</a:t>
            </a:r>
            <a:endParaRPr lang="en-US" sz="19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EDA1DC-FCAB-C90D-7150-531E547C803A}"/>
              </a:ext>
            </a:extLst>
          </p:cNvPr>
          <p:cNvSpPr/>
          <p:nvPr/>
        </p:nvSpPr>
        <p:spPr>
          <a:xfrm>
            <a:off x="838200" y="2665173"/>
            <a:ext cx="3115733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0" i="0" u="none" kern="1200"/>
              <a:t>Profit and Loss (P&amp;L) Statement</a:t>
            </a:r>
            <a:endParaRPr lang="en-US" sz="29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69A1DB-DC59-4272-C4AF-1600C6C51B42}"/>
              </a:ext>
            </a:extLst>
          </p:cNvPr>
          <p:cNvSpPr/>
          <p:nvPr/>
        </p:nvSpPr>
        <p:spPr>
          <a:xfrm>
            <a:off x="3953933" y="2769921"/>
            <a:ext cx="7399866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71386" rIns="101866" bIns="71386" numCol="1" spcCol="1270" anchor="ctr" anchorCtr="0">
            <a:noAutofit/>
          </a:bodyPr>
          <a:lstStyle/>
          <a:p>
            <a:pPr marL="18288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0" i="0" u="none" kern="1200"/>
              <a:t>Summarizes a business's revenues, expenses, and profits or losses over a specific period.</a:t>
            </a:r>
            <a:endParaRPr lang="en-US" sz="19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A54071-2270-0817-64E7-7F9FF6E1FAC6}"/>
              </a:ext>
            </a:extLst>
          </p:cNvPr>
          <p:cNvSpPr/>
          <p:nvPr/>
        </p:nvSpPr>
        <p:spPr>
          <a:xfrm>
            <a:off x="838200" y="3765012"/>
            <a:ext cx="3115733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0" i="0" u="none" kern="1200"/>
              <a:t>Cash Flow Statement</a:t>
            </a:r>
            <a:endParaRPr lang="en-US" sz="29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F3FE73-B0D0-BB46-F12D-0782439E9267}"/>
              </a:ext>
            </a:extLst>
          </p:cNvPr>
          <p:cNvSpPr/>
          <p:nvPr/>
        </p:nvSpPr>
        <p:spPr>
          <a:xfrm>
            <a:off x="3953933" y="3869760"/>
            <a:ext cx="7399866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71386" rIns="101866" bIns="71386" numCol="1" spcCol="1270" anchor="ctr" anchorCtr="0">
            <a:noAutofit/>
          </a:bodyPr>
          <a:lstStyle/>
          <a:p>
            <a:pPr marL="18288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0" i="0" u="none" kern="1200"/>
              <a:t>Tracks the inflows and outflows of cash within a business over a specific period.</a:t>
            </a:r>
            <a:endParaRPr lang="en-US" sz="19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00A879-2572-D23C-54A0-1955463893F7}"/>
              </a:ext>
            </a:extLst>
          </p:cNvPr>
          <p:cNvSpPr/>
          <p:nvPr/>
        </p:nvSpPr>
        <p:spPr>
          <a:xfrm>
            <a:off x="838200" y="4864851"/>
            <a:ext cx="3115733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0" i="0" u="none" kern="1200"/>
              <a:t>Statement of Owner's Equity</a:t>
            </a:r>
            <a:endParaRPr lang="en-US" sz="29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A8BAEC-2E15-DCA3-3A58-57C83DEBEC02}"/>
              </a:ext>
            </a:extLst>
          </p:cNvPr>
          <p:cNvSpPr/>
          <p:nvPr/>
        </p:nvSpPr>
        <p:spPr>
          <a:xfrm>
            <a:off x="3953933" y="4969598"/>
            <a:ext cx="7399866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71386" rIns="101866" bIns="71386" numCol="1" spcCol="1270" anchor="ctr" anchorCtr="0">
            <a:noAutofit/>
          </a:bodyPr>
          <a:lstStyle/>
          <a:p>
            <a:pPr marL="18288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0" i="0" u="none" kern="1200" dirty="0"/>
              <a:t>Outlines the changes in the owner's equity over a specific accounting period, including contributions, withdrawals, and the business's net income or loss.</a:t>
            </a:r>
            <a:endParaRPr lang="en-US" sz="1900" kern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FA02F-6C56-9E3D-8696-859F707A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72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BEFFE7-5574-47FC-5145-0F4FE8AD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62100"/>
          </a:xfrm>
        </p:spPr>
        <p:txBody>
          <a:bodyPr>
            <a:noAutofit/>
          </a:bodyPr>
          <a:lstStyle/>
          <a:p>
            <a:r>
              <a:rPr lang="en-US" dirty="0"/>
              <a:t>Terms and Concepts for Financial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FE07-889F-2CF8-A6FA-37536CE0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r>
              <a:rPr lang="en-US" dirty="0"/>
              <a:t>Asset</a:t>
            </a:r>
          </a:p>
          <a:p>
            <a:r>
              <a:rPr lang="en-US" dirty="0"/>
              <a:t>Liability</a:t>
            </a:r>
          </a:p>
          <a:p>
            <a:r>
              <a:rPr lang="en-US" dirty="0"/>
              <a:t>Owner’s Equity</a:t>
            </a:r>
          </a:p>
          <a:p>
            <a:r>
              <a:rPr lang="en-US" dirty="0"/>
              <a:t>Accounting Equation</a:t>
            </a:r>
          </a:p>
          <a:p>
            <a:r>
              <a:rPr lang="en-US" dirty="0"/>
              <a:t>Revenue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Cost of Goods Sold (COGS)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EF3C-483D-DBC0-9BBA-655F3437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r>
              <a:rPr lang="en-US" dirty="0"/>
              <a:t>Expense</a:t>
            </a:r>
          </a:p>
          <a:p>
            <a:r>
              <a:rPr lang="en-US" dirty="0"/>
              <a:t>Gross Profit</a:t>
            </a:r>
          </a:p>
          <a:p>
            <a:r>
              <a:rPr lang="en-US" dirty="0"/>
              <a:t>Gross Profit Margin</a:t>
            </a:r>
          </a:p>
          <a:p>
            <a:r>
              <a:rPr lang="en-US" dirty="0"/>
              <a:t>Operating Margin</a:t>
            </a:r>
          </a:p>
          <a:p>
            <a:r>
              <a:rPr lang="en-US" dirty="0"/>
              <a:t>Net Profit</a:t>
            </a:r>
          </a:p>
          <a:p>
            <a:r>
              <a:rPr lang="en-US" dirty="0"/>
              <a:t>Net Profit Margin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77F08-AA8F-F1A7-8F10-82F5FC0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50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CBCA2-9C0D-B3EA-13F7-39981625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19046E-FCBA-4768-2301-D1C1D1B8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Balance 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930F7-211B-E183-05F4-C73EB565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Provides a snapshot of a business's financial position at a specific point in time</a:t>
            </a:r>
          </a:p>
          <a:p>
            <a:r>
              <a:rPr lang="en-US" dirty="0"/>
              <a:t>Often prepared at the conclusions of accounting periods, such as the end of a month, quarter, or year</a:t>
            </a:r>
          </a:p>
          <a:p>
            <a:r>
              <a:rPr lang="en-US" dirty="0"/>
              <a:t>Shows:</a:t>
            </a:r>
          </a:p>
          <a:p>
            <a:pPr lvl="1"/>
            <a:r>
              <a:rPr lang="en-US" dirty="0"/>
              <a:t>Assets: What the business owns</a:t>
            </a:r>
          </a:p>
          <a:p>
            <a:pPr lvl="1"/>
            <a:r>
              <a:rPr lang="en-US" dirty="0"/>
              <a:t>Liabilities: What the business owes</a:t>
            </a:r>
          </a:p>
          <a:p>
            <a:pPr lvl="1"/>
            <a:r>
              <a:rPr lang="en-US" dirty="0"/>
              <a:t>Owner’s Equity: The owner’s share of the business</a:t>
            </a:r>
          </a:p>
          <a:p>
            <a:r>
              <a:rPr lang="en-US" dirty="0"/>
              <a:t>Based on the Accounting Equation: </a:t>
            </a:r>
            <a:r>
              <a:rPr lang="en-US" b="1" dirty="0">
                <a:solidFill>
                  <a:srgbClr val="333F50"/>
                </a:solidFill>
              </a:rPr>
              <a:t>Assets = Liabilities + Owner’s Equity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FC9F9-9DA0-08F9-2E0A-3CB50141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25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0626B-4F1A-9470-EC8C-CAD94612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The Balance Sheet Tells a Story</a:t>
            </a:r>
          </a:p>
        </p:txBody>
      </p:sp>
      <p:pic>
        <p:nvPicPr>
          <p:cNvPr id="11" name="Picture Placeholder 10" descr="Photograph showing a stack of brown notebooks with colorful sticky tabs and a white calculator placed on top. ">
            <a:extLst>
              <a:ext uri="{FF2B5EF4-FFF2-40B4-BE49-F238E27FC236}">
                <a16:creationId xmlns:a16="http://schemas.microsoft.com/office/drawing/2014/main" id="{4958FD35-033D-54F8-6EC9-05B50728C7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4" b="20284"/>
          <a:stretch/>
        </p:blipFill>
        <p:spPr>
          <a:xfrm>
            <a:off x="0" y="1919174"/>
            <a:ext cx="12192000" cy="496765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3218B-A941-9AC6-933A-5994AB24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13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E419-656D-A7E1-9F24-951F0E02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457A41B-1DC1-E390-8E07-06DEF239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</p:spPr>
        <p:txBody>
          <a:bodyPr>
            <a:no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420847-7E27-0D26-76BE-5792E6B1E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326321"/>
            <a:ext cx="7199093" cy="4198303"/>
          </a:xfrm>
        </p:spPr>
        <p:txBody>
          <a:bodyPr>
            <a:noAutofit/>
          </a:bodyPr>
          <a:lstStyle/>
          <a:p>
            <a:r>
              <a:rPr lang="en-US" sz="3700" dirty="0"/>
              <a:t>Explain how budgeting helps you manage your business</a:t>
            </a:r>
          </a:p>
          <a:p>
            <a:r>
              <a:rPr lang="en-US" sz="3700" dirty="0"/>
              <a:t>Create a basic monthly budget for your business</a:t>
            </a:r>
          </a:p>
          <a:p>
            <a:r>
              <a:rPr lang="en-US" sz="3700" dirty="0"/>
              <a:t>Explain how financial statements are used to manage your business</a:t>
            </a:r>
          </a:p>
        </p:txBody>
      </p:sp>
      <p:pic>
        <p:nvPicPr>
          <p:cNvPr id="56" name="Picture Placeholder 55" descr="Arrow embedded in a target, a bullseye">
            <a:extLst>
              <a:ext uri="{FF2B5EF4-FFF2-40B4-BE49-F238E27FC236}">
                <a16:creationId xmlns:a16="http://schemas.microsoft.com/office/drawing/2014/main" id="{7E77DFFE-C679-4A2E-0063-49E0E74DDB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/>
        </p:blipFill>
        <p:spPr>
          <a:xfrm>
            <a:off x="8567928" y="2916936"/>
            <a:ext cx="2944368" cy="293522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912C-5FDF-FF3D-924C-B39C642F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540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CB3CD-1A0E-F01E-E45D-60D08459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5AAD8C-4FA3-AF89-E53B-5856DE16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rmAutofit/>
          </a:bodyPr>
          <a:lstStyle/>
          <a:p>
            <a:r>
              <a:rPr lang="en-US" dirty="0"/>
              <a:t>Try It: Reviewing a Balance 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B4AF2-1EDC-CE71-A684-4FA6530EC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10 in your participant guide.</a:t>
            </a:r>
          </a:p>
        </p:txBody>
      </p:sp>
      <p:pic>
        <p:nvPicPr>
          <p:cNvPr id="6" name="Picture Placeholder 5" descr="Photograph showing multiple magnifying glasses with black handles arranged on a bright yellow background. ">
            <a:extLst>
              <a:ext uri="{FF2B5EF4-FFF2-40B4-BE49-F238E27FC236}">
                <a16:creationId xmlns:a16="http://schemas.microsoft.com/office/drawing/2014/main" id="{5113BB68-6354-E51B-D47B-B52FE4057F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 b="20017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0EA90-5F82-B7DF-31FC-4C83995D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74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5D7E7F-A7B5-4907-6C43-B1C1F3E4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Balance Sheet at-a-Glance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B17EFF-A552-520B-98B2-4B785EB1F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3294"/>
            <a:ext cx="7391401" cy="44736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Three sections: Assets, Liabilities, and Owner’s Equity</a:t>
            </a:r>
          </a:p>
          <a:p>
            <a:pPr>
              <a:spcBef>
                <a:spcPts val="0"/>
              </a:spcBef>
            </a:pPr>
            <a:r>
              <a:rPr lang="en-US" dirty="0"/>
              <a:t>Current assets: Can be converted to cash within one year</a:t>
            </a:r>
          </a:p>
          <a:p>
            <a:pPr>
              <a:spcBef>
                <a:spcPts val="0"/>
              </a:spcBef>
            </a:pPr>
            <a:r>
              <a:rPr lang="en-US" dirty="0"/>
              <a:t>Long-term assets: Provide value for more than one year</a:t>
            </a:r>
          </a:p>
          <a:p>
            <a:pPr>
              <a:spcBef>
                <a:spcPts val="0"/>
              </a:spcBef>
            </a:pPr>
            <a:r>
              <a:rPr lang="en-US" dirty="0"/>
              <a:t>Current liabilities: Must be paid within one year</a:t>
            </a:r>
          </a:p>
          <a:p>
            <a:pPr>
              <a:spcBef>
                <a:spcPts val="0"/>
              </a:spcBef>
            </a:pPr>
            <a:r>
              <a:rPr lang="en-US" dirty="0"/>
              <a:t>Long-term liabilities: Due in more than one year</a:t>
            </a:r>
          </a:p>
          <a:p>
            <a:pPr>
              <a:spcBef>
                <a:spcPts val="0"/>
              </a:spcBef>
            </a:pPr>
            <a:r>
              <a:rPr lang="en-US" dirty="0"/>
              <a:t>Owner’s equity: The owner’s share of the business after liabilities are subtracted from assets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b="1" dirty="0">
                <a:solidFill>
                  <a:srgbClr val="333F50"/>
                </a:solidFill>
              </a:rPr>
              <a:t>Assets = Liabilities + Owner’s Equity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3D6CB-172A-1EEC-AA06-98276025C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803815"/>
            <a:ext cx="3350702" cy="4264783"/>
          </a:xfrm>
          <a:solidFill>
            <a:srgbClr val="333F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Assets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Current Assets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Long-Term Assets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Total Assets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Liabilities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Current Liabilities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Long-Term Liabilities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Owner’s Equity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Total Liabilities and Owner’s Equity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54379-0905-396E-8BDC-4141D40E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69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7C45AE-AD07-1787-8FE8-78F6C745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Volt Balance Sheet: Current Assets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2AA47-4289-BD66-A631-7A0EA211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4FE4CE-7438-2C91-380A-FB3C6CB6A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65838"/>
              </p:ext>
            </p:extLst>
          </p:nvPr>
        </p:nvGraphicFramePr>
        <p:xfrm>
          <a:off x="1066800" y="2528494"/>
          <a:ext cx="10058400" cy="32274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36542">
                  <a:extLst>
                    <a:ext uri="{9D8B030D-6E8A-4147-A177-3AD203B41FA5}">
                      <a16:colId xmlns:a16="http://schemas.microsoft.com/office/drawing/2014/main" val="3119442219"/>
                    </a:ext>
                  </a:extLst>
                </a:gridCol>
                <a:gridCol w="2917090">
                  <a:extLst>
                    <a:ext uri="{9D8B030D-6E8A-4147-A177-3AD203B41FA5}">
                      <a16:colId xmlns:a16="http://schemas.microsoft.com/office/drawing/2014/main" val="2744889999"/>
                    </a:ext>
                  </a:extLst>
                </a:gridCol>
                <a:gridCol w="2804768">
                  <a:extLst>
                    <a:ext uri="{9D8B030D-6E8A-4147-A177-3AD203B41FA5}">
                      <a16:colId xmlns:a16="http://schemas.microsoft.com/office/drawing/2014/main" val="2273057101"/>
                    </a:ext>
                  </a:extLst>
                </a:gridCol>
              </a:tblGrid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Current Assets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Amount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83337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Cash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	                28,000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9226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Accounts Receivable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            3,000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21304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Inventory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    	       5,000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10590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Other: </a:t>
                      </a:r>
                      <a:r>
                        <a:rPr lang="en-US" sz="1800" u="sng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Prepaid Rent</a:t>
                      </a:r>
                      <a:r>
                        <a:rPr lang="en-US" sz="1800" u="sng" kern="100" dirty="0">
                          <a:effectLst/>
                        </a:rPr>
                        <a:t>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	       4,000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03285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>
                          <a:effectLst/>
                        </a:rPr>
                        <a:t>Other:</a:t>
                      </a:r>
                      <a:r>
                        <a:rPr lang="en-US" sz="1800" u="sng" kern="100">
                          <a:effectLst/>
                        </a:rPr>
                        <a:t>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1974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Total Current Assets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                                          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110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84D0A1-9C86-F93B-23AF-0EEA87C53F69}"/>
              </a:ext>
            </a:extLst>
          </p:cNvPr>
          <p:cNvSpPr txBox="1"/>
          <p:nvPr/>
        </p:nvSpPr>
        <p:spPr>
          <a:xfrm>
            <a:off x="981776" y="1554163"/>
            <a:ext cx="271432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/>
              <a:t>Assets</a:t>
            </a:r>
          </a:p>
          <a:p>
            <a:r>
              <a:rPr lang="en-US" sz="2400" b="1" i="1" dirty="0"/>
              <a:t>Current Assets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27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06FC3-92FD-0A72-F4F5-6BFAC080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4AC48-39E8-BB4C-4D41-A6607A15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Volt Balance Sheet: Long-Term Assets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1FC2A-1E13-96E8-4179-45626EFBFE30}"/>
              </a:ext>
            </a:extLst>
          </p:cNvPr>
          <p:cNvSpPr txBox="1"/>
          <p:nvPr/>
        </p:nvSpPr>
        <p:spPr>
          <a:xfrm>
            <a:off x="838200" y="1495916"/>
            <a:ext cx="27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Long-Terms Assets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8BD2BD-812C-C9CD-0092-77C6F0786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76067"/>
              </p:ext>
            </p:extLst>
          </p:nvPr>
        </p:nvGraphicFramePr>
        <p:xfrm>
          <a:off x="905437" y="2073950"/>
          <a:ext cx="10058401" cy="33001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52193">
                  <a:extLst>
                    <a:ext uri="{9D8B030D-6E8A-4147-A177-3AD203B41FA5}">
                      <a16:colId xmlns:a16="http://schemas.microsoft.com/office/drawing/2014/main" val="3979795778"/>
                    </a:ext>
                  </a:extLst>
                </a:gridCol>
                <a:gridCol w="2853104">
                  <a:extLst>
                    <a:ext uri="{9D8B030D-6E8A-4147-A177-3AD203B41FA5}">
                      <a16:colId xmlns:a16="http://schemas.microsoft.com/office/drawing/2014/main" val="3134031018"/>
                    </a:ext>
                  </a:extLst>
                </a:gridCol>
                <a:gridCol w="2853104">
                  <a:extLst>
                    <a:ext uri="{9D8B030D-6E8A-4147-A177-3AD203B41FA5}">
                      <a16:colId xmlns:a16="http://schemas.microsoft.com/office/drawing/2014/main" val="3239277700"/>
                    </a:ext>
                  </a:extLst>
                </a:gridCol>
              </a:tblGrid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Fixed / Long-Term Assets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Amount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38015"/>
                  </a:ext>
                </a:extLst>
              </a:tr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Equipment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 	       3,000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97955"/>
                  </a:ext>
                </a:extLst>
              </a:tr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Furniture and Fixtures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	             3,000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20537"/>
                  </a:ext>
                </a:extLst>
              </a:tr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Land and Buildings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                    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71025"/>
                  </a:ext>
                </a:extLst>
              </a:tr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Other: ______________________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29895"/>
                  </a:ext>
                </a:extLst>
              </a:tr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Other: ______________________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70899"/>
                  </a:ext>
                </a:extLst>
              </a:tr>
              <a:tr h="45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>
                          <a:effectLst/>
                        </a:rPr>
                        <a:t>Total Long-Term Assets</a:t>
                      </a:r>
                      <a:endParaRPr lang="en-US" sz="1800" b="1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$                                             6,000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073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3B688E-D92B-F5C7-8A6F-117C9CE4BCD7}"/>
              </a:ext>
            </a:extLst>
          </p:cNvPr>
          <p:cNvSpPr txBox="1"/>
          <p:nvPr/>
        </p:nvSpPr>
        <p:spPr>
          <a:xfrm>
            <a:off x="736260" y="5566925"/>
            <a:ext cx="27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Total Assets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337AA-5969-D0CD-6923-28BA95F4A181}"/>
              </a:ext>
            </a:extLst>
          </p:cNvPr>
          <p:cNvSpPr txBox="1"/>
          <p:nvPr/>
        </p:nvSpPr>
        <p:spPr>
          <a:xfrm>
            <a:off x="5284200" y="5566924"/>
            <a:ext cx="299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$ </a:t>
            </a:r>
            <a:r>
              <a:rPr lang="en-US" sz="2400" b="1" i="1" u="sng" dirty="0"/>
              <a:t>                          46,000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E9F22-945D-B8A3-0770-40CDB566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5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17FDD-22FB-B01B-A6AF-53B4111A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72284-131F-3E56-4A31-63A374A0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Volt Balance Sheet: Current Liabilities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E9C6C-7AB8-A47F-C57F-9345E6F52726}"/>
              </a:ext>
            </a:extLst>
          </p:cNvPr>
          <p:cNvSpPr txBox="1"/>
          <p:nvPr/>
        </p:nvSpPr>
        <p:spPr>
          <a:xfrm>
            <a:off x="837401" y="1554163"/>
            <a:ext cx="271432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/>
              <a:t>Liabilities</a:t>
            </a:r>
          </a:p>
          <a:p>
            <a:r>
              <a:rPr lang="en-US" sz="2400" b="1" i="1" dirty="0"/>
              <a:t>Current Liabilities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ACAD19-A537-801B-7BA7-2C13F7ED1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1621"/>
              </p:ext>
            </p:extLst>
          </p:nvPr>
        </p:nvGraphicFramePr>
        <p:xfrm>
          <a:off x="922425" y="2557369"/>
          <a:ext cx="10058400" cy="32274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36542">
                  <a:extLst>
                    <a:ext uri="{9D8B030D-6E8A-4147-A177-3AD203B41FA5}">
                      <a16:colId xmlns:a16="http://schemas.microsoft.com/office/drawing/2014/main" val="3119442219"/>
                    </a:ext>
                  </a:extLst>
                </a:gridCol>
                <a:gridCol w="2917090">
                  <a:extLst>
                    <a:ext uri="{9D8B030D-6E8A-4147-A177-3AD203B41FA5}">
                      <a16:colId xmlns:a16="http://schemas.microsoft.com/office/drawing/2014/main" val="2744889999"/>
                    </a:ext>
                  </a:extLst>
                </a:gridCol>
                <a:gridCol w="2804768">
                  <a:extLst>
                    <a:ext uri="{9D8B030D-6E8A-4147-A177-3AD203B41FA5}">
                      <a16:colId xmlns:a16="http://schemas.microsoft.com/office/drawing/2014/main" val="2273057101"/>
                    </a:ext>
                  </a:extLst>
                </a:gridCol>
              </a:tblGrid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Current Liabilities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Amount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83337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Accounts Payable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	                1,000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9226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Taxes Payable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	       5,000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21304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Salaries/Wages Payable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           4,000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10590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Other: </a:t>
                      </a:r>
                      <a:r>
                        <a:rPr lang="en-US" sz="1800" u="sng" kern="100" dirty="0">
                          <a:effectLst/>
                        </a:rPr>
                        <a:t>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03285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>
                          <a:effectLst/>
                        </a:rPr>
                        <a:t>Other:</a:t>
                      </a:r>
                      <a:r>
                        <a:rPr lang="en-US" sz="1800" u="sng" kern="100">
                          <a:effectLst/>
                        </a:rPr>
                        <a:t>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1974"/>
                  </a:ext>
                </a:extLst>
              </a:tr>
              <a:tr h="4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Total Current Liabilities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                                          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1104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7B8A1-7C88-613E-A4F3-21604710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18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749BA-5554-186E-CB39-9C7D995A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3F7748-5086-91C3-048A-C309BF28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rmAutofit/>
          </a:bodyPr>
          <a:lstStyle/>
          <a:p>
            <a:r>
              <a:rPr lang="en-US" dirty="0"/>
              <a:t>Volt Balance Sheet: Long-Term Liabilities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DC292-CE38-7AB8-58A5-1A599AC7E022}"/>
              </a:ext>
            </a:extLst>
          </p:cNvPr>
          <p:cNvSpPr txBox="1"/>
          <p:nvPr/>
        </p:nvSpPr>
        <p:spPr>
          <a:xfrm>
            <a:off x="838200" y="1618488"/>
            <a:ext cx="371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Long-Term Liabilities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E9E229-CA44-663C-8936-47A2E6B75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8480"/>
              </p:ext>
            </p:extLst>
          </p:nvPr>
        </p:nvGraphicFramePr>
        <p:xfrm>
          <a:off x="914400" y="2144161"/>
          <a:ext cx="10058399" cy="277434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21743">
                  <a:extLst>
                    <a:ext uri="{9D8B030D-6E8A-4147-A177-3AD203B41FA5}">
                      <a16:colId xmlns:a16="http://schemas.microsoft.com/office/drawing/2014/main" val="4051963601"/>
                    </a:ext>
                  </a:extLst>
                </a:gridCol>
                <a:gridCol w="2849078">
                  <a:extLst>
                    <a:ext uri="{9D8B030D-6E8A-4147-A177-3AD203B41FA5}">
                      <a16:colId xmlns:a16="http://schemas.microsoft.com/office/drawing/2014/main" val="1643247579"/>
                    </a:ext>
                  </a:extLst>
                </a:gridCol>
                <a:gridCol w="2887578">
                  <a:extLst>
                    <a:ext uri="{9D8B030D-6E8A-4147-A177-3AD203B41FA5}">
                      <a16:colId xmlns:a16="http://schemas.microsoft.com/office/drawing/2014/main" val="3796349577"/>
                    </a:ext>
                  </a:extLst>
                </a:gridCol>
              </a:tblGrid>
              <a:tr h="46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Fixed / Long-Term Liabilities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Amount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42765"/>
                  </a:ext>
                </a:extLst>
              </a:tr>
              <a:tr h="46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Loan 1: </a:t>
                      </a:r>
                      <a:r>
                        <a:rPr lang="en-US" sz="1800" u="sng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SBA Microloan          </a:t>
                      </a:r>
                      <a:r>
                        <a:rPr lang="en-US" sz="1800" u="sng" kern="100" dirty="0">
                          <a:effectLst/>
                        </a:rPr>
                        <a:t>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         	       6,000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9372"/>
                  </a:ext>
                </a:extLst>
              </a:tr>
              <a:tr h="46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Loan 2: </a:t>
                      </a:r>
                      <a:r>
                        <a:rPr lang="en-US" sz="1800" u="sng" kern="100" dirty="0">
                          <a:effectLst/>
                        </a:rPr>
                        <a:t>                                                               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73787"/>
                  </a:ext>
                </a:extLst>
              </a:tr>
              <a:tr h="46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Other: </a:t>
                      </a:r>
                      <a:r>
                        <a:rPr lang="en-US" sz="1800" u="sng" kern="100" dirty="0">
                          <a:effectLst/>
                        </a:rPr>
                        <a:t>                                                                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80749"/>
                  </a:ext>
                </a:extLst>
              </a:tr>
              <a:tr h="46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Other: </a:t>
                      </a:r>
                      <a:r>
                        <a:rPr lang="en-US" sz="1800" u="sng" kern="100" dirty="0">
                          <a:effectLst/>
                        </a:rPr>
                        <a:t>                                                               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>
                          <a:effectLst/>
                        </a:rPr>
                        <a:t>$	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77614"/>
                  </a:ext>
                </a:extLst>
              </a:tr>
              <a:tr h="46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Total Long-Term Liabilities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$                                 	       6,000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480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ACCAD-7A8F-A04C-08E8-C5E41B03EEA5}"/>
              </a:ext>
            </a:extLst>
          </p:cNvPr>
          <p:cNvSpPr txBox="1"/>
          <p:nvPr/>
        </p:nvSpPr>
        <p:spPr>
          <a:xfrm>
            <a:off x="736260" y="5201164"/>
            <a:ext cx="27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Total Liabilities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51C98-D1C7-0430-6F2A-00005ADD1E87}"/>
              </a:ext>
            </a:extLst>
          </p:cNvPr>
          <p:cNvSpPr txBox="1"/>
          <p:nvPr/>
        </p:nvSpPr>
        <p:spPr>
          <a:xfrm>
            <a:off x="5284200" y="5201163"/>
            <a:ext cx="299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$ </a:t>
            </a:r>
            <a:r>
              <a:rPr lang="en-US" sz="2400" b="1" i="1" u="sng" dirty="0"/>
              <a:t>                          16,000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0B35C-A2AC-7D1A-0475-ADEEA8FD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81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6AB3B-E463-1ED2-D6DA-1F8337AB2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E0B9C0-9529-7CAF-964F-40CC82A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Volt Balance Sheet: Owner’s Equity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C4E48-559E-10F0-A48A-4BC01DCE3150}"/>
              </a:ext>
            </a:extLst>
          </p:cNvPr>
          <p:cNvSpPr txBox="1"/>
          <p:nvPr/>
        </p:nvSpPr>
        <p:spPr>
          <a:xfrm>
            <a:off x="838200" y="1613118"/>
            <a:ext cx="5899483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400" b="1" dirty="0"/>
              <a:t>Owner’s Equity</a:t>
            </a:r>
          </a:p>
          <a:p>
            <a:pPr>
              <a:spcAft>
                <a:spcPts val="400"/>
              </a:spcAft>
            </a:pPr>
            <a:r>
              <a:rPr lang="en-US" dirty="0"/>
              <a:t>Total Assets – Total Liabilities = Total Owner’s Equity</a:t>
            </a:r>
          </a:p>
          <a:p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415BF-B81B-2737-9EDC-43C919EA2FA2}"/>
              </a:ext>
            </a:extLst>
          </p:cNvPr>
          <p:cNvSpPr txBox="1"/>
          <p:nvPr/>
        </p:nvSpPr>
        <p:spPr>
          <a:xfrm>
            <a:off x="838200" y="2667064"/>
            <a:ext cx="316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Total Owner’s Equity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A5F33-176C-4024-89ED-320DE8351E11}"/>
              </a:ext>
            </a:extLst>
          </p:cNvPr>
          <p:cNvSpPr txBox="1"/>
          <p:nvPr/>
        </p:nvSpPr>
        <p:spPr>
          <a:xfrm>
            <a:off x="5386140" y="2667063"/>
            <a:ext cx="299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/>
              <a:t>$ </a:t>
            </a:r>
            <a:r>
              <a:rPr lang="en-US" sz="2400" i="1" u="sng" dirty="0"/>
              <a:t>                          30,000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90377-0A75-E93F-69EB-A0D0FF6988C6}"/>
              </a:ext>
            </a:extLst>
          </p:cNvPr>
          <p:cNvSpPr txBox="1"/>
          <p:nvPr/>
        </p:nvSpPr>
        <p:spPr>
          <a:xfrm>
            <a:off x="838200" y="3429001"/>
            <a:ext cx="479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Total Liabilities &amp; Owners Equity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CEDD3-27B6-3A88-4AED-405FA611B484}"/>
              </a:ext>
            </a:extLst>
          </p:cNvPr>
          <p:cNvSpPr txBox="1"/>
          <p:nvPr/>
        </p:nvSpPr>
        <p:spPr>
          <a:xfrm>
            <a:off x="5386140" y="3429000"/>
            <a:ext cx="299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$ </a:t>
            </a:r>
            <a:r>
              <a:rPr lang="en-US" sz="2400" b="1" i="1" u="sng" dirty="0"/>
              <a:t>                          46,000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6973A-6DFF-7967-46D8-AC6260A6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25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E8731-B3C1-42C6-7235-BEDCAEF2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09725"/>
          </a:xfrm>
        </p:spPr>
        <p:txBody>
          <a:bodyPr>
            <a:normAutofit/>
          </a:bodyPr>
          <a:lstStyle/>
          <a:p>
            <a:r>
              <a:rPr lang="en-US" dirty="0"/>
              <a:t>What are Volt’s Strengths and Weaknesses?</a:t>
            </a:r>
          </a:p>
        </p:txBody>
      </p:sp>
      <p:pic>
        <p:nvPicPr>
          <p:cNvPr id="15" name="Picture Placeholder 14" descr="Photograph of a black-handled magnifying glass placed on a plain white surface. ">
            <a:extLst>
              <a:ext uri="{FF2B5EF4-FFF2-40B4-BE49-F238E27FC236}">
                <a16:creationId xmlns:a16="http://schemas.microsoft.com/office/drawing/2014/main" id="{8E76DE1D-8921-1787-4701-710240F775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8" b="19428"/>
          <a:stretch/>
        </p:blipFill>
        <p:spPr>
          <a:xfrm>
            <a:off x="0" y="1919174"/>
            <a:ext cx="12192000" cy="496765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0DE39-FFA7-6DC8-FAD6-84804D8A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16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E783-5E3F-306A-7E0D-591A5FB1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1CAC48-4FCB-EE06-B288-2089007F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rmAutofit/>
          </a:bodyPr>
          <a:lstStyle/>
          <a:p>
            <a:r>
              <a:rPr lang="en-US" dirty="0"/>
              <a:t>Apply It: My Balance Sheet</a:t>
            </a:r>
          </a:p>
        </p:txBody>
      </p:sp>
      <p:pic>
        <p:nvPicPr>
          <p:cNvPr id="10" name="Picture Placeholder 9" descr="Photograph showing a white calculator, green pen, and two notebooks stacked on a dark wooden surface. ">
            <a:extLst>
              <a:ext uri="{FF2B5EF4-FFF2-40B4-BE49-F238E27FC236}">
                <a16:creationId xmlns:a16="http://schemas.microsoft.com/office/drawing/2014/main" id="{911EF64D-D295-8D58-D673-E531FA2A49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0" b="20030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D134C-8F09-1F57-64D5-C28BA0342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12 in your participant guide.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EA216-9541-950B-FE7D-7E633B1C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03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B2A067-C909-8734-283D-DBDCB98D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and Loss Statement Basics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898B14-3F7B-63C3-C866-2C983D324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21427" cy="4351338"/>
          </a:xfrm>
        </p:spPr>
        <p:txBody>
          <a:bodyPr>
            <a:normAutofit/>
          </a:bodyPr>
          <a:lstStyle/>
          <a:p>
            <a:r>
              <a:rPr lang="en-US" dirty="0"/>
              <a:t>Shows a company's revenues and expenses over a specific period</a:t>
            </a:r>
          </a:p>
          <a:p>
            <a:r>
              <a:rPr lang="en-US" dirty="0"/>
              <a:t>Also known as an income statement</a:t>
            </a:r>
          </a:p>
          <a:p>
            <a:r>
              <a:rPr lang="en-US" dirty="0"/>
              <a:t>Can be used to assess a company's financial performance and profitability</a:t>
            </a:r>
          </a:p>
          <a:p>
            <a:endParaRPr lang="en-US" dirty="0"/>
          </a:p>
        </p:txBody>
      </p:sp>
      <p:pic>
        <p:nvPicPr>
          <p:cNvPr id="25" name="Content Placeholder 24" descr="Illustration of a calculator">
            <a:extLst>
              <a:ext uri="{FF2B5EF4-FFF2-40B4-BE49-F238E27FC236}">
                <a16:creationId xmlns:a16="http://schemas.microsoft.com/office/drawing/2014/main" id="{B9EDD886-C595-639E-C53E-4148981150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627" y="1689427"/>
            <a:ext cx="2592199" cy="25921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0B78D-200C-E2F5-E063-86E1D090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82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7D6E8-673F-8E99-7824-F89F3116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3109-3E89-413A-CF78-8B8409E8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Pre-Survey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91515A-1B63-9D6F-A359-A92F4DC4B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609600"/>
          </a:xfrm>
        </p:spPr>
        <p:txBody>
          <a:bodyPr>
            <a:noAutofit/>
          </a:bodyPr>
          <a:lstStyle/>
          <a:p>
            <a:r>
              <a:rPr lang="en-US" sz="2000" dirty="0"/>
              <a:t>See </a:t>
            </a:r>
            <a:r>
              <a:rPr lang="en-US" sz="2000"/>
              <a:t>page 1 </a:t>
            </a:r>
            <a:r>
              <a:rPr lang="en-US" sz="2000" dirty="0"/>
              <a:t>in your participant guide.</a:t>
            </a:r>
          </a:p>
        </p:txBody>
      </p:sp>
      <p:pic>
        <p:nvPicPr>
          <p:cNvPr id="14" name="Picture Placeholder 13" descr="Pre-survey form example">
            <a:extLst>
              <a:ext uri="{FF2B5EF4-FFF2-40B4-BE49-F238E27FC236}">
                <a16:creationId xmlns:a16="http://schemas.microsoft.com/office/drawing/2014/main" id="{4297F420-75C8-27B2-385E-0EA217D7F7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80" b="19698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8A752-01F8-C33E-BA7C-E8FEAF06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B3028-BACC-2FC6-CC1D-702A8A7F3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171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E585C-2017-0C04-4C8C-3B6FE80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Basic Profit and Loss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4F89-8015-94DA-5D0A-51290041B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36521"/>
            <a:ext cx="6611225" cy="44404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300" dirty="0"/>
              <a:t>Revenues: What you receive for the products and services you sell in a period of time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300" dirty="0"/>
              <a:t>Cost of goods sold: Total expenditure for providing the products or services that have been sold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300" dirty="0"/>
              <a:t>Gross profit: Your sales minus cost of goods sold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300" dirty="0"/>
              <a:t>Overhead: Expenses associated with your ongoing business operation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300" dirty="0"/>
              <a:t>Net profit before taxes (operating profit): Gross profit minus overhead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300" dirty="0"/>
              <a:t>Net profit: Net profit before taxes minus income taxes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8E772625-C553-97A4-E8AF-56E9A7472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1702" y="1825625"/>
            <a:ext cx="3812097" cy="4351338"/>
          </a:xfrm>
          <a:solidFill>
            <a:srgbClr val="333F50"/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marL="457200" lvl="1" indent="0">
              <a:spcBef>
                <a:spcPts val="25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spcBef>
                <a:spcPts val="25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+ Revenues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</a:rPr>
              <a:t>‒ Cost of Goods Sold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= Gross Profit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</a:rPr>
              <a:t>‒ Overhead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= Net Profit Before Taxes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</a:rPr>
              <a:t>‒ Income Taxes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= Net Profit</a:t>
            </a:r>
          </a:p>
          <a:p>
            <a:pPr lvl="3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98DB3-C274-BB6C-68FB-0ABEC62D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740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4E490-37BD-3053-D03A-D46F7A48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4863-DEC7-25E6-84A9-222850362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A common measure of profitability</a:t>
            </a:r>
          </a:p>
          <a:p>
            <a:r>
              <a:rPr lang="en-US" sz="2600" dirty="0"/>
              <a:t>Shown as a percentage</a:t>
            </a:r>
          </a:p>
          <a:p>
            <a:pPr marL="914400" lvl="2" indent="0">
              <a:buNone/>
            </a:pPr>
            <a:endParaRPr lang="en-US" sz="2600" b="1" dirty="0">
              <a:solidFill>
                <a:srgbClr val="333F50"/>
              </a:solidFill>
            </a:endParaRPr>
          </a:p>
          <a:p>
            <a:pPr marL="914400" lvl="2" indent="0">
              <a:buNone/>
            </a:pPr>
            <a:r>
              <a:rPr lang="en-US" sz="3200" b="1" dirty="0">
                <a:solidFill>
                  <a:srgbClr val="333F50"/>
                </a:solidFill>
              </a:rPr>
              <a:t>Profit Margin = Net Profit ÷ Revenue</a:t>
            </a:r>
          </a:p>
          <a:p>
            <a:endParaRPr lang="en-US" sz="2600" dirty="0"/>
          </a:p>
          <a:p>
            <a:r>
              <a:rPr lang="en-US" sz="2600" dirty="0"/>
              <a:t>Reminder: Net Profit  = Revenue – (Costs + Expenses + Taxes)</a:t>
            </a:r>
          </a:p>
        </p:txBody>
      </p:sp>
      <p:pic>
        <p:nvPicPr>
          <p:cNvPr id="10" name="Content Placeholder 9" descr="Stylized graphic of money">
            <a:extLst>
              <a:ext uri="{FF2B5EF4-FFF2-40B4-BE49-F238E27FC236}">
                <a16:creationId xmlns:a16="http://schemas.microsoft.com/office/drawing/2014/main" id="{86B43C74-9226-85A9-9C98-11003C0E84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5068" y="2061930"/>
            <a:ext cx="2489268" cy="248926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D629F-D254-3D6F-106F-DB45C17B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449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18825B-1E43-D91D-9174-AF079011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rmAutofit/>
          </a:bodyPr>
          <a:lstStyle/>
          <a:p>
            <a:r>
              <a:rPr lang="en-US" dirty="0"/>
              <a:t>Try It: Creating a Profit and </a:t>
            </a:r>
            <a:br>
              <a:rPr lang="en-US" dirty="0"/>
            </a:br>
            <a:r>
              <a:rPr lang="en-US" dirty="0"/>
              <a:t>Loss Statement</a:t>
            </a:r>
          </a:p>
        </p:txBody>
      </p:sp>
      <p:pic>
        <p:nvPicPr>
          <p:cNvPr id="6" name="Picture Placeholder 5" descr="Bar chart displaying quarterly data comparisons with blue and green bars representing different categories. ">
            <a:extLst>
              <a:ext uri="{FF2B5EF4-FFF2-40B4-BE49-F238E27FC236}">
                <a16:creationId xmlns:a16="http://schemas.microsoft.com/office/drawing/2014/main" id="{FA810FC7-5C0F-4C1C-1A42-49A006B38D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b="19986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6D489-4184-CFC6-9D1E-31784FAAF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15 in your participant guide.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7421A-F2ED-5351-15DA-6F958780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104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984A06-D582-49DB-4E75-27BBD5EE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Volt P&amp;L Statement: Revenue, </a:t>
            </a:r>
            <a:br>
              <a:rPr lang="en-US" dirty="0"/>
            </a:br>
            <a:r>
              <a:rPr lang="en-US" dirty="0"/>
              <a:t>Cost of Goods Sold, and Gross Profit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F5848-C2F4-404F-E7B7-C2AF5CAD44D8}"/>
              </a:ext>
            </a:extLst>
          </p:cNvPr>
          <p:cNvSpPr txBox="1"/>
          <p:nvPr/>
        </p:nvSpPr>
        <p:spPr>
          <a:xfrm>
            <a:off x="2443314" y="1449873"/>
            <a:ext cx="27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b="1" dirty="0"/>
              <a:t>Revenue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C3E19-1C0D-4B83-B8E3-52E00092F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96200"/>
              </p:ext>
            </p:extLst>
          </p:nvPr>
        </p:nvGraphicFramePr>
        <p:xfrm>
          <a:off x="2443317" y="1819205"/>
          <a:ext cx="7305367" cy="13956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28815">
                  <a:extLst>
                    <a:ext uri="{9D8B030D-6E8A-4147-A177-3AD203B41FA5}">
                      <a16:colId xmlns:a16="http://schemas.microsoft.com/office/drawing/2014/main" val="4169640838"/>
                    </a:ext>
                  </a:extLst>
                </a:gridCol>
                <a:gridCol w="2119468">
                  <a:extLst>
                    <a:ext uri="{9D8B030D-6E8A-4147-A177-3AD203B41FA5}">
                      <a16:colId xmlns:a16="http://schemas.microsoft.com/office/drawing/2014/main" val="2926820143"/>
                    </a:ext>
                  </a:extLst>
                </a:gridCol>
                <a:gridCol w="2057084">
                  <a:extLst>
                    <a:ext uri="{9D8B030D-6E8A-4147-A177-3AD203B41FA5}">
                      <a16:colId xmlns:a16="http://schemas.microsoft.com/office/drawing/2014/main" val="3694558328"/>
                    </a:ext>
                  </a:extLst>
                </a:gridCol>
              </a:tblGrid>
              <a:tr h="394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Item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Amount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62572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Repair Services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	250,000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29431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Parts Sales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	50,000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77878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Total Revenue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$                     	300,000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754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220188-EBC6-1D7C-20F0-8584D78E0B47}"/>
              </a:ext>
            </a:extLst>
          </p:cNvPr>
          <p:cNvSpPr txBox="1"/>
          <p:nvPr/>
        </p:nvSpPr>
        <p:spPr>
          <a:xfrm>
            <a:off x="2443314" y="3361086"/>
            <a:ext cx="27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b="1" dirty="0"/>
              <a:t>Cost of Goods Sold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DF1192-4A30-EDDF-1AB9-006EB38A9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2179"/>
              </p:ext>
            </p:extLst>
          </p:nvPr>
        </p:nvGraphicFramePr>
        <p:xfrm>
          <a:off x="2443317" y="3728163"/>
          <a:ext cx="7305369" cy="16868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60977">
                  <a:extLst>
                    <a:ext uri="{9D8B030D-6E8A-4147-A177-3AD203B41FA5}">
                      <a16:colId xmlns:a16="http://schemas.microsoft.com/office/drawing/2014/main" val="763628756"/>
                    </a:ext>
                  </a:extLst>
                </a:gridCol>
                <a:gridCol w="2072196">
                  <a:extLst>
                    <a:ext uri="{9D8B030D-6E8A-4147-A177-3AD203B41FA5}">
                      <a16:colId xmlns:a16="http://schemas.microsoft.com/office/drawing/2014/main" val="332375913"/>
                    </a:ext>
                  </a:extLst>
                </a:gridCol>
                <a:gridCol w="2072196">
                  <a:extLst>
                    <a:ext uri="{9D8B030D-6E8A-4147-A177-3AD203B41FA5}">
                      <a16:colId xmlns:a16="http://schemas.microsoft.com/office/drawing/2014/main" val="4239361259"/>
                    </a:ext>
                  </a:extLst>
                </a:gridCol>
              </a:tblGrid>
              <a:tr h="337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Item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Amount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Notes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4357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Inventory / Merchandise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	30,000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3169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Raw Materials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	10,000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16867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Direct Labor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800" kern="100" dirty="0">
                          <a:effectLst/>
                        </a:rPr>
                        <a:t>$                        	60,000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62081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>
                          <a:effectLst/>
                        </a:rPr>
                        <a:t>Total Cost of Goods Sold</a:t>
                      </a:r>
                      <a:endParaRPr lang="en-US" sz="1800" b="1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$                     	100,000</a:t>
                      </a:r>
                      <a:endParaRPr lang="en-US" sz="18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146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76651F-F7AA-940E-A62B-69C7F86C4269}"/>
              </a:ext>
            </a:extLst>
          </p:cNvPr>
          <p:cNvSpPr txBox="1"/>
          <p:nvPr/>
        </p:nvSpPr>
        <p:spPr>
          <a:xfrm>
            <a:off x="2397214" y="5678442"/>
            <a:ext cx="271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Gross Profit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5BA44-A237-09B6-C60D-5A0DF3B673F4}"/>
              </a:ext>
            </a:extLst>
          </p:cNvPr>
          <p:cNvSpPr txBox="1"/>
          <p:nvPr/>
        </p:nvSpPr>
        <p:spPr>
          <a:xfrm>
            <a:off x="5770170" y="5709692"/>
            <a:ext cx="29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$  __________________</a:t>
            </a:r>
            <a:r>
              <a:rPr lang="en-US" sz="1600" b="1" i="1" u="sng" dirty="0"/>
              <a:t>  </a:t>
            </a:r>
            <a:r>
              <a:rPr lang="en-US" sz="1600" b="1" i="1" dirty="0"/>
              <a:t>  </a:t>
            </a:r>
            <a:r>
              <a:rPr lang="en-US" sz="1600" b="1" i="1" u="sng" dirty="0"/>
              <a:t>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124C4-B5B5-8DAF-82E7-8920C5D13D90}"/>
              </a:ext>
            </a:extLst>
          </p:cNvPr>
          <p:cNvSpPr txBox="1"/>
          <p:nvPr/>
        </p:nvSpPr>
        <p:spPr>
          <a:xfrm>
            <a:off x="2388113" y="5953624"/>
            <a:ext cx="56004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/>
              <a:t>Note: Gross Profit = Total Revenue – Total Cost of Goods Sold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AB3D2-57CC-8645-4642-FB0D2865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121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F063-34AA-EED1-33FF-2D773474C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4971CD-AB3E-3E63-50F8-2FAC7542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Volt P&amp;L Statement: Overhead and </a:t>
            </a:r>
            <a:br>
              <a:rPr lang="en-US" dirty="0"/>
            </a:br>
            <a:r>
              <a:rPr lang="en-US" dirty="0"/>
              <a:t>Net Profit Before Taxes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4CEB8-D254-1426-3ADC-AA37760D6D07}"/>
              </a:ext>
            </a:extLst>
          </p:cNvPr>
          <p:cNvSpPr txBox="1"/>
          <p:nvPr/>
        </p:nvSpPr>
        <p:spPr>
          <a:xfrm>
            <a:off x="3122820" y="1476484"/>
            <a:ext cx="271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dirty="0"/>
              <a:t>Overhead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694D92-1E50-F516-D881-8255E9D24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94843"/>
              </p:ext>
            </p:extLst>
          </p:nvPr>
        </p:nvGraphicFramePr>
        <p:xfrm>
          <a:off x="3191358" y="1783214"/>
          <a:ext cx="5809282" cy="40874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81256">
                  <a:extLst>
                    <a:ext uri="{9D8B030D-6E8A-4147-A177-3AD203B41FA5}">
                      <a16:colId xmlns:a16="http://schemas.microsoft.com/office/drawing/2014/main" val="3707481597"/>
                    </a:ext>
                  </a:extLst>
                </a:gridCol>
                <a:gridCol w="1405289">
                  <a:extLst>
                    <a:ext uri="{9D8B030D-6E8A-4147-A177-3AD203B41FA5}">
                      <a16:colId xmlns:a16="http://schemas.microsoft.com/office/drawing/2014/main" val="1156118069"/>
                    </a:ext>
                  </a:extLst>
                </a:gridCol>
                <a:gridCol w="1222737">
                  <a:extLst>
                    <a:ext uri="{9D8B030D-6E8A-4147-A177-3AD203B41FA5}">
                      <a16:colId xmlns:a16="http://schemas.microsoft.com/office/drawing/2014/main" val="4209408704"/>
                    </a:ext>
                  </a:extLst>
                </a:gridCol>
              </a:tblGrid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Item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Amount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Notes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23980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Rent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>
                          <a:effectLst/>
                        </a:rPr>
                        <a:t>$	25,000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2765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Utilities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>
                          <a:effectLst/>
                        </a:rPr>
                        <a:t>$	2,000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51466"/>
                  </a:ext>
                </a:extLst>
              </a:tr>
              <a:tr h="4046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Employee Salaries/Benefits/Payroll Taxes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>
                          <a:effectLst/>
                        </a:rPr>
                        <a:t>$	51,000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03354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Equipment Repairs and Maintenance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>
                          <a:effectLst/>
                        </a:rPr>
                        <a:t>$	0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99199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Insurance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>
                          <a:effectLst/>
                        </a:rPr>
                        <a:t>$	2,000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6835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Marketing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2,000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64054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Office Supplies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2,000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80112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Travel 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0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48358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300" kern="100">
                          <a:effectLst/>
                        </a:rPr>
                        <a:t>Professional Fees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1,000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 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57400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Other: </a:t>
                      </a:r>
                      <a:r>
                        <a:rPr lang="en-US" sz="1300" u="sng" kern="100" dirty="0">
                          <a:effectLst/>
                        </a:rPr>
                        <a:t>                                                                    </a:t>
                      </a:r>
                      <a:r>
                        <a:rPr lang="en-US" sz="1300" kern="100" dirty="0">
                          <a:effectLst/>
                        </a:rPr>
                        <a:t>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4887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Other: </a:t>
                      </a:r>
                      <a:r>
                        <a:rPr lang="en-US" sz="1300" u="sng" kern="100" dirty="0">
                          <a:effectLst/>
                        </a:rPr>
                        <a:t>                                                                    </a:t>
                      </a:r>
                      <a:r>
                        <a:rPr lang="en-US" sz="1300" kern="100" dirty="0">
                          <a:effectLst/>
                        </a:rPr>
                        <a:t>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11069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Other: </a:t>
                      </a:r>
                      <a:r>
                        <a:rPr lang="en-US" sz="1300" u="sng" kern="100" dirty="0">
                          <a:effectLst/>
                        </a:rPr>
                        <a:t>                                                                    </a:t>
                      </a:r>
                      <a:r>
                        <a:rPr lang="en-US" sz="1300" kern="100" dirty="0">
                          <a:effectLst/>
                        </a:rPr>
                        <a:t>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$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53278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300" kern="100" dirty="0">
                          <a:effectLst/>
                        </a:rPr>
                        <a:t>Other: </a:t>
                      </a:r>
                      <a:r>
                        <a:rPr lang="en-US" sz="1300" u="sng" kern="100" dirty="0">
                          <a:effectLst/>
                        </a:rPr>
                        <a:t>                                                                    </a:t>
                      </a:r>
                      <a:r>
                        <a:rPr lang="en-US" sz="1300" kern="100" dirty="0">
                          <a:effectLst/>
                        </a:rPr>
                        <a:t>	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300" kern="100">
                          <a:effectLst/>
                        </a:rPr>
                        <a:t>$	</a:t>
                      </a:r>
                      <a:endParaRPr lang="en-US" sz="13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0457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b="1" kern="100" dirty="0">
                          <a:effectLst/>
                        </a:rPr>
                        <a:t>Total Expenses</a:t>
                      </a:r>
                      <a:endParaRPr lang="en-US" sz="13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300" b="1" kern="100" dirty="0">
                          <a:effectLst/>
                        </a:rPr>
                        <a:t>$	85,000</a:t>
                      </a:r>
                      <a:endParaRPr lang="en-US" sz="13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 </a:t>
                      </a:r>
                      <a:endParaRPr lang="en-US" sz="13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561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CD6A0E-4A2E-629B-CF5A-A042DDD9DBB4}"/>
              </a:ext>
            </a:extLst>
          </p:cNvPr>
          <p:cNvSpPr txBox="1"/>
          <p:nvPr/>
        </p:nvSpPr>
        <p:spPr>
          <a:xfrm>
            <a:off x="3099830" y="6011108"/>
            <a:ext cx="271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Net Profit Before Taxes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A4F10-3E3E-165E-7BF4-90E5E980BEA0}"/>
              </a:ext>
            </a:extLst>
          </p:cNvPr>
          <p:cNvSpPr txBox="1"/>
          <p:nvPr/>
        </p:nvSpPr>
        <p:spPr>
          <a:xfrm>
            <a:off x="5814155" y="5960654"/>
            <a:ext cx="2993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$  __________________</a:t>
            </a:r>
            <a:r>
              <a:rPr lang="en-US" sz="1400" b="1" i="1" u="sng" dirty="0"/>
              <a:t>  </a:t>
            </a:r>
            <a:r>
              <a:rPr lang="en-US" sz="1400" b="1" i="1" dirty="0"/>
              <a:t>  </a:t>
            </a:r>
            <a:r>
              <a:rPr lang="en-US" sz="1400" b="1" i="1" u="sng" dirty="0"/>
              <a:t>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90207-1635-BE46-4303-AEA86CABE22E}"/>
              </a:ext>
            </a:extLst>
          </p:cNvPr>
          <p:cNvSpPr txBox="1"/>
          <p:nvPr/>
        </p:nvSpPr>
        <p:spPr>
          <a:xfrm>
            <a:off x="3085011" y="6239837"/>
            <a:ext cx="5600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Note: Gross Profit = Total Revenue – Total Cost of Goods Sold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8CA6F-7544-CE3A-97C4-6E50A237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610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A5025-331D-0712-F854-24722A2BD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DE645-006C-FB90-3A1C-13F6A5EA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Volt P&amp;L Statement: </a:t>
            </a:r>
            <a:br>
              <a:rPr lang="en-US" dirty="0"/>
            </a:br>
            <a:r>
              <a:rPr lang="en-US" dirty="0"/>
              <a:t>Income Taxes and Net Profit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C7293-103C-C972-D26F-B0788DF3B753}"/>
              </a:ext>
            </a:extLst>
          </p:cNvPr>
          <p:cNvSpPr txBox="1"/>
          <p:nvPr/>
        </p:nvSpPr>
        <p:spPr>
          <a:xfrm>
            <a:off x="2462325" y="1766232"/>
            <a:ext cx="27143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Income Taxes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BD69B6D-FF1B-7B5A-C41D-81476E64E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63079"/>
              </p:ext>
            </p:extLst>
          </p:nvPr>
        </p:nvGraphicFramePr>
        <p:xfrm>
          <a:off x="2558577" y="2165603"/>
          <a:ext cx="7094097" cy="22781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86">
                  <a:extLst>
                    <a:ext uri="{9D8B030D-6E8A-4147-A177-3AD203B41FA5}">
                      <a16:colId xmlns:a16="http://schemas.microsoft.com/office/drawing/2014/main" val="4051963601"/>
                    </a:ext>
                  </a:extLst>
                </a:gridCol>
                <a:gridCol w="2009429">
                  <a:extLst>
                    <a:ext uri="{9D8B030D-6E8A-4147-A177-3AD203B41FA5}">
                      <a16:colId xmlns:a16="http://schemas.microsoft.com/office/drawing/2014/main" val="1643247579"/>
                    </a:ext>
                  </a:extLst>
                </a:gridCol>
                <a:gridCol w="2036582">
                  <a:extLst>
                    <a:ext uri="{9D8B030D-6E8A-4147-A177-3AD203B41FA5}">
                      <a16:colId xmlns:a16="http://schemas.microsoft.com/office/drawing/2014/main" val="3796349577"/>
                    </a:ext>
                  </a:extLst>
                </a:gridCol>
              </a:tblGrid>
              <a:tr h="251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Notes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42765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Federal Income Taxes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$                                  20,000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9372"/>
                  </a:ext>
                </a:extLst>
              </a:tr>
              <a:tr h="303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State Income Taxes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$                                 	   4,000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73787"/>
                  </a:ext>
                </a:extLst>
              </a:tr>
              <a:tr h="303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Local Income Taxes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$                                    	1,000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80749"/>
                  </a:ext>
                </a:extLst>
              </a:tr>
              <a:tr h="303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Other: </a:t>
                      </a:r>
                      <a:r>
                        <a:rPr lang="en-US" sz="1400" u="sng" kern="100" dirty="0">
                          <a:effectLst/>
                        </a:rPr>
                        <a:t>                                                               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$	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77614"/>
                  </a:ext>
                </a:extLst>
              </a:tr>
              <a:tr h="303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2438400" algn="r"/>
                        </a:tabLs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Other: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3210" algn="r"/>
                        </a:tabLst>
                      </a:pPr>
                      <a:r>
                        <a:rPr lang="en-US" sz="1400" kern="100" dirty="0">
                          <a:effectLst/>
                        </a:rPr>
                        <a:t>$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97273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Total Income Taxes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  <a:tabLst>
                          <a:tab pos="1554480" algn="r"/>
                        </a:tabLst>
                      </a:pPr>
                      <a:r>
                        <a:rPr lang="en-US" sz="1400" b="1" kern="100" dirty="0">
                          <a:effectLst/>
                        </a:rPr>
                        <a:t>$                                25,000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480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94A85A-1815-6357-A62B-8EAB35038964}"/>
              </a:ext>
            </a:extLst>
          </p:cNvPr>
          <p:cNvSpPr txBox="1"/>
          <p:nvPr/>
        </p:nvSpPr>
        <p:spPr>
          <a:xfrm>
            <a:off x="2481574" y="4580246"/>
            <a:ext cx="271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Net Profit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61F1C-2C53-15EB-E8CD-45008756B80A}"/>
              </a:ext>
            </a:extLst>
          </p:cNvPr>
          <p:cNvSpPr txBox="1"/>
          <p:nvPr/>
        </p:nvSpPr>
        <p:spPr>
          <a:xfrm>
            <a:off x="5742653" y="4580246"/>
            <a:ext cx="29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$  __________________</a:t>
            </a:r>
            <a:r>
              <a:rPr lang="en-US" sz="1600" b="1" i="1" u="sng" dirty="0"/>
              <a:t>  </a:t>
            </a:r>
            <a:r>
              <a:rPr lang="en-US" sz="1600" b="1" i="1" dirty="0"/>
              <a:t>  </a:t>
            </a:r>
            <a:r>
              <a:rPr lang="en-US" sz="1600" b="1" i="1" u="sng" dirty="0"/>
              <a:t>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DCB2B-1F9A-46A7-4B81-7986ADB8CBBF}"/>
              </a:ext>
            </a:extLst>
          </p:cNvPr>
          <p:cNvSpPr txBox="1"/>
          <p:nvPr/>
        </p:nvSpPr>
        <p:spPr>
          <a:xfrm>
            <a:off x="2443816" y="4889925"/>
            <a:ext cx="560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Net Profit = Net Profit Before Taxes – Total Income Taxes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57C5B-B701-5F3A-2796-BDB1F033C704}"/>
              </a:ext>
            </a:extLst>
          </p:cNvPr>
          <p:cNvSpPr txBox="1"/>
          <p:nvPr/>
        </p:nvSpPr>
        <p:spPr>
          <a:xfrm>
            <a:off x="2443816" y="5197702"/>
            <a:ext cx="271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Profit Margin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96BC4-6C07-C240-29B4-D4FF1BAAF638}"/>
              </a:ext>
            </a:extLst>
          </p:cNvPr>
          <p:cNvSpPr txBox="1"/>
          <p:nvPr/>
        </p:nvSpPr>
        <p:spPr>
          <a:xfrm>
            <a:off x="5704895" y="5197702"/>
            <a:ext cx="29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$  __________________</a:t>
            </a:r>
            <a:r>
              <a:rPr lang="en-US" sz="1600" b="1" i="1" u="sng" dirty="0"/>
              <a:t>  </a:t>
            </a:r>
            <a:r>
              <a:rPr lang="en-US" sz="1600" b="1" i="1" dirty="0"/>
              <a:t>  </a:t>
            </a:r>
            <a:r>
              <a:rPr lang="en-US" sz="1600" b="1" i="1" u="sng" dirty="0"/>
              <a:t>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3A599-36E3-93D7-0056-C39BE07A0C4F}"/>
              </a:ext>
            </a:extLst>
          </p:cNvPr>
          <p:cNvSpPr txBox="1"/>
          <p:nvPr/>
        </p:nvSpPr>
        <p:spPr>
          <a:xfrm>
            <a:off x="2444558" y="5459256"/>
            <a:ext cx="72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Profit Margin = Net Profit ÷ Total Revenue; multiply by 100% to express profit margin as a percentage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CEFFD-91B9-3FF4-2FB5-20CC58A4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48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43DA-2321-AD43-F894-C639F8BC6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F3EA33-8473-4F89-D9FF-55E23C87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Apply It: My Profit and Loss Statement</a:t>
            </a:r>
          </a:p>
        </p:txBody>
      </p:sp>
      <p:pic>
        <p:nvPicPr>
          <p:cNvPr id="6" name="Picture Placeholder 5" descr="Photograph showing various financial documents and charts spread on a desk, including a tablet displaying a pie chart and bar graph with orange and yellow tones.">
            <a:extLst>
              <a:ext uri="{FF2B5EF4-FFF2-40B4-BE49-F238E27FC236}">
                <a16:creationId xmlns:a16="http://schemas.microsoft.com/office/drawing/2014/main" id="{5AB52898-C831-F432-D583-223C0D46B5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7" b="19987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BE4A7-1CF2-8379-F5D8-FB4744FB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Autofit/>
          </a:bodyPr>
          <a:lstStyle/>
          <a:p>
            <a:r>
              <a:rPr lang="en-US" sz="2000" dirty="0"/>
              <a:t>See page 17 in your participant guide.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5CC99-3769-B6BD-B13F-E1CFCB53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294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1F03B-E1B1-BE34-343C-7F63A87D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Cash Flow Statements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6A70-C7E4-441B-607B-F6257531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/>
          <a:lstStyle/>
          <a:p>
            <a:r>
              <a:rPr lang="en-US" dirty="0"/>
              <a:t>Shows how cash moves in and out of a business over a specific period</a:t>
            </a:r>
          </a:p>
          <a:p>
            <a:r>
              <a:rPr lang="en-US" dirty="0"/>
              <a:t>Historical, showing what has already happened; not a projection</a:t>
            </a:r>
          </a:p>
          <a:p>
            <a:r>
              <a:rPr lang="en-US" dirty="0"/>
              <a:t>Divided into three sections:</a:t>
            </a:r>
          </a:p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7EF00B-7A21-416A-0B19-88AF7A3D626D}"/>
              </a:ext>
            </a:extLst>
          </p:cNvPr>
          <p:cNvSpPr/>
          <p:nvPr/>
        </p:nvSpPr>
        <p:spPr>
          <a:xfrm>
            <a:off x="769790" y="3411587"/>
            <a:ext cx="3225823" cy="604800"/>
          </a:xfrm>
          <a:custGeom>
            <a:avLst/>
            <a:gdLst>
              <a:gd name="connsiteX0" fmla="*/ 0 w 3225823"/>
              <a:gd name="connsiteY0" fmla="*/ 0 h 604800"/>
              <a:gd name="connsiteX1" fmla="*/ 3225823 w 3225823"/>
              <a:gd name="connsiteY1" fmla="*/ 0 h 604800"/>
              <a:gd name="connsiteX2" fmla="*/ 3225823 w 3225823"/>
              <a:gd name="connsiteY2" fmla="*/ 604800 h 604800"/>
              <a:gd name="connsiteX3" fmla="*/ 0 w 3225823"/>
              <a:gd name="connsiteY3" fmla="*/ 604800 h 604800"/>
              <a:gd name="connsiteX4" fmla="*/ 0 w 3225823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23" h="604800">
                <a:moveTo>
                  <a:pt x="0" y="0"/>
                </a:moveTo>
                <a:lnTo>
                  <a:pt x="3225823" y="0"/>
                </a:lnTo>
                <a:lnTo>
                  <a:pt x="3225823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100" b="1" kern="1200"/>
              <a:t>Operating Activities</a:t>
            </a:r>
            <a:endParaRPr lang="en-US" sz="21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25275D-060F-3BEE-FEE5-5AD145B9AD23}"/>
              </a:ext>
            </a:extLst>
          </p:cNvPr>
          <p:cNvSpPr/>
          <p:nvPr/>
        </p:nvSpPr>
        <p:spPr>
          <a:xfrm>
            <a:off x="769790" y="4016387"/>
            <a:ext cx="3225823" cy="1826625"/>
          </a:xfrm>
          <a:custGeom>
            <a:avLst/>
            <a:gdLst>
              <a:gd name="connsiteX0" fmla="*/ 0 w 3225823"/>
              <a:gd name="connsiteY0" fmla="*/ 0 h 1826625"/>
              <a:gd name="connsiteX1" fmla="*/ 3225823 w 3225823"/>
              <a:gd name="connsiteY1" fmla="*/ 0 h 1826625"/>
              <a:gd name="connsiteX2" fmla="*/ 3225823 w 3225823"/>
              <a:gd name="connsiteY2" fmla="*/ 1826625 h 1826625"/>
              <a:gd name="connsiteX3" fmla="*/ 0 w 3225823"/>
              <a:gd name="connsiteY3" fmla="*/ 1826625 h 1826625"/>
              <a:gd name="connsiteX4" fmla="*/ 0 w 3225823"/>
              <a:gd name="connsiteY4" fmla="*/ 0 h 18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23" h="1826625">
                <a:moveTo>
                  <a:pt x="0" y="0"/>
                </a:moveTo>
                <a:lnTo>
                  <a:pt x="3225823" y="0"/>
                </a:lnTo>
                <a:lnTo>
                  <a:pt x="3225823" y="1826625"/>
                </a:lnTo>
                <a:lnTo>
                  <a:pt x="0" y="1826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Font typeface="Source Sans Pro" panose="020B0503030403020204" pitchFamily="34" charset="0"/>
              <a:buChar char="•"/>
            </a:pPr>
            <a:r>
              <a:rPr lang="en-US" sz="2100" kern="1200"/>
              <a:t>Cash generated or used in the day-to-day operations of the business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67E366-683D-9914-5A72-8E6B39F65DD8}"/>
              </a:ext>
            </a:extLst>
          </p:cNvPr>
          <p:cNvSpPr/>
          <p:nvPr/>
        </p:nvSpPr>
        <p:spPr>
          <a:xfrm>
            <a:off x="4447228" y="3411587"/>
            <a:ext cx="3225823" cy="604800"/>
          </a:xfrm>
          <a:custGeom>
            <a:avLst/>
            <a:gdLst>
              <a:gd name="connsiteX0" fmla="*/ 0 w 3225823"/>
              <a:gd name="connsiteY0" fmla="*/ 0 h 604800"/>
              <a:gd name="connsiteX1" fmla="*/ 3225823 w 3225823"/>
              <a:gd name="connsiteY1" fmla="*/ 0 h 604800"/>
              <a:gd name="connsiteX2" fmla="*/ 3225823 w 3225823"/>
              <a:gd name="connsiteY2" fmla="*/ 604800 h 604800"/>
              <a:gd name="connsiteX3" fmla="*/ 0 w 3225823"/>
              <a:gd name="connsiteY3" fmla="*/ 604800 h 604800"/>
              <a:gd name="connsiteX4" fmla="*/ 0 w 3225823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23" h="604800">
                <a:moveTo>
                  <a:pt x="0" y="0"/>
                </a:moveTo>
                <a:lnTo>
                  <a:pt x="3225823" y="0"/>
                </a:lnTo>
                <a:lnTo>
                  <a:pt x="3225823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100" b="1" kern="1200"/>
              <a:t>Investing Activities</a:t>
            </a:r>
            <a:endParaRPr lang="en-US" sz="21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C60FCA-2DAC-B328-FCEE-868DEFC5AD6D}"/>
              </a:ext>
            </a:extLst>
          </p:cNvPr>
          <p:cNvSpPr/>
          <p:nvPr/>
        </p:nvSpPr>
        <p:spPr>
          <a:xfrm>
            <a:off x="4447228" y="4016387"/>
            <a:ext cx="3225823" cy="1826625"/>
          </a:xfrm>
          <a:custGeom>
            <a:avLst/>
            <a:gdLst>
              <a:gd name="connsiteX0" fmla="*/ 0 w 3225823"/>
              <a:gd name="connsiteY0" fmla="*/ 0 h 1826625"/>
              <a:gd name="connsiteX1" fmla="*/ 3225823 w 3225823"/>
              <a:gd name="connsiteY1" fmla="*/ 0 h 1826625"/>
              <a:gd name="connsiteX2" fmla="*/ 3225823 w 3225823"/>
              <a:gd name="connsiteY2" fmla="*/ 1826625 h 1826625"/>
              <a:gd name="connsiteX3" fmla="*/ 0 w 3225823"/>
              <a:gd name="connsiteY3" fmla="*/ 1826625 h 1826625"/>
              <a:gd name="connsiteX4" fmla="*/ 0 w 3225823"/>
              <a:gd name="connsiteY4" fmla="*/ 0 h 18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23" h="1826625">
                <a:moveTo>
                  <a:pt x="0" y="0"/>
                </a:moveTo>
                <a:lnTo>
                  <a:pt x="3225823" y="0"/>
                </a:lnTo>
                <a:lnTo>
                  <a:pt x="3225823" y="1826625"/>
                </a:lnTo>
                <a:lnTo>
                  <a:pt x="0" y="1826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Font typeface="Source Sans Pro" panose="020B0503030403020204" pitchFamily="34" charset="0"/>
              <a:buChar char="•"/>
            </a:pPr>
            <a:r>
              <a:rPr lang="en-US" sz="2100" kern="1200"/>
              <a:t>Cash used for or generated by investments in assets, such as equipment or property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9EA9FA-19FC-2591-8E41-A72D372AAD88}"/>
              </a:ext>
            </a:extLst>
          </p:cNvPr>
          <p:cNvSpPr/>
          <p:nvPr/>
        </p:nvSpPr>
        <p:spPr>
          <a:xfrm>
            <a:off x="8124667" y="3411587"/>
            <a:ext cx="3225823" cy="604800"/>
          </a:xfrm>
          <a:custGeom>
            <a:avLst/>
            <a:gdLst>
              <a:gd name="connsiteX0" fmla="*/ 0 w 3225823"/>
              <a:gd name="connsiteY0" fmla="*/ 0 h 604800"/>
              <a:gd name="connsiteX1" fmla="*/ 3225823 w 3225823"/>
              <a:gd name="connsiteY1" fmla="*/ 0 h 604800"/>
              <a:gd name="connsiteX2" fmla="*/ 3225823 w 3225823"/>
              <a:gd name="connsiteY2" fmla="*/ 604800 h 604800"/>
              <a:gd name="connsiteX3" fmla="*/ 0 w 3225823"/>
              <a:gd name="connsiteY3" fmla="*/ 604800 h 604800"/>
              <a:gd name="connsiteX4" fmla="*/ 0 w 3225823"/>
              <a:gd name="connsiteY4" fmla="*/ 0 h 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23" h="604800">
                <a:moveTo>
                  <a:pt x="0" y="0"/>
                </a:moveTo>
                <a:lnTo>
                  <a:pt x="3225823" y="0"/>
                </a:lnTo>
                <a:lnTo>
                  <a:pt x="3225823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100" b="1" kern="1200"/>
              <a:t>Financing Activities</a:t>
            </a:r>
            <a:endParaRPr lang="en-US" sz="21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82B134-8E51-E1E4-9733-2FA3EFDF84A4}"/>
              </a:ext>
            </a:extLst>
          </p:cNvPr>
          <p:cNvSpPr/>
          <p:nvPr/>
        </p:nvSpPr>
        <p:spPr>
          <a:xfrm>
            <a:off x="8124667" y="4016387"/>
            <a:ext cx="3225823" cy="1826625"/>
          </a:xfrm>
          <a:custGeom>
            <a:avLst/>
            <a:gdLst>
              <a:gd name="connsiteX0" fmla="*/ 0 w 3225823"/>
              <a:gd name="connsiteY0" fmla="*/ 0 h 1826625"/>
              <a:gd name="connsiteX1" fmla="*/ 3225823 w 3225823"/>
              <a:gd name="connsiteY1" fmla="*/ 0 h 1826625"/>
              <a:gd name="connsiteX2" fmla="*/ 3225823 w 3225823"/>
              <a:gd name="connsiteY2" fmla="*/ 1826625 h 1826625"/>
              <a:gd name="connsiteX3" fmla="*/ 0 w 3225823"/>
              <a:gd name="connsiteY3" fmla="*/ 1826625 h 1826625"/>
              <a:gd name="connsiteX4" fmla="*/ 0 w 3225823"/>
              <a:gd name="connsiteY4" fmla="*/ 0 h 18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23" h="1826625">
                <a:moveTo>
                  <a:pt x="0" y="0"/>
                </a:moveTo>
                <a:lnTo>
                  <a:pt x="3225823" y="0"/>
                </a:lnTo>
                <a:lnTo>
                  <a:pt x="3225823" y="1826625"/>
                </a:lnTo>
                <a:lnTo>
                  <a:pt x="0" y="1826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Font typeface="Source Sans Pro" panose="020B0503030403020204" pitchFamily="34" charset="0"/>
              <a:buChar char="•"/>
            </a:pPr>
            <a:r>
              <a:rPr lang="en-US" sz="2100" kern="1200"/>
              <a:t>Cash received from or paid to lenders and investors, such as loan repayments or equity contributions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013BA-F12A-3278-7A51-7AD45816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252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AE5F-8D8B-EE1B-3DAB-F8C97CE2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0D979-F91C-F7FC-66BF-91C51342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533525"/>
          </a:xfrm>
        </p:spPr>
        <p:txBody>
          <a:bodyPr>
            <a:noAutofit/>
          </a:bodyPr>
          <a:lstStyle/>
          <a:p>
            <a:r>
              <a:rPr lang="en-US" dirty="0"/>
              <a:t>Why do you think it’s important to </a:t>
            </a:r>
            <a:br>
              <a:rPr lang="en-US" dirty="0"/>
            </a:br>
            <a:r>
              <a:rPr lang="en-US" dirty="0"/>
              <a:t>track cash flow?</a:t>
            </a:r>
          </a:p>
        </p:txBody>
      </p:sp>
      <p:pic>
        <p:nvPicPr>
          <p:cNvPr id="6" name="Picture Placeholder 5" descr="Photograph of four clear glass jars arranged in a row, each progressively filled with more coins from left to right. ">
            <a:extLst>
              <a:ext uri="{FF2B5EF4-FFF2-40B4-BE49-F238E27FC236}">
                <a16:creationId xmlns:a16="http://schemas.microsoft.com/office/drawing/2014/main" id="{BE402EC8-7526-F6B3-0097-0E1A5F54C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6"/>
          <a:stretch>
            <a:fillRect/>
          </a:stretch>
        </p:blipFill>
        <p:spPr>
          <a:xfrm>
            <a:off x="0" y="1890713"/>
            <a:ext cx="12192000" cy="496728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750FB-5419-63CD-F638-2D30D7FC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562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4B38-C989-92FA-C4A0-E4ECF366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72C77-5DB2-B6D8-3C00-5888A633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Example Cash Flow Statement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9853D7-8E5F-2239-1A48-914FBBBF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29562"/>
              </p:ext>
            </p:extLst>
          </p:nvPr>
        </p:nvGraphicFramePr>
        <p:xfrm>
          <a:off x="3791712" y="1617213"/>
          <a:ext cx="4608576" cy="4582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72848">
                  <a:extLst>
                    <a:ext uri="{9D8B030D-6E8A-4147-A177-3AD203B41FA5}">
                      <a16:colId xmlns:a16="http://schemas.microsoft.com/office/drawing/2014/main" val="4086941858"/>
                    </a:ext>
                  </a:extLst>
                </a:gridCol>
                <a:gridCol w="1235728">
                  <a:extLst>
                    <a:ext uri="{9D8B030D-6E8A-4147-A177-3AD203B41FA5}">
                      <a16:colId xmlns:a16="http://schemas.microsoft.com/office/drawing/2014/main" val="1487800124"/>
                    </a:ext>
                  </a:extLst>
                </a:gridCol>
              </a:tblGrid>
              <a:tr h="305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Flow Item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Amount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84420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Operating Activities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964412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from Sales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$150,000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076262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Paid for Cost of Goods Sold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($50,000)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09323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Paid for Expenses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($25,000)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96645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Flow from Operations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$75,000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8727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Investing Activities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70514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Equipment Purchase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($5,000)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02520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Flow from Investing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($5,000)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915027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Financing Activities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8628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Loan Received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$26,000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45204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Loan Repayment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($1,000)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24311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Distributions to Partners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($75,000)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245616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Cash Flow from Financing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($50,000)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11387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Net Cash Flow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$20,000</a:t>
                      </a:r>
                      <a:endParaRPr lang="en-US" sz="14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5619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8A82E1-8C40-926F-0CC9-29A11841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312490-08FA-8345-42EF-D9E1CAAF3C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" y="656953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1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BE0CB6D-14DE-0DA9-5424-EB7239CE01A1}"/>
              </a:ext>
            </a:extLst>
          </p:cNvPr>
          <p:cNvSpPr txBox="1">
            <a:spLocks/>
          </p:cNvSpPr>
          <p:nvPr/>
        </p:nvSpPr>
        <p:spPr>
          <a:xfrm>
            <a:off x="459442" y="1088539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Budgeting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D933FE-A656-F554-C5F2-A52DBDD6A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2 in your participant guide.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3F0085-56D8-4C6B-F0FE-0F796F43FD57}"/>
              </a:ext>
            </a:extLst>
          </p:cNvPr>
          <p:cNvSpPr txBox="1">
            <a:spLocks/>
          </p:cNvSpPr>
          <p:nvPr/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Placeholder 5" descr="Photograph showing a workspace with printed charts and graphs featuring bar and line data visualizations in blue, green, and red colors. ">
            <a:extLst>
              <a:ext uri="{FF2B5EF4-FFF2-40B4-BE49-F238E27FC236}">
                <a16:creationId xmlns:a16="http://schemas.microsoft.com/office/drawing/2014/main" id="{B4A2DB7E-64DD-E351-9B76-E6A2259880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r="23773"/>
          <a:stretch/>
        </p:blipFill>
        <p:spPr>
          <a:xfrm>
            <a:off x="5178552" y="0"/>
            <a:ext cx="7013448" cy="6858000"/>
          </a:xfrm>
          <a:prstGeom prst="rect">
            <a:avLst/>
          </a:prstGeom>
          <a:solidFill>
            <a:srgbClr val="333F50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50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F839A-C302-FC2C-354B-BE72EC0B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8727D-C7C5-6AA2-693F-061F1698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Statement of Owner’s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A087-61FE-3111-EE41-EC0B0774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Shows changes in the owner’s equity over a specific period, such as:</a:t>
            </a:r>
          </a:p>
          <a:p>
            <a:pPr lvl="1"/>
            <a:r>
              <a:rPr lang="en-US" dirty="0"/>
              <a:t>Investments made by the owner</a:t>
            </a:r>
          </a:p>
          <a:p>
            <a:pPr lvl="1"/>
            <a:r>
              <a:rPr lang="en-US" dirty="0"/>
              <a:t>Net income or loss from the business</a:t>
            </a:r>
          </a:p>
          <a:p>
            <a:pPr lvl="1"/>
            <a:r>
              <a:rPr lang="en-US" dirty="0"/>
              <a:t>Withdrawals taken by the owner</a:t>
            </a:r>
          </a:p>
          <a:p>
            <a:pPr lvl="0"/>
            <a:r>
              <a:rPr lang="en-US" dirty="0"/>
              <a:t>Closely related to the balance sheet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ECB17-5E06-F1E8-688C-15732870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248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A558-F950-097A-F067-F52DB70AE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959C5D-EC5B-B799-DAB4-ACE4BAC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Example Statement of Owner’s Equity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A49C44-5047-ABA1-CBD3-AC242DA87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52066"/>
              </p:ext>
            </p:extLst>
          </p:nvPr>
        </p:nvGraphicFramePr>
        <p:xfrm>
          <a:off x="2496836" y="1854062"/>
          <a:ext cx="6875764" cy="37563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31280">
                  <a:extLst>
                    <a:ext uri="{9D8B030D-6E8A-4147-A177-3AD203B41FA5}">
                      <a16:colId xmlns:a16="http://schemas.microsoft.com/office/drawing/2014/main" val="1333640222"/>
                    </a:ext>
                  </a:extLst>
                </a:gridCol>
                <a:gridCol w="1844484">
                  <a:extLst>
                    <a:ext uri="{9D8B030D-6E8A-4147-A177-3AD203B41FA5}">
                      <a16:colId xmlns:a16="http://schemas.microsoft.com/office/drawing/2014/main" val="2502988132"/>
                    </a:ext>
                  </a:extLst>
                </a:gridCol>
              </a:tblGrid>
              <a:tr h="469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Statement of Owner’s Equity Item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Amount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20670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Beginning Owner’s Equity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$100,000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55320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Additions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1050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Net Income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$40,000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24035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Additional Investment by the Owner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$10,000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43666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Deductions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28212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Owner’s Draw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($20,000)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08095"/>
                  </a:ext>
                </a:extLst>
              </a:tr>
              <a:tr h="469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Ending Owner’s Equity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$130,000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0837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C8BD8E-2A45-E994-E520-7C7909EB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69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0197D-5E6E-6B43-250C-0C1A2131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2"/>
            <a:ext cx="7973568" cy="1256245"/>
          </a:xfrm>
        </p:spPr>
        <p:txBody>
          <a:bodyPr/>
          <a:lstStyle/>
          <a:p>
            <a:pPr marL="237744"/>
            <a:r>
              <a:rPr lang="en-US" dirty="0"/>
              <a:t>Take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A1D51-98ED-2EFC-156D-EBE10FFC1719}"/>
              </a:ext>
            </a:extLst>
          </p:cNvPr>
          <p:cNvSpPr txBox="1"/>
          <p:nvPr/>
        </p:nvSpPr>
        <p:spPr>
          <a:xfrm>
            <a:off x="813817" y="2788651"/>
            <a:ext cx="74917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is one goal you will pursue?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first step will you take toward your goal? 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How will you get and give support to other participants? </a:t>
            </a:r>
            <a:endParaRPr lang="en-US" sz="3400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30F74-75C3-B1A0-324B-3F43D35E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305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77E37-4DD3-5E43-5E5C-B20F3D19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FC5D07-51DA-9DB3-F4FC-CEC11B42C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477706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22 in your participant guide.</a:t>
            </a:r>
          </a:p>
        </p:txBody>
      </p:sp>
      <p:pic>
        <p:nvPicPr>
          <p:cNvPr id="10" name="Picture 9" descr="Screenshot of the For More Information section in the participant guide.">
            <a:extLst>
              <a:ext uri="{FF2B5EF4-FFF2-40B4-BE49-F238E27FC236}">
                <a16:creationId xmlns:a16="http://schemas.microsoft.com/office/drawing/2014/main" id="{76D5CB6F-D64E-D6F3-81C8-849DD585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6" r="707" b="7561"/>
          <a:stretch/>
        </p:blipFill>
        <p:spPr>
          <a:xfrm>
            <a:off x="826587" y="1910595"/>
            <a:ext cx="10326744" cy="3261769"/>
          </a:xfrm>
          <a:prstGeom prst="rect">
            <a:avLst/>
          </a:prstGeo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FA10-6409-B365-3821-3A05E6F9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2C574-7376-3999-2D3D-3FC8B82C6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43" y="3597696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38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BAB3-A99D-493A-01F2-E68CC024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0222-3577-DF46-F2DD-DF9DE19A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en-US" dirty="0"/>
              <a:t>Post-Survey</a:t>
            </a:r>
          </a:p>
        </p:txBody>
      </p:sp>
      <p:pic>
        <p:nvPicPr>
          <p:cNvPr id="9" name="Picture Placeholder 8" descr="Post-Survey form">
            <a:extLst>
              <a:ext uri="{FF2B5EF4-FFF2-40B4-BE49-F238E27FC236}">
                <a16:creationId xmlns:a16="http://schemas.microsoft.com/office/drawing/2014/main" id="{E8BBA63B-C85E-8F72-8060-55FBC3F630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145" b="17240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F5148E-532D-B910-1B98-A894B1DA0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371600"/>
            <a:ext cx="5231912" cy="827344"/>
          </a:xfrm>
        </p:spPr>
        <p:txBody>
          <a:bodyPr>
            <a:noAutofit/>
          </a:bodyPr>
          <a:lstStyle/>
          <a:p>
            <a:r>
              <a:rPr lang="en-US" sz="2000" dirty="0"/>
              <a:t>See page 27 in your participant guide.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C2A8-2FFC-D461-F94C-8609CCC0F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7C4D-50B6-13BA-6394-3E68DFE1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50FB-2999-4D2A-810E-1955C64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B1F5B9-6F66-C242-427E-947933E78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371600"/>
            <a:ext cx="5231912" cy="636844"/>
          </a:xfrm>
        </p:spPr>
        <p:txBody>
          <a:bodyPr>
            <a:noAutofit/>
          </a:bodyPr>
          <a:lstStyle/>
          <a:p>
            <a:r>
              <a:rPr lang="en-US" sz="2000" dirty="0"/>
              <a:t>See page 28 in your participant guide.</a:t>
            </a:r>
          </a:p>
        </p:txBody>
      </p:sp>
      <p:pic>
        <p:nvPicPr>
          <p:cNvPr id="55" name="Picture Placeholder 54" descr="Screenshot of the Evaluation section in the participant guide.">
            <a:extLst>
              <a:ext uri="{FF2B5EF4-FFF2-40B4-BE49-F238E27FC236}">
                <a16:creationId xmlns:a16="http://schemas.microsoft.com/office/drawing/2014/main" id="{6844D970-9D06-CAC8-076F-6DA0DFBBC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49" b="2449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74C28-FB23-C601-13C9-2F9A16E43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825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7C1A-54C4-2A65-DEC8-102A60D3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18FD-A761-D554-EA64-F36EE6491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7" name="Picture Placeholder 5" descr="Photograph showing a workspace with printed charts and graphs featuring bar and line data visualizations in blue, green, and red colors. ">
            <a:extLst>
              <a:ext uri="{FF2B5EF4-FFF2-40B4-BE49-F238E27FC236}">
                <a16:creationId xmlns:a16="http://schemas.microsoft.com/office/drawing/2014/main" id="{052DFB32-4870-978A-3B60-53C8696C88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09"/>
          <a:stretch>
            <a:fillRect/>
          </a:stretch>
        </p:blipFill>
        <p:spPr>
          <a:xfrm>
            <a:off x="3175" y="-102637"/>
            <a:ext cx="12188825" cy="4773613"/>
          </a:xfrm>
        </p:spPr>
      </p:pic>
      <p:sp>
        <p:nvSpPr>
          <p:cNvPr id="22" name="Subtitle 21">
            <a:extLst>
              <a:ext uri="{FF2B5EF4-FFF2-40B4-BE49-F238E27FC236}">
                <a16:creationId xmlns:a16="http://schemas.microsoft.com/office/drawing/2014/main" id="{5B0EE02D-19FC-0919-DF74-F516E6C2E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74904" y="3392424"/>
            <a:ext cx="6738073" cy="449814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C08C3-50B0-55B8-8DF0-99EAE7F9F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972" y="3394710"/>
            <a:ext cx="7933639" cy="1641020"/>
          </a:xfrm>
          <a:prstGeom prst="rect">
            <a:avLst/>
          </a:prstGeom>
          <a:solidFill>
            <a:srgbClr val="007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F6FF6C-341F-141D-B70B-9DC4E19722B4}"/>
              </a:ext>
            </a:extLst>
          </p:cNvPr>
          <p:cNvSpPr txBox="1">
            <a:spLocks/>
          </p:cNvSpPr>
          <p:nvPr/>
        </p:nvSpPr>
        <p:spPr>
          <a:xfrm>
            <a:off x="389976" y="3394709"/>
            <a:ext cx="7779664" cy="16410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7744" algn="l"/>
            <a:r>
              <a:rPr lang="en-US" sz="44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8" name="Picture 7" descr="Money Smart Small Business logo">
            <a:extLst>
              <a:ext uri="{FF2B5EF4-FFF2-40B4-BE49-F238E27FC236}">
                <a16:creationId xmlns:a16="http://schemas.microsoft.com/office/drawing/2014/main" id="{B3C14332-6306-DECF-69EC-4B17ADAD0D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5551960"/>
            <a:ext cx="2275444" cy="804672"/>
          </a:xfrm>
          <a:prstGeom prst="rect">
            <a:avLst/>
          </a:prstGeom>
        </p:spPr>
      </p:pic>
      <p:pic>
        <p:nvPicPr>
          <p:cNvPr id="9" name="Picture 8" descr="FDIC Federal Deposit Insurance Corporation logo">
            <a:extLst>
              <a:ext uri="{FF2B5EF4-FFF2-40B4-BE49-F238E27FC236}">
                <a16:creationId xmlns:a16="http://schemas.microsoft.com/office/drawing/2014/main" id="{DEEE545D-7BF6-707B-D842-39A242C21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10" y="5591772"/>
            <a:ext cx="3508379" cy="566928"/>
          </a:xfrm>
          <a:prstGeom prst="rect">
            <a:avLst/>
          </a:prstGeom>
        </p:spPr>
      </p:pic>
      <p:pic>
        <p:nvPicPr>
          <p:cNvPr id="10" name="Picture 9" descr="SBA U.S. Small Business Administration logo">
            <a:extLst>
              <a:ext uri="{FF2B5EF4-FFF2-40B4-BE49-F238E27FC236}">
                <a16:creationId xmlns:a16="http://schemas.microsoft.com/office/drawing/2014/main" id="{BEB370D8-2C29-58C7-001E-96F8BB858E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5591772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60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678CAA-8F51-0FDC-E5EA-156090AA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</p:spPr>
        <p:txBody>
          <a:bodyPr/>
          <a:lstStyle/>
          <a:p>
            <a:pPr marL="237744"/>
            <a:r>
              <a:rPr lang="en-US" dirty="0"/>
              <a:t>Budgeting </a:t>
            </a:r>
            <a:endParaRPr lang="en-US" dirty="0">
              <a:solidFill>
                <a:srgbClr val="00729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A03D2-AA31-0695-4D8E-268A0659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438" y="2659063"/>
            <a:ext cx="7199312" cy="3659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 plan that estimates your income and expenditures over a certain period</a:t>
            </a:r>
          </a:p>
        </p:txBody>
      </p:sp>
      <p:pic>
        <p:nvPicPr>
          <p:cNvPr id="12" name="Picture Placeholder 11" descr="Illustration of an abacus.">
            <a:extLst>
              <a:ext uri="{FF2B5EF4-FFF2-40B4-BE49-F238E27FC236}">
                <a16:creationId xmlns:a16="http://schemas.microsoft.com/office/drawing/2014/main" id="{4EEA469A-0746-DD1E-70C7-4813674B52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6D15F-9613-E200-721C-617239F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85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6739-3890-77EC-F5AB-03886B77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Budgeting Basics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DE8D77-2B96-4E6B-0A3F-C790C8FF974C}"/>
              </a:ext>
            </a:extLst>
          </p:cNvPr>
          <p:cNvSpPr/>
          <p:nvPr/>
        </p:nvSpPr>
        <p:spPr>
          <a:xfrm>
            <a:off x="843430" y="2015191"/>
            <a:ext cx="2378024" cy="1081919"/>
          </a:xfrm>
          <a:custGeom>
            <a:avLst/>
            <a:gdLst>
              <a:gd name="connsiteX0" fmla="*/ 0 w 2378024"/>
              <a:gd name="connsiteY0" fmla="*/ 108192 h 1081919"/>
              <a:gd name="connsiteX1" fmla="*/ 108192 w 2378024"/>
              <a:gd name="connsiteY1" fmla="*/ 0 h 1081919"/>
              <a:gd name="connsiteX2" fmla="*/ 2269832 w 2378024"/>
              <a:gd name="connsiteY2" fmla="*/ 0 h 1081919"/>
              <a:gd name="connsiteX3" fmla="*/ 2378024 w 2378024"/>
              <a:gd name="connsiteY3" fmla="*/ 108192 h 1081919"/>
              <a:gd name="connsiteX4" fmla="*/ 2378024 w 2378024"/>
              <a:gd name="connsiteY4" fmla="*/ 973727 h 1081919"/>
              <a:gd name="connsiteX5" fmla="*/ 2269832 w 2378024"/>
              <a:gd name="connsiteY5" fmla="*/ 1081919 h 1081919"/>
              <a:gd name="connsiteX6" fmla="*/ 108192 w 2378024"/>
              <a:gd name="connsiteY6" fmla="*/ 1081919 h 1081919"/>
              <a:gd name="connsiteX7" fmla="*/ 0 w 2378024"/>
              <a:gd name="connsiteY7" fmla="*/ 973727 h 1081919"/>
              <a:gd name="connsiteX8" fmla="*/ 0 w 2378024"/>
              <a:gd name="connsiteY8" fmla="*/ 108192 h 10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1081919">
                <a:moveTo>
                  <a:pt x="0" y="108192"/>
                </a:moveTo>
                <a:cubicBezTo>
                  <a:pt x="0" y="48439"/>
                  <a:pt x="48439" y="0"/>
                  <a:pt x="108192" y="0"/>
                </a:cubicBezTo>
                <a:lnTo>
                  <a:pt x="2269832" y="0"/>
                </a:lnTo>
                <a:cubicBezTo>
                  <a:pt x="2329585" y="0"/>
                  <a:pt x="2378024" y="48439"/>
                  <a:pt x="2378024" y="108192"/>
                </a:cubicBezTo>
                <a:lnTo>
                  <a:pt x="2378024" y="973727"/>
                </a:lnTo>
                <a:cubicBezTo>
                  <a:pt x="2378024" y="1033480"/>
                  <a:pt x="2329585" y="1081919"/>
                  <a:pt x="2269832" y="1081919"/>
                </a:cubicBezTo>
                <a:lnTo>
                  <a:pt x="108192" y="1081919"/>
                </a:lnTo>
                <a:cubicBezTo>
                  <a:pt x="48439" y="1081919"/>
                  <a:pt x="0" y="1033480"/>
                  <a:pt x="0" y="973727"/>
                </a:cubicBezTo>
                <a:lnTo>
                  <a:pt x="0" y="108192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42922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/>
              <a:t>Bookkeeping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D4415B-C272-4C7C-FCF9-B9008A29A5C3}"/>
              </a:ext>
            </a:extLst>
          </p:cNvPr>
          <p:cNvSpPr/>
          <p:nvPr/>
        </p:nvSpPr>
        <p:spPr>
          <a:xfrm>
            <a:off x="1330495" y="2736471"/>
            <a:ext cx="2378024" cy="2834999"/>
          </a:xfrm>
          <a:custGeom>
            <a:avLst/>
            <a:gdLst>
              <a:gd name="connsiteX0" fmla="*/ 0 w 2378024"/>
              <a:gd name="connsiteY0" fmla="*/ 237802 h 2834999"/>
              <a:gd name="connsiteX1" fmla="*/ 237802 w 2378024"/>
              <a:gd name="connsiteY1" fmla="*/ 0 h 2834999"/>
              <a:gd name="connsiteX2" fmla="*/ 2140222 w 2378024"/>
              <a:gd name="connsiteY2" fmla="*/ 0 h 2834999"/>
              <a:gd name="connsiteX3" fmla="*/ 2378024 w 2378024"/>
              <a:gd name="connsiteY3" fmla="*/ 237802 h 2834999"/>
              <a:gd name="connsiteX4" fmla="*/ 2378024 w 2378024"/>
              <a:gd name="connsiteY4" fmla="*/ 2597197 h 2834999"/>
              <a:gd name="connsiteX5" fmla="*/ 2140222 w 2378024"/>
              <a:gd name="connsiteY5" fmla="*/ 2834999 h 2834999"/>
              <a:gd name="connsiteX6" fmla="*/ 237802 w 2378024"/>
              <a:gd name="connsiteY6" fmla="*/ 2834999 h 2834999"/>
              <a:gd name="connsiteX7" fmla="*/ 0 w 2378024"/>
              <a:gd name="connsiteY7" fmla="*/ 2597197 h 2834999"/>
              <a:gd name="connsiteX8" fmla="*/ 0 w 2378024"/>
              <a:gd name="connsiteY8" fmla="*/ 237802 h 28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2834999">
                <a:moveTo>
                  <a:pt x="0" y="237802"/>
                </a:moveTo>
                <a:cubicBezTo>
                  <a:pt x="0" y="106468"/>
                  <a:pt x="106468" y="0"/>
                  <a:pt x="237802" y="0"/>
                </a:cubicBezTo>
                <a:lnTo>
                  <a:pt x="2140222" y="0"/>
                </a:lnTo>
                <a:cubicBezTo>
                  <a:pt x="2271556" y="0"/>
                  <a:pt x="2378024" y="106468"/>
                  <a:pt x="2378024" y="237802"/>
                </a:cubicBezTo>
                <a:lnTo>
                  <a:pt x="2378024" y="2597197"/>
                </a:lnTo>
                <a:cubicBezTo>
                  <a:pt x="2378024" y="2728531"/>
                  <a:pt x="2271556" y="2834999"/>
                  <a:pt x="2140222" y="2834999"/>
                </a:cubicBezTo>
                <a:lnTo>
                  <a:pt x="237802" y="2834999"/>
                </a:lnTo>
                <a:cubicBezTo>
                  <a:pt x="106468" y="2834999"/>
                  <a:pt x="0" y="2728531"/>
                  <a:pt x="0" y="2597197"/>
                </a:cubicBezTo>
                <a:lnTo>
                  <a:pt x="0" y="237802"/>
                </a:lnTo>
                <a:close/>
              </a:path>
            </a:pathLst>
          </a:custGeom>
          <a:solidFill>
            <a:schemeClr val="lt2">
              <a:hueOff val="0"/>
              <a:satOff val="0"/>
              <a:lumOff val="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666" tIns="197666" rIns="197666" bIns="197666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/>
              <a:t>Maintain accurate data on past income and expenditures</a:t>
            </a:r>
            <a:endParaRPr lang="en-US" sz="1800" b="0" kern="1200">
              <a:latin typeface="Source Sans Pro Black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/>
              <a:t>Maintain accurate data on cash and other resources</a:t>
            </a:r>
          </a:p>
        </p:txBody>
      </p:sp>
      <p:sp>
        <p:nvSpPr>
          <p:cNvPr id="8" name="Freeform: Shape 7" descr="Graphic of a arrow pointing right.">
            <a:extLst>
              <a:ext uri="{FF2B5EF4-FFF2-40B4-BE49-F238E27FC236}">
                <a16:creationId xmlns:a16="http://schemas.microsoft.com/office/drawing/2014/main" id="{F061BEEF-FCFF-FAEE-2EF2-182CFE2980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581954" y="2079801"/>
            <a:ext cx="764259" cy="592059"/>
          </a:xfrm>
          <a:custGeom>
            <a:avLst/>
            <a:gdLst>
              <a:gd name="connsiteX0" fmla="*/ 0 w 764259"/>
              <a:gd name="connsiteY0" fmla="*/ 118412 h 592059"/>
              <a:gd name="connsiteX1" fmla="*/ 468230 w 764259"/>
              <a:gd name="connsiteY1" fmla="*/ 118412 h 592059"/>
              <a:gd name="connsiteX2" fmla="*/ 468230 w 764259"/>
              <a:gd name="connsiteY2" fmla="*/ 0 h 592059"/>
              <a:gd name="connsiteX3" fmla="*/ 764259 w 764259"/>
              <a:gd name="connsiteY3" fmla="*/ 296030 h 592059"/>
              <a:gd name="connsiteX4" fmla="*/ 468230 w 764259"/>
              <a:gd name="connsiteY4" fmla="*/ 592059 h 592059"/>
              <a:gd name="connsiteX5" fmla="*/ 468230 w 764259"/>
              <a:gd name="connsiteY5" fmla="*/ 473647 h 592059"/>
              <a:gd name="connsiteX6" fmla="*/ 0 w 764259"/>
              <a:gd name="connsiteY6" fmla="*/ 473647 h 592059"/>
              <a:gd name="connsiteX7" fmla="*/ 0 w 764259"/>
              <a:gd name="connsiteY7" fmla="*/ 118412 h 59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259" h="592059">
                <a:moveTo>
                  <a:pt x="0" y="118412"/>
                </a:moveTo>
                <a:lnTo>
                  <a:pt x="468230" y="118412"/>
                </a:lnTo>
                <a:lnTo>
                  <a:pt x="468230" y="0"/>
                </a:lnTo>
                <a:lnTo>
                  <a:pt x="764259" y="296030"/>
                </a:lnTo>
                <a:lnTo>
                  <a:pt x="468230" y="592059"/>
                </a:lnTo>
                <a:lnTo>
                  <a:pt x="468230" y="473647"/>
                </a:lnTo>
                <a:lnTo>
                  <a:pt x="0" y="473647"/>
                </a:lnTo>
                <a:lnTo>
                  <a:pt x="0" y="118412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412" rIns="177618" bIns="11841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D7F76A-1C74-B201-208D-1C72717D79E0}"/>
              </a:ext>
            </a:extLst>
          </p:cNvPr>
          <p:cNvSpPr/>
          <p:nvPr/>
        </p:nvSpPr>
        <p:spPr>
          <a:xfrm>
            <a:off x="4663454" y="2015191"/>
            <a:ext cx="2378024" cy="1081919"/>
          </a:xfrm>
          <a:custGeom>
            <a:avLst/>
            <a:gdLst>
              <a:gd name="connsiteX0" fmla="*/ 0 w 2378024"/>
              <a:gd name="connsiteY0" fmla="*/ 108192 h 1081919"/>
              <a:gd name="connsiteX1" fmla="*/ 108192 w 2378024"/>
              <a:gd name="connsiteY1" fmla="*/ 0 h 1081919"/>
              <a:gd name="connsiteX2" fmla="*/ 2269832 w 2378024"/>
              <a:gd name="connsiteY2" fmla="*/ 0 h 1081919"/>
              <a:gd name="connsiteX3" fmla="*/ 2378024 w 2378024"/>
              <a:gd name="connsiteY3" fmla="*/ 108192 h 1081919"/>
              <a:gd name="connsiteX4" fmla="*/ 2378024 w 2378024"/>
              <a:gd name="connsiteY4" fmla="*/ 973727 h 1081919"/>
              <a:gd name="connsiteX5" fmla="*/ 2269832 w 2378024"/>
              <a:gd name="connsiteY5" fmla="*/ 1081919 h 1081919"/>
              <a:gd name="connsiteX6" fmla="*/ 108192 w 2378024"/>
              <a:gd name="connsiteY6" fmla="*/ 1081919 h 1081919"/>
              <a:gd name="connsiteX7" fmla="*/ 0 w 2378024"/>
              <a:gd name="connsiteY7" fmla="*/ 973727 h 1081919"/>
              <a:gd name="connsiteX8" fmla="*/ 0 w 2378024"/>
              <a:gd name="connsiteY8" fmla="*/ 108192 h 10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1081919">
                <a:moveTo>
                  <a:pt x="0" y="108192"/>
                </a:moveTo>
                <a:cubicBezTo>
                  <a:pt x="0" y="48439"/>
                  <a:pt x="48439" y="0"/>
                  <a:pt x="108192" y="0"/>
                </a:cubicBezTo>
                <a:lnTo>
                  <a:pt x="2269832" y="0"/>
                </a:lnTo>
                <a:cubicBezTo>
                  <a:pt x="2329585" y="0"/>
                  <a:pt x="2378024" y="48439"/>
                  <a:pt x="2378024" y="108192"/>
                </a:cubicBezTo>
                <a:lnTo>
                  <a:pt x="2378024" y="973727"/>
                </a:lnTo>
                <a:cubicBezTo>
                  <a:pt x="2378024" y="1033480"/>
                  <a:pt x="2329585" y="1081919"/>
                  <a:pt x="2269832" y="1081919"/>
                </a:cubicBezTo>
                <a:lnTo>
                  <a:pt x="108192" y="1081919"/>
                </a:lnTo>
                <a:cubicBezTo>
                  <a:pt x="48439" y="1081919"/>
                  <a:pt x="0" y="1033480"/>
                  <a:pt x="0" y="973727"/>
                </a:cubicBezTo>
                <a:lnTo>
                  <a:pt x="0" y="108192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42922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Budgeting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2FFCBD-6920-1A87-B058-FD43FCB4435D}"/>
              </a:ext>
            </a:extLst>
          </p:cNvPr>
          <p:cNvSpPr/>
          <p:nvPr/>
        </p:nvSpPr>
        <p:spPr>
          <a:xfrm>
            <a:off x="5150520" y="2736471"/>
            <a:ext cx="2378024" cy="2834999"/>
          </a:xfrm>
          <a:custGeom>
            <a:avLst/>
            <a:gdLst>
              <a:gd name="connsiteX0" fmla="*/ 0 w 2378024"/>
              <a:gd name="connsiteY0" fmla="*/ 237802 h 2834999"/>
              <a:gd name="connsiteX1" fmla="*/ 237802 w 2378024"/>
              <a:gd name="connsiteY1" fmla="*/ 0 h 2834999"/>
              <a:gd name="connsiteX2" fmla="*/ 2140222 w 2378024"/>
              <a:gd name="connsiteY2" fmla="*/ 0 h 2834999"/>
              <a:gd name="connsiteX3" fmla="*/ 2378024 w 2378024"/>
              <a:gd name="connsiteY3" fmla="*/ 237802 h 2834999"/>
              <a:gd name="connsiteX4" fmla="*/ 2378024 w 2378024"/>
              <a:gd name="connsiteY4" fmla="*/ 2597197 h 2834999"/>
              <a:gd name="connsiteX5" fmla="*/ 2140222 w 2378024"/>
              <a:gd name="connsiteY5" fmla="*/ 2834999 h 2834999"/>
              <a:gd name="connsiteX6" fmla="*/ 237802 w 2378024"/>
              <a:gd name="connsiteY6" fmla="*/ 2834999 h 2834999"/>
              <a:gd name="connsiteX7" fmla="*/ 0 w 2378024"/>
              <a:gd name="connsiteY7" fmla="*/ 2597197 h 2834999"/>
              <a:gd name="connsiteX8" fmla="*/ 0 w 2378024"/>
              <a:gd name="connsiteY8" fmla="*/ 237802 h 28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2834999">
                <a:moveTo>
                  <a:pt x="0" y="237802"/>
                </a:moveTo>
                <a:cubicBezTo>
                  <a:pt x="0" y="106468"/>
                  <a:pt x="106468" y="0"/>
                  <a:pt x="237802" y="0"/>
                </a:cubicBezTo>
                <a:lnTo>
                  <a:pt x="2140222" y="0"/>
                </a:lnTo>
                <a:cubicBezTo>
                  <a:pt x="2271556" y="0"/>
                  <a:pt x="2378024" y="106468"/>
                  <a:pt x="2378024" y="237802"/>
                </a:cubicBezTo>
                <a:lnTo>
                  <a:pt x="2378024" y="2597197"/>
                </a:lnTo>
                <a:cubicBezTo>
                  <a:pt x="2378024" y="2728531"/>
                  <a:pt x="2271556" y="2834999"/>
                  <a:pt x="2140222" y="2834999"/>
                </a:cubicBezTo>
                <a:lnTo>
                  <a:pt x="237802" y="2834999"/>
                </a:lnTo>
                <a:cubicBezTo>
                  <a:pt x="106468" y="2834999"/>
                  <a:pt x="0" y="2728531"/>
                  <a:pt x="0" y="2597197"/>
                </a:cubicBezTo>
                <a:lnTo>
                  <a:pt x="0" y="237802"/>
                </a:lnTo>
                <a:close/>
              </a:path>
            </a:pathLst>
          </a:custGeom>
          <a:solidFill>
            <a:schemeClr val="lt2">
              <a:hueOff val="0"/>
              <a:satOff val="0"/>
              <a:lumOff val="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666" tIns="197666" rIns="197666" bIns="19766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/>
              <a:t>Estimate income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/>
              <a:t>Estimate expenditures</a:t>
            </a:r>
          </a:p>
        </p:txBody>
      </p:sp>
      <p:sp>
        <p:nvSpPr>
          <p:cNvPr id="11" name="Freeform: Shape 10" descr="Graphic of a arrow pointing right.">
            <a:extLst>
              <a:ext uri="{FF2B5EF4-FFF2-40B4-BE49-F238E27FC236}">
                <a16:creationId xmlns:a16="http://schemas.microsoft.com/office/drawing/2014/main" id="{9FD269F4-06CE-4284-A969-28E23ACE5C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401979" y="2079801"/>
            <a:ext cx="764259" cy="592059"/>
          </a:xfrm>
          <a:custGeom>
            <a:avLst/>
            <a:gdLst>
              <a:gd name="connsiteX0" fmla="*/ 0 w 764259"/>
              <a:gd name="connsiteY0" fmla="*/ 118412 h 592059"/>
              <a:gd name="connsiteX1" fmla="*/ 468230 w 764259"/>
              <a:gd name="connsiteY1" fmla="*/ 118412 h 592059"/>
              <a:gd name="connsiteX2" fmla="*/ 468230 w 764259"/>
              <a:gd name="connsiteY2" fmla="*/ 0 h 592059"/>
              <a:gd name="connsiteX3" fmla="*/ 764259 w 764259"/>
              <a:gd name="connsiteY3" fmla="*/ 296030 h 592059"/>
              <a:gd name="connsiteX4" fmla="*/ 468230 w 764259"/>
              <a:gd name="connsiteY4" fmla="*/ 592059 h 592059"/>
              <a:gd name="connsiteX5" fmla="*/ 468230 w 764259"/>
              <a:gd name="connsiteY5" fmla="*/ 473647 h 592059"/>
              <a:gd name="connsiteX6" fmla="*/ 0 w 764259"/>
              <a:gd name="connsiteY6" fmla="*/ 473647 h 592059"/>
              <a:gd name="connsiteX7" fmla="*/ 0 w 764259"/>
              <a:gd name="connsiteY7" fmla="*/ 118412 h 59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259" h="592059">
                <a:moveTo>
                  <a:pt x="0" y="118412"/>
                </a:moveTo>
                <a:lnTo>
                  <a:pt x="468230" y="118412"/>
                </a:lnTo>
                <a:lnTo>
                  <a:pt x="468230" y="0"/>
                </a:lnTo>
                <a:lnTo>
                  <a:pt x="764259" y="296030"/>
                </a:lnTo>
                <a:lnTo>
                  <a:pt x="468230" y="592059"/>
                </a:lnTo>
                <a:lnTo>
                  <a:pt x="468230" y="473647"/>
                </a:lnTo>
                <a:lnTo>
                  <a:pt x="0" y="473647"/>
                </a:lnTo>
                <a:lnTo>
                  <a:pt x="0" y="118412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412" rIns="177618" bIns="11841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079862-E8E0-485E-34FA-884ADCE6CCA2}"/>
              </a:ext>
            </a:extLst>
          </p:cNvPr>
          <p:cNvSpPr/>
          <p:nvPr/>
        </p:nvSpPr>
        <p:spPr>
          <a:xfrm>
            <a:off x="8483479" y="2015191"/>
            <a:ext cx="2378024" cy="1081919"/>
          </a:xfrm>
          <a:custGeom>
            <a:avLst/>
            <a:gdLst>
              <a:gd name="connsiteX0" fmla="*/ 0 w 2378024"/>
              <a:gd name="connsiteY0" fmla="*/ 108192 h 1081919"/>
              <a:gd name="connsiteX1" fmla="*/ 108192 w 2378024"/>
              <a:gd name="connsiteY1" fmla="*/ 0 h 1081919"/>
              <a:gd name="connsiteX2" fmla="*/ 2269832 w 2378024"/>
              <a:gd name="connsiteY2" fmla="*/ 0 h 1081919"/>
              <a:gd name="connsiteX3" fmla="*/ 2378024 w 2378024"/>
              <a:gd name="connsiteY3" fmla="*/ 108192 h 1081919"/>
              <a:gd name="connsiteX4" fmla="*/ 2378024 w 2378024"/>
              <a:gd name="connsiteY4" fmla="*/ 973727 h 1081919"/>
              <a:gd name="connsiteX5" fmla="*/ 2269832 w 2378024"/>
              <a:gd name="connsiteY5" fmla="*/ 1081919 h 1081919"/>
              <a:gd name="connsiteX6" fmla="*/ 108192 w 2378024"/>
              <a:gd name="connsiteY6" fmla="*/ 1081919 h 1081919"/>
              <a:gd name="connsiteX7" fmla="*/ 0 w 2378024"/>
              <a:gd name="connsiteY7" fmla="*/ 973727 h 1081919"/>
              <a:gd name="connsiteX8" fmla="*/ 0 w 2378024"/>
              <a:gd name="connsiteY8" fmla="*/ 108192 h 10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1081919">
                <a:moveTo>
                  <a:pt x="0" y="108192"/>
                </a:moveTo>
                <a:cubicBezTo>
                  <a:pt x="0" y="48439"/>
                  <a:pt x="48439" y="0"/>
                  <a:pt x="108192" y="0"/>
                </a:cubicBezTo>
                <a:lnTo>
                  <a:pt x="2269832" y="0"/>
                </a:lnTo>
                <a:cubicBezTo>
                  <a:pt x="2329585" y="0"/>
                  <a:pt x="2378024" y="48439"/>
                  <a:pt x="2378024" y="108192"/>
                </a:cubicBezTo>
                <a:lnTo>
                  <a:pt x="2378024" y="973727"/>
                </a:lnTo>
                <a:cubicBezTo>
                  <a:pt x="2378024" y="1033480"/>
                  <a:pt x="2329585" y="1081919"/>
                  <a:pt x="2269832" y="1081919"/>
                </a:cubicBezTo>
                <a:lnTo>
                  <a:pt x="108192" y="1081919"/>
                </a:lnTo>
                <a:cubicBezTo>
                  <a:pt x="48439" y="1081919"/>
                  <a:pt x="0" y="1033480"/>
                  <a:pt x="0" y="973727"/>
                </a:cubicBezTo>
                <a:lnTo>
                  <a:pt x="0" y="108192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42922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Using the Budget to Manage Your Business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5959D4-A789-1F52-4D0E-F2911AC45DB4}"/>
              </a:ext>
            </a:extLst>
          </p:cNvPr>
          <p:cNvSpPr/>
          <p:nvPr/>
        </p:nvSpPr>
        <p:spPr>
          <a:xfrm>
            <a:off x="8970545" y="2736471"/>
            <a:ext cx="2378024" cy="2834999"/>
          </a:xfrm>
          <a:custGeom>
            <a:avLst/>
            <a:gdLst>
              <a:gd name="connsiteX0" fmla="*/ 0 w 2378024"/>
              <a:gd name="connsiteY0" fmla="*/ 237802 h 2834999"/>
              <a:gd name="connsiteX1" fmla="*/ 237802 w 2378024"/>
              <a:gd name="connsiteY1" fmla="*/ 0 h 2834999"/>
              <a:gd name="connsiteX2" fmla="*/ 2140222 w 2378024"/>
              <a:gd name="connsiteY2" fmla="*/ 0 h 2834999"/>
              <a:gd name="connsiteX3" fmla="*/ 2378024 w 2378024"/>
              <a:gd name="connsiteY3" fmla="*/ 237802 h 2834999"/>
              <a:gd name="connsiteX4" fmla="*/ 2378024 w 2378024"/>
              <a:gd name="connsiteY4" fmla="*/ 2597197 h 2834999"/>
              <a:gd name="connsiteX5" fmla="*/ 2140222 w 2378024"/>
              <a:gd name="connsiteY5" fmla="*/ 2834999 h 2834999"/>
              <a:gd name="connsiteX6" fmla="*/ 237802 w 2378024"/>
              <a:gd name="connsiteY6" fmla="*/ 2834999 h 2834999"/>
              <a:gd name="connsiteX7" fmla="*/ 0 w 2378024"/>
              <a:gd name="connsiteY7" fmla="*/ 2597197 h 2834999"/>
              <a:gd name="connsiteX8" fmla="*/ 0 w 2378024"/>
              <a:gd name="connsiteY8" fmla="*/ 237802 h 28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2834999">
                <a:moveTo>
                  <a:pt x="0" y="237802"/>
                </a:moveTo>
                <a:cubicBezTo>
                  <a:pt x="0" y="106468"/>
                  <a:pt x="106468" y="0"/>
                  <a:pt x="237802" y="0"/>
                </a:cubicBezTo>
                <a:lnTo>
                  <a:pt x="2140222" y="0"/>
                </a:lnTo>
                <a:cubicBezTo>
                  <a:pt x="2271556" y="0"/>
                  <a:pt x="2378024" y="106468"/>
                  <a:pt x="2378024" y="237802"/>
                </a:cubicBezTo>
                <a:lnTo>
                  <a:pt x="2378024" y="2597197"/>
                </a:lnTo>
                <a:cubicBezTo>
                  <a:pt x="2378024" y="2728531"/>
                  <a:pt x="2271556" y="2834999"/>
                  <a:pt x="2140222" y="2834999"/>
                </a:cubicBezTo>
                <a:lnTo>
                  <a:pt x="237802" y="2834999"/>
                </a:lnTo>
                <a:cubicBezTo>
                  <a:pt x="106468" y="2834999"/>
                  <a:pt x="0" y="2728531"/>
                  <a:pt x="0" y="2597197"/>
                </a:cubicBezTo>
                <a:lnTo>
                  <a:pt x="0" y="237802"/>
                </a:lnTo>
                <a:close/>
              </a:path>
            </a:pathLst>
          </a:custGeom>
          <a:solidFill>
            <a:schemeClr val="lt2">
              <a:hueOff val="0"/>
              <a:satOff val="0"/>
              <a:lumOff val="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666" tIns="197666" rIns="197666" bIns="19766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1800" kern="1200"/>
              <a:t>Plan and make decisions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1800" kern="1200"/>
              <a:t>Compare estimates to actual income and expenditures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Source Sans Pro" panose="020B0503030403020204" pitchFamily="34" charset="0"/>
              <a:buChar char="•"/>
            </a:pPr>
            <a:r>
              <a:rPr lang="en-US" sz="1800" kern="1200" dirty="0"/>
              <a:t>Prepare financial statements and projections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E1644-01E9-A070-A2E6-83252AEC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20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1DE0A-E1E3-153C-B92F-6376A830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</p:spPr>
        <p:txBody>
          <a:bodyPr/>
          <a:lstStyle/>
          <a:p>
            <a:pPr marL="237744"/>
            <a:r>
              <a:rPr lang="en-US" dirty="0"/>
              <a:t>Budgeting Period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36E0F-68CD-09FA-6A70-42285309E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>
            <a:noAutofit/>
          </a:bodyPr>
          <a:lstStyle/>
          <a:p>
            <a:r>
              <a:rPr lang="en-US" dirty="0"/>
              <a:t>Budget for any period of time: week, month, quarter, or year</a:t>
            </a:r>
          </a:p>
          <a:p>
            <a:r>
              <a:rPr lang="en-US" dirty="0"/>
              <a:t>Smooth periodic costs</a:t>
            </a:r>
          </a:p>
        </p:txBody>
      </p:sp>
      <p:pic>
        <p:nvPicPr>
          <p:cNvPr id="8" name="Picture Placeholder 7" descr="Illustration of a calculator">
            <a:extLst>
              <a:ext uri="{FF2B5EF4-FFF2-40B4-BE49-F238E27FC236}">
                <a16:creationId xmlns:a16="http://schemas.microsoft.com/office/drawing/2014/main" id="{EF9342F7-04A0-E424-ED90-1EE156A84E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/>
        </p:blipFill>
        <p:spPr>
          <a:xfrm>
            <a:off x="8567928" y="2916936"/>
            <a:ext cx="2944368" cy="29352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EC4AE-829B-00EE-9FF5-4C3EE587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63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F087CA-9078-7A79-9808-FE0F6E32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Try It: Budgeting for Next Month</a:t>
            </a:r>
          </a:p>
        </p:txBody>
      </p:sp>
      <p:pic>
        <p:nvPicPr>
          <p:cNvPr id="13" name="Picture Placeholder 12" descr="Photograph of a spiral-bound monthly calendar showing dates from 1 to 31 with a red pen resting on the page near the 24th. ">
            <a:extLst>
              <a:ext uri="{FF2B5EF4-FFF2-40B4-BE49-F238E27FC236}">
                <a16:creationId xmlns:a16="http://schemas.microsoft.com/office/drawing/2014/main" id="{5BAFACB6-61C3-0C54-E3F8-4C6A078FD0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5" b="19605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C09DD-96C7-A1D5-786C-44D4DBC96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521208"/>
          </a:xfrm>
        </p:spPr>
        <p:txBody>
          <a:bodyPr>
            <a:noAutofit/>
          </a:bodyPr>
          <a:lstStyle/>
          <a:p>
            <a:r>
              <a:rPr lang="en-US" sz="2000" dirty="0"/>
              <a:t>See page 2 in your participant guide.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E6C29-D879-5CF6-7BFD-3DF9CB50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15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13C245-9E01-1B32-C7D5-CEB47A89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Budget: Cash Available and Income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1D0F95-D56C-00CF-0E6F-3121A3365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57501"/>
              </p:ext>
            </p:extLst>
          </p:nvPr>
        </p:nvGraphicFramePr>
        <p:xfrm>
          <a:off x="1104500" y="2358514"/>
          <a:ext cx="9983001" cy="27206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27667">
                  <a:extLst>
                    <a:ext uri="{9D8B030D-6E8A-4147-A177-3AD203B41FA5}">
                      <a16:colId xmlns:a16="http://schemas.microsoft.com/office/drawing/2014/main" val="1602736613"/>
                    </a:ext>
                  </a:extLst>
                </a:gridCol>
                <a:gridCol w="3327667">
                  <a:extLst>
                    <a:ext uri="{9D8B030D-6E8A-4147-A177-3AD203B41FA5}">
                      <a16:colId xmlns:a16="http://schemas.microsoft.com/office/drawing/2014/main" val="109537961"/>
                    </a:ext>
                  </a:extLst>
                </a:gridCol>
                <a:gridCol w="3327667">
                  <a:extLst>
                    <a:ext uri="{9D8B030D-6E8A-4147-A177-3AD203B41FA5}">
                      <a16:colId xmlns:a16="http://schemas.microsoft.com/office/drawing/2014/main" val="3327050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Item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75573"/>
                  </a:ext>
                </a:extLst>
              </a:tr>
              <a:tr h="794350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Cash Available at Beginning of Period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88487"/>
                  </a:ext>
                </a:extLst>
              </a:tr>
              <a:tr h="460219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Repair Services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1615"/>
                  </a:ext>
                </a:extLst>
              </a:tr>
              <a:tr h="460219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Parts Sales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86384"/>
                  </a:ext>
                </a:extLst>
              </a:tr>
              <a:tr h="460219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Cash Available and Income 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689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793D2-AF23-90EA-CC6A-78B161F7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830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6"/>
  <p:tag name="ARTICULATE_DESIGN_ID_OFFICE THEME" val="LrSdroFW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22044E94EAD4D8015DA7097D5CB44" ma:contentTypeVersion="17" ma:contentTypeDescription="Create a new document." ma:contentTypeScope="" ma:versionID="e1bb0370734fcaebe05acde03cb5ccc1">
  <xsd:schema xmlns:xsd="http://www.w3.org/2001/XMLSchema" xmlns:xs="http://www.w3.org/2001/XMLSchema" xmlns:p="http://schemas.microsoft.com/office/2006/metadata/properties" xmlns:ns1="http://schemas.microsoft.com/sharepoint/v3" xmlns:ns2="ce06cec7-ef9b-4894-a74d-309a4a219d1b" xmlns:ns3="519676ab-80fa-4d6e-b1fb-39e1e896865c" targetNamespace="http://schemas.microsoft.com/office/2006/metadata/properties" ma:root="true" ma:fieldsID="a24a27282e5c6e7425014f60d3f0e0b1" ns1:_="" ns2:_="" ns3:_="">
    <xsd:import namespace="http://schemas.microsoft.com/sharepoint/v3"/>
    <xsd:import namespace="ce06cec7-ef9b-4894-a74d-309a4a219d1b"/>
    <xsd:import namespace="519676ab-80fa-4d6e-b1fb-39e1e896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6cec7-ef9b-4894-a74d-309a4a219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676ab-80fa-4d6e-b1fb-39e1e8968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06f332f-6466-4c4f-a9ad-3c7777759461}" ma:internalName="TaxCatchAll" ma:showField="CatchAllData" ma:web="519676ab-80fa-4d6e-b1fb-39e1e896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06cec7-ef9b-4894-a74d-309a4a219d1b">
      <Terms xmlns="http://schemas.microsoft.com/office/infopath/2007/PartnerControls"/>
    </lcf76f155ced4ddcb4097134ff3c332f>
    <TaxCatchAll xmlns="519676ab-80fa-4d6e-b1fb-39e1e896865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FBBAFD-0408-4009-B510-C4038438608C}"/>
</file>

<file path=customXml/itemProps2.xml><?xml version="1.0" encoding="utf-8"?>
<ds:datastoreItem xmlns:ds="http://schemas.openxmlformats.org/officeDocument/2006/customXml" ds:itemID="{957B537E-84DD-4430-A3E4-B9080A2C4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82E1A-473D-44E0-82D0-DD0409AE7E85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f2322b30-32bc-40ed-848f-a4b1a29a2a2c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c629eee-e2e3-4689-87dc-5c1c954f9b26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MSYA Slides_ Module 10_Protecting Your Money and Your Identity</Template>
  <TotalTime>1192</TotalTime>
  <Words>1828</Words>
  <Application>Microsoft Office PowerPoint</Application>
  <PresentationFormat>Widescreen</PresentationFormat>
  <Paragraphs>528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Dreaming Outloud Pro</vt:lpstr>
      <vt:lpstr>Georgia</vt:lpstr>
      <vt:lpstr>Source Sans Pro</vt:lpstr>
      <vt:lpstr>Source Sans Pro Black</vt:lpstr>
      <vt:lpstr>Office Theme</vt:lpstr>
      <vt:lpstr>Budgeting and Financial Statements</vt:lpstr>
      <vt:lpstr>Learning Objectives</vt:lpstr>
      <vt:lpstr>Pre-Survey</vt:lpstr>
      <vt:lpstr>SECTION 1</vt:lpstr>
      <vt:lpstr>Budgeting </vt:lpstr>
      <vt:lpstr>Budgeting Basics</vt:lpstr>
      <vt:lpstr>Budgeting Period</vt:lpstr>
      <vt:lpstr>Try It: Budgeting for Next Month</vt:lpstr>
      <vt:lpstr>Budget: Cash Available and Income</vt:lpstr>
      <vt:lpstr>Budget: Fixed Expenditures</vt:lpstr>
      <vt:lpstr>Budget: Variable Expenditures</vt:lpstr>
      <vt:lpstr>Budget: Income Taxes</vt:lpstr>
      <vt:lpstr>Budget: Amount Remaining</vt:lpstr>
      <vt:lpstr>Apply It: My Business’ Budget</vt:lpstr>
      <vt:lpstr>SECTION 2</vt:lpstr>
      <vt:lpstr>Background: Financial Statements</vt:lpstr>
      <vt:lpstr>Terms and Concepts for Financial Statements</vt:lpstr>
      <vt:lpstr>Balance Sheet</vt:lpstr>
      <vt:lpstr>The Balance Sheet Tells a Story</vt:lpstr>
      <vt:lpstr>Try It: Reviewing a Balance Sheet</vt:lpstr>
      <vt:lpstr>Balance Sheet at-a-Glance</vt:lpstr>
      <vt:lpstr>Volt Balance Sheet: Current Assets</vt:lpstr>
      <vt:lpstr>Volt Balance Sheet: Long-Term Assets</vt:lpstr>
      <vt:lpstr>Volt Balance Sheet: Current Liabilities</vt:lpstr>
      <vt:lpstr>Volt Balance Sheet: Long-Term Liabilities</vt:lpstr>
      <vt:lpstr>Volt Balance Sheet: Owner’s Equity</vt:lpstr>
      <vt:lpstr>What are Volt’s Strengths and Weaknesses?</vt:lpstr>
      <vt:lpstr>Apply It: My Balance Sheet</vt:lpstr>
      <vt:lpstr>Profit and Loss Statement Basics</vt:lpstr>
      <vt:lpstr>Basic Profit and Loss Statement</vt:lpstr>
      <vt:lpstr>Profit Margin</vt:lpstr>
      <vt:lpstr>Try It: Creating a Profit and  Loss Statement</vt:lpstr>
      <vt:lpstr>Volt P&amp;L Statement: Revenue,  Cost of Goods Sold, and Gross Profit</vt:lpstr>
      <vt:lpstr>Volt P&amp;L Statement: Overhead and  Net Profit Before Taxes</vt:lpstr>
      <vt:lpstr>Volt P&amp;L Statement:  Income Taxes and Net Profit</vt:lpstr>
      <vt:lpstr>Apply It: My Profit and Loss Statement</vt:lpstr>
      <vt:lpstr>Cash Flow Statements</vt:lpstr>
      <vt:lpstr>Why do you think it’s important to  track cash flow?</vt:lpstr>
      <vt:lpstr>Example Cash Flow Statement</vt:lpstr>
      <vt:lpstr>Statement of Owner’s Equity</vt:lpstr>
      <vt:lpstr>Example Statement of Owner’s Equity</vt:lpstr>
      <vt:lpstr>Take Action</vt:lpstr>
      <vt:lpstr>For More Information</vt:lpstr>
      <vt:lpstr>Post-Survey</vt:lpstr>
      <vt:lpstr>Evaluation</vt:lpstr>
      <vt:lpstr>Thank you!</vt:lpstr>
    </vt:vector>
  </TitlesOfParts>
  <Manager>FDIC</Manager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and Financial Statements</dc:title>
  <dc:subject>Budgeting and Financial Statements</dc:subject>
  <dc:creator>FDIC</dc:creator>
  <cp:keywords>MoneySmart, Budgeting and Financial Statements</cp:keywords>
  <dc:description>MoneySmart, Budgeting and Financial Statements</dc:description>
  <cp:lastModifiedBy>McCulley, Shawn</cp:lastModifiedBy>
  <cp:revision>7</cp:revision>
  <dcterms:created xsi:type="dcterms:W3CDTF">2025-06-24T20:38:38Z</dcterms:created>
  <dcterms:modified xsi:type="dcterms:W3CDTF">2026-03-31T22:52:17Z</dcterms:modified>
  <cp:category>MoneySmart, Budgeting and Financial Statements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bef76-9622-4179-ad18-7a6b88e0dc7a_ActionId">
    <vt:lpwstr>3e78e955-f8c0-42ab-9b59-0d41297ca04d</vt:lpwstr>
  </property>
  <property fmtid="{D5CDD505-2E9C-101B-9397-08002B2CF9AE}" pid="3" name="MSIP_Label_aebbef76-9622-4179-ad18-7a6b88e0dc7a_Name">
    <vt:lpwstr>aebbef76-9622-4179-ad18-7a6b88e0dc7a</vt:lpwstr>
  </property>
  <property fmtid="{D5CDD505-2E9C-101B-9397-08002B2CF9AE}" pid="4" name="ClassificationContentMarkingHeaderLocations">
    <vt:lpwstr>Office Theme:5</vt:lpwstr>
  </property>
  <property fmtid="{D5CDD505-2E9C-101B-9397-08002B2CF9AE}" pid="5" name="ClassificationContentMarkingHeaderText">
    <vt:lpwstr>NONPUBLIC//FDIC BUSINESS</vt:lpwstr>
  </property>
  <property fmtid="{D5CDD505-2E9C-101B-9397-08002B2CF9AE}" pid="6" name="MSIP_Label_aebbef76-9622-4179-ad18-7a6b88e0dc7a_SetDate">
    <vt:lpwstr>2025-03-25T18:30:42Z</vt:lpwstr>
  </property>
  <property fmtid="{D5CDD505-2E9C-101B-9397-08002B2CF9AE}" pid="7" name="MediaServiceImageTags">
    <vt:lpwstr/>
  </property>
  <property fmtid="{D5CDD505-2E9C-101B-9397-08002B2CF9AE}" pid="8" name="ContentTypeId">
    <vt:lpwstr>0x010100C2E22044E94EAD4D8015DA7097D5CB44</vt:lpwstr>
  </property>
  <property fmtid="{D5CDD505-2E9C-101B-9397-08002B2CF9AE}" pid="9" name="ComplianceAssetId">
    <vt:lpwstr/>
  </property>
  <property fmtid="{D5CDD505-2E9C-101B-9397-08002B2CF9AE}" pid="10" name="MSIP_Label_aebbef76-9622-4179-ad18-7a6b88e0dc7a_Method">
    <vt:lpwstr>Privileged</vt:lpwstr>
  </property>
  <property fmtid="{D5CDD505-2E9C-101B-9397-08002B2CF9AE}" pid="11" name="MSIP_Label_aebbef76-9622-4179-ad18-7a6b88e0dc7a_SiteId">
    <vt:lpwstr>26c83bc9-31c1-4d77-a523-0816095aba31</vt:lpwstr>
  </property>
  <property fmtid="{D5CDD505-2E9C-101B-9397-08002B2CF9AE}" pid="12" name="MSIP_Label_aebbef76-9622-4179-ad18-7a6b88e0dc7a_ContentBits">
    <vt:lpwstr>1</vt:lpwstr>
  </property>
  <property fmtid="{D5CDD505-2E9C-101B-9397-08002B2CF9AE}" pid="13" name="_ExtendedDescription">
    <vt:lpwstr/>
  </property>
  <property fmtid="{D5CDD505-2E9C-101B-9397-08002B2CF9AE}" pid="14" name="MSIP_Label_aebbef76-9622-4179-ad18-7a6b88e0dc7a_Enabled">
    <vt:lpwstr>true</vt:lpwstr>
  </property>
  <property fmtid="{D5CDD505-2E9C-101B-9397-08002B2CF9AE}" pid="15" name="TriggerFlowInfo">
    <vt:lpwstr/>
  </property>
  <property fmtid="{D5CDD505-2E9C-101B-9397-08002B2CF9AE}" pid="16" name="MSIP_Label_aebbef76-9622-4179-ad18-7a6b88e0dc7a_Tag">
    <vt:lpwstr>10, 0, 1, 1</vt:lpwstr>
  </property>
  <property fmtid="{D5CDD505-2E9C-101B-9397-08002B2CF9AE}" pid="17" name="ArticulatePath">
    <vt:lpwstr>https://icfonline.sharepoint.com/sites/MSYAMaterialsDevelopment/Shared Documents/General/MSYA/Module 11 - Buying a Car/MSYA Slides_ Module 11_ Buying a Car</vt:lpwstr>
  </property>
  <property fmtid="{D5CDD505-2E9C-101B-9397-08002B2CF9AE}" pid="18" name="ArticulateGUID">
    <vt:lpwstr>28B21D10-E133-4CC4-8683-C23EF3B7F243</vt:lpwstr>
  </property>
</Properties>
</file>