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44"/>
  </p:notesMasterIdLst>
  <p:sldIdLst>
    <p:sldId id="502" r:id="rId5"/>
    <p:sldId id="503" r:id="rId6"/>
    <p:sldId id="534" r:id="rId7"/>
    <p:sldId id="504" r:id="rId8"/>
    <p:sldId id="536" r:id="rId9"/>
    <p:sldId id="443" r:id="rId10"/>
    <p:sldId id="505" r:id="rId11"/>
    <p:sldId id="506" r:id="rId12"/>
    <p:sldId id="455" r:id="rId13"/>
    <p:sldId id="512" r:id="rId14"/>
    <p:sldId id="507" r:id="rId15"/>
    <p:sldId id="438" r:id="rId16"/>
    <p:sldId id="537" r:id="rId17"/>
    <p:sldId id="538" r:id="rId18"/>
    <p:sldId id="446" r:id="rId19"/>
    <p:sldId id="457" r:id="rId20"/>
    <p:sldId id="458" r:id="rId21"/>
    <p:sldId id="508" r:id="rId22"/>
    <p:sldId id="460" r:id="rId23"/>
    <p:sldId id="459" r:id="rId24"/>
    <p:sldId id="509" r:id="rId25"/>
    <p:sldId id="464" r:id="rId26"/>
    <p:sldId id="510" r:id="rId27"/>
    <p:sldId id="447" r:id="rId28"/>
    <p:sldId id="539" r:id="rId29"/>
    <p:sldId id="448" r:id="rId30"/>
    <p:sldId id="449" r:id="rId31"/>
    <p:sldId id="450" r:id="rId32"/>
    <p:sldId id="451" r:id="rId33"/>
    <p:sldId id="541" r:id="rId34"/>
    <p:sldId id="397" r:id="rId35"/>
    <p:sldId id="540" r:id="rId36"/>
    <p:sldId id="440" r:id="rId37"/>
    <p:sldId id="542" r:id="rId38"/>
    <p:sldId id="340" r:id="rId39"/>
    <p:sldId id="528" r:id="rId40"/>
    <p:sldId id="529" r:id="rId41"/>
    <p:sldId id="530" r:id="rId42"/>
    <p:sldId id="532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Opening" id="{CA43093A-029A-4B86-A836-333D58D68165}">
          <p14:sldIdLst>
            <p14:sldId id="502"/>
            <p14:sldId id="503"/>
            <p14:sldId id="534"/>
          </p14:sldIdLst>
        </p14:section>
        <p14:section name="Section 1 Capital for Small Business" id="{8BEFA2A9-FA53-416D-8721-5A8A657824FA}">
          <p14:sldIdLst>
            <p14:sldId id="504"/>
            <p14:sldId id="536"/>
            <p14:sldId id="443"/>
            <p14:sldId id="505"/>
            <p14:sldId id="506"/>
            <p14:sldId id="455"/>
            <p14:sldId id="512"/>
            <p14:sldId id="507"/>
            <p14:sldId id="438"/>
          </p14:sldIdLst>
        </p14:section>
        <p14:section name="Section 2 Types of Small Business Financing" id="{BDAAB481-38F0-4D7D-8096-B53A1D0347D1}">
          <p14:sldIdLst>
            <p14:sldId id="537"/>
            <p14:sldId id="538"/>
            <p14:sldId id="446"/>
            <p14:sldId id="457"/>
            <p14:sldId id="458"/>
            <p14:sldId id="508"/>
            <p14:sldId id="460"/>
            <p14:sldId id="459"/>
            <p14:sldId id="509"/>
            <p14:sldId id="464"/>
            <p14:sldId id="510"/>
            <p14:sldId id="447"/>
          </p14:sldIdLst>
        </p14:section>
        <p14:section name="Section 3 Getting a Business Loan" id="{B923341E-F9AF-443A-B8C5-25E2B3436446}">
          <p14:sldIdLst>
            <p14:sldId id="539"/>
            <p14:sldId id="448"/>
            <p14:sldId id="449"/>
            <p14:sldId id="450"/>
            <p14:sldId id="451"/>
            <p14:sldId id="541"/>
            <p14:sldId id="397"/>
            <p14:sldId id="540"/>
            <p14:sldId id="440"/>
            <p14:sldId id="542"/>
          </p14:sldIdLst>
        </p14:section>
        <p14:section name="Module Closing" id="{E5D96F2C-CAC3-4E16-9EFD-66DB2CE0915E}">
          <p14:sldIdLst>
            <p14:sldId id="340"/>
            <p14:sldId id="528"/>
            <p14:sldId id="529"/>
            <p14:sldId id="530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00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pos="50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3491C4D-2892-2B43-61DA-83BB00CAB86D}" name="Hernandez, Sandra M." initials="SH" userId="S::SaHernandez@fdic.gov::a64aa741-6024-4094-b338-aefad4891ea1" providerId="AD"/>
  <p188:author id="{BB66FB92-58B2-AD5B-ABBF-C0B2BAD7941D}" name="Miller, Benjamin" initials="BM" userId="S::13026@icf.com::48f7b7d8-6b3b-4e2a-bfb2-7857484635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98"/>
    <a:srgbClr val="333F50"/>
    <a:srgbClr val="14739B"/>
    <a:srgbClr val="44546A"/>
    <a:srgbClr val="39475A"/>
    <a:srgbClr val="2E3A4A"/>
    <a:srgbClr val="242D3A"/>
    <a:srgbClr val="313C4C"/>
    <a:srgbClr val="293341"/>
    <a:srgbClr val="566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5" autoAdjust="0"/>
    <p:restoredTop sz="94702" autoAdjust="0"/>
  </p:normalViewPr>
  <p:slideViewPr>
    <p:cSldViewPr snapToGrid="0">
      <p:cViewPr varScale="1">
        <p:scale>
          <a:sx n="67" d="100"/>
          <a:sy n="67" d="100"/>
        </p:scale>
        <p:origin x="484" y="44"/>
      </p:cViewPr>
      <p:guideLst>
        <p:guide pos="3840"/>
        <p:guide pos="600"/>
        <p:guide orient="horz" pos="744"/>
        <p:guide orient="horz" pos="1152"/>
        <p:guide pos="5088"/>
      </p:guideLst>
    </p:cSldViewPr>
  </p:slideViewPr>
  <p:outlineViewPr>
    <p:cViewPr>
      <p:scale>
        <a:sx n="33" d="100"/>
        <a:sy n="33" d="100"/>
      </p:scale>
      <p:origin x="0" y="-74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nandez, Sandra M." userId="a64aa741-6024-4094-b338-aefad4891ea1" providerId="ADAL" clId="{B35ECCD3-39B5-4680-A8F4-B059518E69EF}"/>
    <pc:docChg chg="modSld">
      <pc:chgData name="Hernandez, Sandra M." userId="a64aa741-6024-4094-b338-aefad4891ea1" providerId="ADAL" clId="{B35ECCD3-39B5-4680-A8F4-B059518E69EF}" dt="2026-04-22T10:57:30.115" v="5" actId="18131"/>
      <pc:docMkLst>
        <pc:docMk/>
      </pc:docMkLst>
      <pc:sldChg chg="modSp mod">
        <pc:chgData name="Hernandez, Sandra M." userId="a64aa741-6024-4094-b338-aefad4891ea1" providerId="ADAL" clId="{B35ECCD3-39B5-4680-A8F4-B059518E69EF}" dt="2026-04-22T10:57:30.115" v="5" actId="18131"/>
        <pc:sldMkLst>
          <pc:docMk/>
          <pc:sldMk cId="2301544502" sldId="502"/>
        </pc:sldMkLst>
        <pc:picChg chg="mod modCrop">
          <ac:chgData name="Hernandez, Sandra M." userId="a64aa741-6024-4094-b338-aefad4891ea1" providerId="ADAL" clId="{B35ECCD3-39B5-4680-A8F4-B059518E69EF}" dt="2026-04-22T10:57:30.115" v="5" actId="18131"/>
          <ac:picMkLst>
            <pc:docMk/>
            <pc:sldMk cId="2301544502" sldId="502"/>
            <ac:picMk id="14" creationId="{25E7F9A9-E472-4B8B-6FB3-CE81ACA2C22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29A06-CC57-4A04-9692-28AE8E73ECA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5DA2026-51F3-4F0A-A78E-12F31904FD06}">
      <dgm:prSet phldrT="[Text]"/>
      <dgm:spPr>
        <a:solidFill>
          <a:srgbClr val="576C89"/>
        </a:solidFill>
      </dgm:spPr>
      <dgm:t>
        <a:bodyPr/>
        <a:lstStyle/>
        <a:p>
          <a:r>
            <a:rPr lang="en-US" b="1" dirty="0"/>
            <a:t>Capacity</a:t>
          </a:r>
        </a:p>
      </dgm:t>
    </dgm:pt>
    <dgm:pt modelId="{566D752B-EF37-4701-A139-936A41408E72}" type="parTrans" cxnId="{AA4450E0-8F8A-4249-A64A-77F2BA3B3047}">
      <dgm:prSet/>
      <dgm:spPr/>
      <dgm:t>
        <a:bodyPr/>
        <a:lstStyle/>
        <a:p>
          <a:endParaRPr lang="en-US"/>
        </a:p>
      </dgm:t>
    </dgm:pt>
    <dgm:pt modelId="{A63F704D-F5A8-41C6-B0CC-C0BDF52FA65B}" type="sibTrans" cxnId="{AA4450E0-8F8A-4249-A64A-77F2BA3B3047}">
      <dgm:prSet/>
      <dgm:spPr/>
      <dgm:t>
        <a:bodyPr/>
        <a:lstStyle/>
        <a:p>
          <a:endParaRPr lang="en-US"/>
        </a:p>
      </dgm:t>
    </dgm:pt>
    <dgm:pt modelId="{37EADAB5-78E1-44CA-9DFF-BB3AE4097C36}">
      <dgm:prSet phldrT="[Text]"/>
      <dgm:spPr>
        <a:solidFill>
          <a:srgbClr val="44546A"/>
        </a:solidFill>
      </dgm:spPr>
      <dgm:t>
        <a:bodyPr/>
        <a:lstStyle/>
        <a:p>
          <a:r>
            <a:rPr lang="en-US" b="1" dirty="0"/>
            <a:t>Character</a:t>
          </a:r>
        </a:p>
      </dgm:t>
    </dgm:pt>
    <dgm:pt modelId="{6173D603-02A6-4D1A-B2CD-1B360847CB96}" type="parTrans" cxnId="{FE6860CF-0D78-4D43-9136-46F204E09FDE}">
      <dgm:prSet/>
      <dgm:spPr/>
      <dgm:t>
        <a:bodyPr/>
        <a:lstStyle/>
        <a:p>
          <a:endParaRPr lang="en-US"/>
        </a:p>
      </dgm:t>
    </dgm:pt>
    <dgm:pt modelId="{ED2A909D-E849-427B-A6F5-B4CB95F98E84}" type="sibTrans" cxnId="{FE6860CF-0D78-4D43-9136-46F204E09FDE}">
      <dgm:prSet/>
      <dgm:spPr/>
      <dgm:t>
        <a:bodyPr/>
        <a:lstStyle/>
        <a:p>
          <a:endParaRPr lang="en-US"/>
        </a:p>
      </dgm:t>
    </dgm:pt>
    <dgm:pt modelId="{94318459-77A7-4D65-92E0-FBFF8B928349}">
      <dgm:prSet phldrT="[Text]"/>
      <dgm:spPr>
        <a:solidFill>
          <a:srgbClr val="7085A3"/>
        </a:solidFill>
      </dgm:spPr>
      <dgm:t>
        <a:bodyPr/>
        <a:lstStyle/>
        <a:p>
          <a:r>
            <a:rPr lang="en-US" b="1" dirty="0"/>
            <a:t>Collateral</a:t>
          </a:r>
        </a:p>
      </dgm:t>
    </dgm:pt>
    <dgm:pt modelId="{16824C6D-2CF4-45EF-88A6-2FEA61E80C21}" type="parTrans" cxnId="{3DD60BB3-3F83-4D1D-BB00-20412561BF35}">
      <dgm:prSet/>
      <dgm:spPr/>
      <dgm:t>
        <a:bodyPr/>
        <a:lstStyle/>
        <a:p>
          <a:endParaRPr lang="en-US"/>
        </a:p>
      </dgm:t>
    </dgm:pt>
    <dgm:pt modelId="{B4E5FAF2-63B8-450B-92C4-13D43394B489}" type="sibTrans" cxnId="{3DD60BB3-3F83-4D1D-BB00-20412561BF35}">
      <dgm:prSet/>
      <dgm:spPr/>
      <dgm:t>
        <a:bodyPr/>
        <a:lstStyle/>
        <a:p>
          <a:endParaRPr lang="en-US"/>
        </a:p>
      </dgm:t>
    </dgm:pt>
    <dgm:pt modelId="{55E896D0-C959-4D04-A613-7E67E7216D1D}">
      <dgm:prSet phldrT="[Text]"/>
      <dgm:spPr>
        <a:solidFill>
          <a:srgbClr val="8FA0B7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Capital</a:t>
          </a:r>
        </a:p>
      </dgm:t>
    </dgm:pt>
    <dgm:pt modelId="{FCDBDE43-5BA5-4C93-B792-877F89C29263}" type="parTrans" cxnId="{F9785E41-4459-4089-A54B-4866ABD2974A}">
      <dgm:prSet/>
      <dgm:spPr/>
      <dgm:t>
        <a:bodyPr/>
        <a:lstStyle/>
        <a:p>
          <a:endParaRPr lang="en-US"/>
        </a:p>
      </dgm:t>
    </dgm:pt>
    <dgm:pt modelId="{E7A18DAF-90BD-4425-A777-CBF42F3D5FF4}" type="sibTrans" cxnId="{F9785E41-4459-4089-A54B-4866ABD2974A}">
      <dgm:prSet/>
      <dgm:spPr/>
      <dgm:t>
        <a:bodyPr/>
        <a:lstStyle/>
        <a:p>
          <a:endParaRPr lang="en-US"/>
        </a:p>
      </dgm:t>
    </dgm:pt>
    <dgm:pt modelId="{871DBBDC-F335-4711-88A0-6D36F16952E5}">
      <dgm:prSet phldrT="[Text]"/>
      <dgm:spPr>
        <a:solidFill>
          <a:srgbClr val="AEBACB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Conditions</a:t>
          </a:r>
        </a:p>
      </dgm:t>
    </dgm:pt>
    <dgm:pt modelId="{B6D8FC38-7187-4451-B78E-C8F495158278}" type="parTrans" cxnId="{B3C7E41E-D45F-4D84-B653-8A42FE22274B}">
      <dgm:prSet/>
      <dgm:spPr/>
      <dgm:t>
        <a:bodyPr/>
        <a:lstStyle/>
        <a:p>
          <a:endParaRPr lang="en-US"/>
        </a:p>
      </dgm:t>
    </dgm:pt>
    <dgm:pt modelId="{D96EA8AA-933F-4697-81A5-4BF377CE8BF8}" type="sibTrans" cxnId="{B3C7E41E-D45F-4D84-B653-8A42FE22274B}">
      <dgm:prSet/>
      <dgm:spPr/>
      <dgm:t>
        <a:bodyPr/>
        <a:lstStyle/>
        <a:p>
          <a:endParaRPr lang="en-US"/>
        </a:p>
      </dgm:t>
    </dgm:pt>
    <dgm:pt modelId="{FE592ACB-6325-42AE-97DF-90713FE5F8BD}" type="pres">
      <dgm:prSet presAssocID="{14629A06-CC57-4A04-9692-28AE8E73ECAD}" presName="compositeShape" presStyleCnt="0">
        <dgm:presLayoutVars>
          <dgm:chMax val="7"/>
          <dgm:dir/>
          <dgm:resizeHandles val="exact"/>
        </dgm:presLayoutVars>
      </dgm:prSet>
      <dgm:spPr/>
    </dgm:pt>
    <dgm:pt modelId="{DFC016BF-AD1E-4E5E-A299-F56683E72B5F}" type="pres">
      <dgm:prSet presAssocID="{14629A06-CC57-4A04-9692-28AE8E73ECAD}" presName="wedge1" presStyleLbl="node1" presStyleIdx="0" presStyleCnt="5" custLinFactNeighborX="-3601" custLinFactNeighborY="4928"/>
      <dgm:spPr/>
    </dgm:pt>
    <dgm:pt modelId="{3F1A392C-11A1-4A53-B9BE-CBD6042ABB5C}" type="pres">
      <dgm:prSet presAssocID="{14629A06-CC57-4A04-9692-28AE8E73ECA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DB2D4F-A032-4B0C-888A-C774EC6EB7F5}" type="pres">
      <dgm:prSet presAssocID="{14629A06-CC57-4A04-9692-28AE8E73ECAD}" presName="wedge2" presStyleLbl="node1" presStyleIdx="1" presStyleCnt="5"/>
      <dgm:spPr/>
    </dgm:pt>
    <dgm:pt modelId="{66F378AE-DF47-4EB0-BA8F-AC0EECDBE0CF}" type="pres">
      <dgm:prSet presAssocID="{14629A06-CC57-4A04-9692-28AE8E73ECA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0EFAC11-43F0-4CEC-AC8B-4053CA1D92DE}" type="pres">
      <dgm:prSet presAssocID="{14629A06-CC57-4A04-9692-28AE8E73ECAD}" presName="wedge3" presStyleLbl="node1" presStyleIdx="2" presStyleCnt="5"/>
      <dgm:spPr/>
    </dgm:pt>
    <dgm:pt modelId="{0736BAB1-E32F-4579-A316-8C663013F3E3}" type="pres">
      <dgm:prSet presAssocID="{14629A06-CC57-4A04-9692-28AE8E73ECA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DE3C962-3732-4763-AEC0-D85619510C36}" type="pres">
      <dgm:prSet presAssocID="{14629A06-CC57-4A04-9692-28AE8E73ECAD}" presName="wedge4" presStyleLbl="node1" presStyleIdx="3" presStyleCnt="5"/>
      <dgm:spPr/>
    </dgm:pt>
    <dgm:pt modelId="{D65A365A-ACC7-4860-9334-B98A7E768B40}" type="pres">
      <dgm:prSet presAssocID="{14629A06-CC57-4A04-9692-28AE8E73ECA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6C55B70-7213-493D-863E-BDA8F22F9EAB}" type="pres">
      <dgm:prSet presAssocID="{14629A06-CC57-4A04-9692-28AE8E73ECAD}" presName="wedge5" presStyleLbl="node1" presStyleIdx="4" presStyleCnt="5"/>
      <dgm:spPr/>
    </dgm:pt>
    <dgm:pt modelId="{CD9F2C55-8625-4868-A770-DA08A331154A}" type="pres">
      <dgm:prSet presAssocID="{14629A06-CC57-4A04-9692-28AE8E73ECA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1A8140E-6B47-4E3F-B745-65244FD4EE2B}" type="presOf" srcId="{94318459-77A7-4D65-92E0-FBFF8B928349}" destId="{66F378AE-DF47-4EB0-BA8F-AC0EECDBE0CF}" srcOrd="1" destOrd="0" presId="urn:microsoft.com/office/officeart/2005/8/layout/chart3"/>
    <dgm:cxn modelId="{68C08012-76DF-4C63-9689-AAD6679BB6E2}" type="presOf" srcId="{55E896D0-C959-4D04-A613-7E67E7216D1D}" destId="{0736BAB1-E32F-4579-A316-8C663013F3E3}" srcOrd="1" destOrd="0" presId="urn:microsoft.com/office/officeart/2005/8/layout/chart3"/>
    <dgm:cxn modelId="{AE32F818-68DA-4BC7-BF84-448A33AB74E4}" type="presOf" srcId="{F5DA2026-51F3-4F0A-A78E-12F31904FD06}" destId="{3F1A392C-11A1-4A53-B9BE-CBD6042ABB5C}" srcOrd="1" destOrd="0" presId="urn:microsoft.com/office/officeart/2005/8/layout/chart3"/>
    <dgm:cxn modelId="{B3C7E41E-D45F-4D84-B653-8A42FE22274B}" srcId="{14629A06-CC57-4A04-9692-28AE8E73ECAD}" destId="{871DBBDC-F335-4711-88A0-6D36F16952E5}" srcOrd="3" destOrd="0" parTransId="{B6D8FC38-7187-4451-B78E-C8F495158278}" sibTransId="{D96EA8AA-933F-4697-81A5-4BF377CE8BF8}"/>
    <dgm:cxn modelId="{A4582027-AF06-4606-B96D-7F8184D5A311}" type="presOf" srcId="{94318459-77A7-4D65-92E0-FBFF8B928349}" destId="{70DB2D4F-A032-4B0C-888A-C774EC6EB7F5}" srcOrd="0" destOrd="0" presId="urn:microsoft.com/office/officeart/2005/8/layout/chart3"/>
    <dgm:cxn modelId="{530B132F-93D8-45DA-909C-E58867068AB3}" type="presOf" srcId="{55E896D0-C959-4D04-A613-7E67E7216D1D}" destId="{90EFAC11-43F0-4CEC-AC8B-4053CA1D92DE}" srcOrd="0" destOrd="0" presId="urn:microsoft.com/office/officeart/2005/8/layout/chart3"/>
    <dgm:cxn modelId="{91773740-7030-419A-A7DB-AEC775F0CC2A}" type="presOf" srcId="{37EADAB5-78E1-44CA-9DFF-BB3AE4097C36}" destId="{CD9F2C55-8625-4868-A770-DA08A331154A}" srcOrd="1" destOrd="0" presId="urn:microsoft.com/office/officeart/2005/8/layout/chart3"/>
    <dgm:cxn modelId="{F9785E41-4459-4089-A54B-4866ABD2974A}" srcId="{14629A06-CC57-4A04-9692-28AE8E73ECAD}" destId="{55E896D0-C959-4D04-A613-7E67E7216D1D}" srcOrd="2" destOrd="0" parTransId="{FCDBDE43-5BA5-4C93-B792-877F89C29263}" sibTransId="{E7A18DAF-90BD-4425-A777-CBF42F3D5FF4}"/>
    <dgm:cxn modelId="{A9744564-4233-4B4C-BB18-141E236B7B49}" type="presOf" srcId="{F5DA2026-51F3-4F0A-A78E-12F31904FD06}" destId="{DFC016BF-AD1E-4E5E-A299-F56683E72B5F}" srcOrd="0" destOrd="0" presId="urn:microsoft.com/office/officeart/2005/8/layout/chart3"/>
    <dgm:cxn modelId="{D60C7745-E186-4E7E-949D-1F444B273872}" type="presOf" srcId="{871DBBDC-F335-4711-88A0-6D36F16952E5}" destId="{D65A365A-ACC7-4860-9334-B98A7E768B40}" srcOrd="1" destOrd="0" presId="urn:microsoft.com/office/officeart/2005/8/layout/chart3"/>
    <dgm:cxn modelId="{B0196672-EC8D-4A8D-AF96-93C9D47C85F1}" type="presOf" srcId="{37EADAB5-78E1-44CA-9DFF-BB3AE4097C36}" destId="{46C55B70-7213-493D-863E-BDA8F22F9EAB}" srcOrd="0" destOrd="0" presId="urn:microsoft.com/office/officeart/2005/8/layout/chart3"/>
    <dgm:cxn modelId="{03AC6959-8897-4118-9132-6FF7EDAC17A9}" type="presOf" srcId="{14629A06-CC57-4A04-9692-28AE8E73ECAD}" destId="{FE592ACB-6325-42AE-97DF-90713FE5F8BD}" srcOrd="0" destOrd="0" presId="urn:microsoft.com/office/officeart/2005/8/layout/chart3"/>
    <dgm:cxn modelId="{955E0389-4EBD-46B5-8254-247F6839A9AC}" type="presOf" srcId="{871DBBDC-F335-4711-88A0-6D36F16952E5}" destId="{BDE3C962-3732-4763-AEC0-D85619510C36}" srcOrd="0" destOrd="0" presId="urn:microsoft.com/office/officeart/2005/8/layout/chart3"/>
    <dgm:cxn modelId="{3DD60BB3-3F83-4D1D-BB00-20412561BF35}" srcId="{14629A06-CC57-4A04-9692-28AE8E73ECAD}" destId="{94318459-77A7-4D65-92E0-FBFF8B928349}" srcOrd="1" destOrd="0" parTransId="{16824C6D-2CF4-45EF-88A6-2FEA61E80C21}" sibTransId="{B4E5FAF2-63B8-450B-92C4-13D43394B489}"/>
    <dgm:cxn modelId="{FE6860CF-0D78-4D43-9136-46F204E09FDE}" srcId="{14629A06-CC57-4A04-9692-28AE8E73ECAD}" destId="{37EADAB5-78E1-44CA-9DFF-BB3AE4097C36}" srcOrd="4" destOrd="0" parTransId="{6173D603-02A6-4D1A-B2CD-1B360847CB96}" sibTransId="{ED2A909D-E849-427B-A6F5-B4CB95F98E84}"/>
    <dgm:cxn modelId="{AA4450E0-8F8A-4249-A64A-77F2BA3B3047}" srcId="{14629A06-CC57-4A04-9692-28AE8E73ECAD}" destId="{F5DA2026-51F3-4F0A-A78E-12F31904FD06}" srcOrd="0" destOrd="0" parTransId="{566D752B-EF37-4701-A139-936A41408E72}" sibTransId="{A63F704D-F5A8-41C6-B0CC-C0BDF52FA65B}"/>
    <dgm:cxn modelId="{C04D10B7-931A-49EC-9ED0-0DF8F5AA9154}" type="presParOf" srcId="{FE592ACB-6325-42AE-97DF-90713FE5F8BD}" destId="{DFC016BF-AD1E-4E5E-A299-F56683E72B5F}" srcOrd="0" destOrd="0" presId="urn:microsoft.com/office/officeart/2005/8/layout/chart3"/>
    <dgm:cxn modelId="{457DD93E-D86D-4205-9871-C4550155B527}" type="presParOf" srcId="{FE592ACB-6325-42AE-97DF-90713FE5F8BD}" destId="{3F1A392C-11A1-4A53-B9BE-CBD6042ABB5C}" srcOrd="1" destOrd="0" presId="urn:microsoft.com/office/officeart/2005/8/layout/chart3"/>
    <dgm:cxn modelId="{86E1C165-461A-4E2E-A507-3AAA4EA23A8E}" type="presParOf" srcId="{FE592ACB-6325-42AE-97DF-90713FE5F8BD}" destId="{70DB2D4F-A032-4B0C-888A-C774EC6EB7F5}" srcOrd="2" destOrd="0" presId="urn:microsoft.com/office/officeart/2005/8/layout/chart3"/>
    <dgm:cxn modelId="{B3CE6B77-10CD-4E5F-8AE1-E211EC4A6D61}" type="presParOf" srcId="{FE592ACB-6325-42AE-97DF-90713FE5F8BD}" destId="{66F378AE-DF47-4EB0-BA8F-AC0EECDBE0CF}" srcOrd="3" destOrd="0" presId="urn:microsoft.com/office/officeart/2005/8/layout/chart3"/>
    <dgm:cxn modelId="{DECA84CD-6175-4E72-A006-36A75280554F}" type="presParOf" srcId="{FE592ACB-6325-42AE-97DF-90713FE5F8BD}" destId="{90EFAC11-43F0-4CEC-AC8B-4053CA1D92DE}" srcOrd="4" destOrd="0" presId="urn:microsoft.com/office/officeart/2005/8/layout/chart3"/>
    <dgm:cxn modelId="{83134F3D-4944-4342-AA36-B99FF9179B03}" type="presParOf" srcId="{FE592ACB-6325-42AE-97DF-90713FE5F8BD}" destId="{0736BAB1-E32F-4579-A316-8C663013F3E3}" srcOrd="5" destOrd="0" presId="urn:microsoft.com/office/officeart/2005/8/layout/chart3"/>
    <dgm:cxn modelId="{664D49A1-A51D-4E79-A296-A1744DE23D3B}" type="presParOf" srcId="{FE592ACB-6325-42AE-97DF-90713FE5F8BD}" destId="{BDE3C962-3732-4763-AEC0-D85619510C36}" srcOrd="6" destOrd="0" presId="urn:microsoft.com/office/officeart/2005/8/layout/chart3"/>
    <dgm:cxn modelId="{8FB5C869-45FB-4680-A68E-12F7443817A1}" type="presParOf" srcId="{FE592ACB-6325-42AE-97DF-90713FE5F8BD}" destId="{D65A365A-ACC7-4860-9334-B98A7E768B40}" srcOrd="7" destOrd="0" presId="urn:microsoft.com/office/officeart/2005/8/layout/chart3"/>
    <dgm:cxn modelId="{E94FC29F-4885-4C6C-853F-BCF4C7D57849}" type="presParOf" srcId="{FE592ACB-6325-42AE-97DF-90713FE5F8BD}" destId="{46C55B70-7213-493D-863E-BDA8F22F9EAB}" srcOrd="8" destOrd="0" presId="urn:microsoft.com/office/officeart/2005/8/layout/chart3"/>
    <dgm:cxn modelId="{60F643AF-013E-4A56-9D46-3711B48FB71D}" type="presParOf" srcId="{FE592ACB-6325-42AE-97DF-90713FE5F8BD}" destId="{CD9F2C55-8625-4868-A770-DA08A331154A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16BF-AD1E-4E5E-A299-F56683E72B5F}">
      <dsp:nvSpPr>
        <dsp:cNvPr id="0" name=""/>
        <dsp:cNvSpPr/>
      </dsp:nvSpPr>
      <dsp:spPr>
        <a:xfrm>
          <a:off x="3740702" y="546958"/>
          <a:ext cx="4542434" cy="4542434"/>
        </a:xfrm>
        <a:prstGeom prst="pie">
          <a:avLst>
            <a:gd name="adj1" fmla="val 16200000"/>
            <a:gd name="adj2" fmla="val 20520000"/>
          </a:avLst>
        </a:prstGeom>
        <a:solidFill>
          <a:srgbClr val="576C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Capacity</a:t>
          </a:r>
        </a:p>
      </dsp:txBody>
      <dsp:txXfrm>
        <a:off x="6069240" y="1225620"/>
        <a:ext cx="1541183" cy="1054493"/>
      </dsp:txXfrm>
    </dsp:sp>
    <dsp:sp modelId="{70DB2D4F-A032-4B0C-888A-C774EC6EB7F5}">
      <dsp:nvSpPr>
        <dsp:cNvPr id="0" name=""/>
        <dsp:cNvSpPr/>
      </dsp:nvSpPr>
      <dsp:spPr>
        <a:xfrm>
          <a:off x="3745290" y="542117"/>
          <a:ext cx="4542434" cy="4542434"/>
        </a:xfrm>
        <a:prstGeom prst="pie">
          <a:avLst>
            <a:gd name="adj1" fmla="val 20520000"/>
            <a:gd name="adj2" fmla="val 3240000"/>
          </a:avLst>
        </a:prstGeom>
        <a:solidFill>
          <a:srgbClr val="7085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Collateral</a:t>
          </a:r>
        </a:p>
      </dsp:txBody>
      <dsp:txXfrm>
        <a:off x="6714095" y="2597028"/>
        <a:ext cx="1351915" cy="1141016"/>
      </dsp:txXfrm>
    </dsp:sp>
    <dsp:sp modelId="{90EFAC11-43F0-4CEC-AC8B-4053CA1D92DE}">
      <dsp:nvSpPr>
        <dsp:cNvPr id="0" name=""/>
        <dsp:cNvSpPr/>
      </dsp:nvSpPr>
      <dsp:spPr>
        <a:xfrm>
          <a:off x="3745290" y="542117"/>
          <a:ext cx="4542434" cy="4542434"/>
        </a:xfrm>
        <a:prstGeom prst="pie">
          <a:avLst>
            <a:gd name="adj1" fmla="val 3240000"/>
            <a:gd name="adj2" fmla="val 7560000"/>
          </a:avLst>
        </a:prstGeom>
        <a:solidFill>
          <a:srgbClr val="8FA0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Capital</a:t>
          </a:r>
        </a:p>
      </dsp:txBody>
      <dsp:txXfrm>
        <a:off x="5205358" y="3948943"/>
        <a:ext cx="1622298" cy="973378"/>
      </dsp:txXfrm>
    </dsp:sp>
    <dsp:sp modelId="{BDE3C962-3732-4763-AEC0-D85619510C36}">
      <dsp:nvSpPr>
        <dsp:cNvPr id="0" name=""/>
        <dsp:cNvSpPr/>
      </dsp:nvSpPr>
      <dsp:spPr>
        <a:xfrm>
          <a:off x="3745290" y="542117"/>
          <a:ext cx="4542434" cy="4542434"/>
        </a:xfrm>
        <a:prstGeom prst="pie">
          <a:avLst>
            <a:gd name="adj1" fmla="val 7560000"/>
            <a:gd name="adj2" fmla="val 11880000"/>
          </a:avLst>
        </a:prstGeom>
        <a:solidFill>
          <a:srgbClr val="AEBA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Conditions</a:t>
          </a:r>
        </a:p>
      </dsp:txBody>
      <dsp:txXfrm>
        <a:off x="3961596" y="2597028"/>
        <a:ext cx="1351915" cy="1141016"/>
      </dsp:txXfrm>
    </dsp:sp>
    <dsp:sp modelId="{46C55B70-7213-493D-863E-BDA8F22F9EAB}">
      <dsp:nvSpPr>
        <dsp:cNvPr id="0" name=""/>
        <dsp:cNvSpPr/>
      </dsp:nvSpPr>
      <dsp:spPr>
        <a:xfrm>
          <a:off x="3745290" y="542117"/>
          <a:ext cx="4542434" cy="4542434"/>
        </a:xfrm>
        <a:prstGeom prst="pie">
          <a:avLst>
            <a:gd name="adj1" fmla="val 11880000"/>
            <a:gd name="adj2" fmla="val 16200000"/>
          </a:avLst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Character</a:t>
          </a:r>
        </a:p>
      </dsp:txBody>
      <dsp:txXfrm>
        <a:off x="4407728" y="1234298"/>
        <a:ext cx="1541183" cy="1054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C2853-E48E-4D0F-B2F0-B29373754EB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87ABE-91A4-4BA7-BBD4-94E91B5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87ABE-91A4-4BA7-BBD4-94E91B5BA3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46AA24-BA16-7D68-6E57-701E78AB9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0"/>
            <a:ext cx="12188952" cy="4773168"/>
          </a:xfrm>
          <a:solidFill>
            <a:srgbClr val="333F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3392424"/>
            <a:ext cx="7936992" cy="1645920"/>
          </a:xfrm>
          <a:solidFill>
            <a:srgbClr val="14739B"/>
          </a:solidFill>
          <a:ln>
            <a:solidFill>
              <a:srgbClr val="007298"/>
            </a:solidFill>
          </a:ln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048BB-BCAD-9C93-DF9C-3F8B8F1E4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881413"/>
            <a:ext cx="2552281" cy="940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EF0B0-3E23-4F89-6400-585BE2F6B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810263"/>
            <a:ext cx="12191999" cy="5047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6989" y="6317934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rrow embedded in a target, a bullseye">
            <a:extLst>
              <a:ext uri="{FF2B5EF4-FFF2-40B4-BE49-F238E27FC236}">
                <a16:creationId xmlns:a16="http://schemas.microsoft.com/office/drawing/2014/main" id="{79C93913-1BCC-F64A-BC95-F31A1E509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339" y="2919907"/>
            <a:ext cx="2939614" cy="293387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174D8-449A-67B8-4EEB-B0476D5D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773722"/>
            <a:ext cx="7973568" cy="1256245"/>
          </a:xfrm>
          <a:solidFill>
            <a:srgbClr val="14739B"/>
          </a:solidFill>
          <a:ln>
            <a:solidFill>
              <a:srgbClr val="007298"/>
            </a:solidFill>
          </a:ln>
        </p:spPr>
        <p:txBody>
          <a:bodyPr anchor="ctr" anchorCtr="0"/>
          <a:lstStyle>
            <a:lvl1pPr>
              <a:spcAft>
                <a:spcPts val="10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97526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048"/>
            <a:ext cx="10515600" cy="1170432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2010-E310-925C-A68C-29FEB959A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19174"/>
            <a:ext cx="12192000" cy="496765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048"/>
            <a:ext cx="10515600" cy="1170432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  <a:solidFill>
            <a:schemeClr val="bg1"/>
          </a:solidFill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algn="ctr"/>
            <a:fld id="{330EA680-D336-4FF7-8B7A-9848BB0A1C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2010-E310-925C-A68C-29FEB959A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892808"/>
            <a:ext cx="10241280" cy="4096512"/>
          </a:xfrm>
          <a:solidFill>
            <a:srgbClr val="333F50"/>
          </a:soli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0DDCBEC-A163-802A-02EA-17BC9D212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088" y="1477706"/>
            <a:ext cx="5231912" cy="36218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Add: “See page XX in your participant guide.”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048"/>
            <a:ext cx="10515600" cy="11704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2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bIns="9144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bIns="9144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E8B073-61FE-EA23-0193-B07A1B609F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75504" y="0"/>
            <a:ext cx="7013448" cy="6858000"/>
          </a:xfrm>
          <a:solidFill>
            <a:srgbClr val="333F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14F5E830-B83A-81A7-2DA1-C10A856B4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See page XX in your participant guide.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0BFC9B-0367-4556-1B4B-04E9329933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95790" y="617748"/>
            <a:ext cx="3528758" cy="449814"/>
          </a:xfr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67" y="1089682"/>
            <a:ext cx="4546858" cy="967717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8B3A1B-9968-DBEB-1F7E-10CBDB9F6C0B}"/>
              </a:ext>
            </a:extLst>
          </p:cNvPr>
          <p:cNvSpPr txBox="1">
            <a:spLocks/>
          </p:cNvSpPr>
          <p:nvPr userDrawn="1"/>
        </p:nvSpPr>
        <p:spPr>
          <a:xfrm>
            <a:off x="2365659" y="6240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EF0B0-3E23-4F89-6400-585BE2F6B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1214"/>
            <a:ext cx="12191999" cy="5047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67928" y="2916936"/>
            <a:ext cx="2944368" cy="29352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>
              <a:defRPr lang="en-US" sz="4800">
                <a:solidFill>
                  <a:schemeClr val="bg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4578D-D8A9-004E-EDF8-D84F8F5A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  <a:solidFill>
            <a:srgbClr val="14739B"/>
          </a:solidFill>
          <a:ln>
            <a:solidFill>
              <a:srgbClr val="007298"/>
            </a:solidFill>
          </a:ln>
        </p:spPr>
        <p:txBody>
          <a:bodyPr lIns="27432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6988" y="6318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7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3698"/>
            <a:ext cx="10515600" cy="1170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FDIC logo">
            <a:extLst>
              <a:ext uri="{FF2B5EF4-FFF2-40B4-BE49-F238E27FC236}">
                <a16:creationId xmlns:a16="http://schemas.microsoft.com/office/drawing/2014/main" id="{FE4E93B4-E61C-71F5-8591-1210B9725A6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09" y="6306411"/>
            <a:ext cx="567239" cy="229972"/>
          </a:xfrm>
          <a:prstGeom prst="rect">
            <a:avLst/>
          </a:prstGeom>
        </p:spPr>
      </p:pic>
      <p:pic>
        <p:nvPicPr>
          <p:cNvPr id="7" name="Picture 6" descr="SBA logo">
            <a:extLst>
              <a:ext uri="{FF2B5EF4-FFF2-40B4-BE49-F238E27FC236}">
                <a16:creationId xmlns:a16="http://schemas.microsoft.com/office/drawing/2014/main" id="{03A85D83-3BD2-20C1-71F1-424845F98B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43221" y="6187461"/>
            <a:ext cx="566928" cy="467871"/>
          </a:xfrm>
          <a:prstGeom prst="rect">
            <a:avLst/>
          </a:prstGeom>
        </p:spPr>
      </p:pic>
      <p:pic>
        <p:nvPicPr>
          <p:cNvPr id="10" name="Picture 9" descr="Money Smart Logo">
            <a:extLst>
              <a:ext uri="{FF2B5EF4-FFF2-40B4-BE49-F238E27FC236}">
                <a16:creationId xmlns:a16="http://schemas.microsoft.com/office/drawing/2014/main" id="{D55129DF-7B2E-96ED-8CBC-32348C5462E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1" y="6160983"/>
            <a:ext cx="496875" cy="5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Source Sans Pro" panose="020B0503030403020204" pitchFamily="34" charset="0"/>
        <a:buChar char="–"/>
        <a:defRPr sz="26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SzPct val="100000"/>
        <a:buFont typeface="Georgia" panose="02040502050405020303" pitchFamily="18" charset="0"/>
        <a:buChar char="▫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Georgia" panose="02040502050405020303" pitchFamily="18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Source Sans Pro" panose="020B0503030403020204" pitchFamily="34" charset="0"/>
        <a:buChar char="~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Photograph showing a close-up of two people shaking hands, one wearing a dark suit and the other a white shirt. ">
            <a:extLst>
              <a:ext uri="{FF2B5EF4-FFF2-40B4-BE49-F238E27FC236}">
                <a16:creationId xmlns:a16="http://schemas.microsoft.com/office/drawing/2014/main" id="{25E7F9A9-E472-4B8B-6FB3-CE81ACA2C2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29607" b="18417"/>
          <a:stretch>
            <a:fillRect/>
          </a:stretch>
        </p:blipFill>
        <p:spPr>
          <a:xfrm>
            <a:off x="3048" y="0"/>
            <a:ext cx="12188952" cy="4773168"/>
          </a:xfrm>
        </p:spPr>
      </p:pic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10 Buying a Car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904" y="3400278"/>
            <a:ext cx="7933639" cy="1641020"/>
          </a:xfrm>
          <a:prstGeom prst="rect">
            <a:avLst/>
          </a:prstGeom>
          <a:solidFill>
            <a:srgbClr val="007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4903" y="3387479"/>
            <a:ext cx="7933639" cy="164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363" algn="l"/>
            <a:r>
              <a:rPr lang="en-US" sz="4400" dirty="0">
                <a:solidFill>
                  <a:schemeClr val="bg1"/>
                </a:solidFill>
              </a:rPr>
              <a:t>Small Business </a:t>
            </a:r>
          </a:p>
          <a:p>
            <a:pPr marL="233363" algn="l"/>
            <a:r>
              <a:rPr lang="en-US" sz="4400" dirty="0">
                <a:solidFill>
                  <a:schemeClr val="bg1"/>
                </a:solidFill>
              </a:rPr>
              <a:t>Financing</a:t>
            </a:r>
          </a:p>
        </p:txBody>
      </p:sp>
      <p:pic>
        <p:nvPicPr>
          <p:cNvPr id="3" name="Picture 2" descr="Money Smart Small Business logo">
            <a:extLst>
              <a:ext uri="{FF2B5EF4-FFF2-40B4-BE49-F238E27FC236}">
                <a16:creationId xmlns:a16="http://schemas.microsoft.com/office/drawing/2014/main" id="{681CB8A3-CDED-9AFF-F304-51BE7B7FC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" y="5551960"/>
            <a:ext cx="2275444" cy="804672"/>
          </a:xfrm>
          <a:prstGeom prst="rect">
            <a:avLst/>
          </a:prstGeom>
        </p:spPr>
      </p:pic>
      <p:pic>
        <p:nvPicPr>
          <p:cNvPr id="4" name="Picture 3" descr="FDIC Federal Deposit Insurance Corporation logo">
            <a:extLst>
              <a:ext uri="{FF2B5EF4-FFF2-40B4-BE49-F238E27FC236}">
                <a16:creationId xmlns:a16="http://schemas.microsoft.com/office/drawing/2014/main" id="{4C900832-ADA3-295B-D22E-F697B45D2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810" y="5591772"/>
            <a:ext cx="3508379" cy="566928"/>
          </a:xfrm>
          <a:prstGeom prst="rect">
            <a:avLst/>
          </a:prstGeom>
        </p:spPr>
      </p:pic>
      <p:pic>
        <p:nvPicPr>
          <p:cNvPr id="5" name="Picture 4" descr="SBA U.S. Small Business Administration logo">
            <a:extLst>
              <a:ext uri="{FF2B5EF4-FFF2-40B4-BE49-F238E27FC236}">
                <a16:creationId xmlns:a16="http://schemas.microsoft.com/office/drawing/2014/main" id="{25320709-58F0-B87B-EE0B-974FDE141C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48" y="5591772"/>
            <a:ext cx="2288016" cy="65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54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B7C7E-669B-3941-A10E-4E288CD1B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68C4D5-D89C-4DC0-921B-960853D4CB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298"/>
          </a:solidFill>
        </p:spPr>
        <p:txBody>
          <a:bodyPr>
            <a:noAutofit/>
          </a:bodyPr>
          <a:lstStyle/>
          <a:p>
            <a:r>
              <a:rPr lang="en-US" dirty="0"/>
              <a:t>Gifts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6A6DA-6336-9EEB-1F8C-83236E9F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Gifts from friends and family</a:t>
            </a:r>
          </a:p>
          <a:p>
            <a:r>
              <a:rPr lang="en-US" sz="4000" dirty="0"/>
              <a:t>Crowdfunding</a:t>
            </a:r>
          </a:p>
          <a:p>
            <a:r>
              <a:rPr lang="en-US" sz="4000" dirty="0"/>
              <a:t>Owner’s personal contributions with no increase in ownership stake</a:t>
            </a:r>
          </a:p>
        </p:txBody>
      </p:sp>
      <p:pic>
        <p:nvPicPr>
          <p:cNvPr id="11" name="Picture Placeholder 10" descr="Graphic of a present">
            <a:extLst>
              <a:ext uri="{FF2B5EF4-FFF2-40B4-BE49-F238E27FC236}">
                <a16:creationId xmlns:a16="http://schemas.microsoft.com/office/drawing/2014/main" id="{A4F94275-9BB2-C4CE-F6A8-88138E693D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" b="162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F9118-F3C0-6745-0FD6-72F22677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60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FAD0C4-C6D0-1D33-DFCF-AD4F6483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Equity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08ED-8ED9-2C1A-A5CF-90D35E12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Venture capital</a:t>
            </a:r>
          </a:p>
          <a:p>
            <a:r>
              <a:rPr lang="en-US" dirty="0"/>
              <a:t>Angel investors</a:t>
            </a:r>
          </a:p>
          <a:p>
            <a:r>
              <a:rPr lang="en-US" dirty="0"/>
              <a:t>Investment funds and private equity firms</a:t>
            </a:r>
          </a:p>
          <a:p>
            <a:r>
              <a:rPr lang="en-US" dirty="0"/>
              <a:t>Family and friends</a:t>
            </a:r>
          </a:p>
          <a:p>
            <a:r>
              <a:rPr lang="en-US" dirty="0"/>
              <a:t>Owner’s personal contributions with an increase in ownership stake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45F7F-E95F-C351-842D-CCC30A6C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05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0CA75-AFCC-8B0C-6215-C1D862FA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BAE5A1-8D41-8410-8334-B54598E9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Try It: Considering Funding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BB72A-9053-87FA-6D20-582D0C0878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680" y="1371600"/>
            <a:ext cx="5231912" cy="3621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page 6 in your participant guide.</a:t>
            </a:r>
          </a:p>
        </p:txBody>
      </p:sp>
      <p:pic>
        <p:nvPicPr>
          <p:cNvPr id="7" name="Picture Placeholder 7" descr="Pen placed on top of a signature line">
            <a:extLst>
              <a:ext uri="{FF2B5EF4-FFF2-40B4-BE49-F238E27FC236}">
                <a16:creationId xmlns:a16="http://schemas.microsoft.com/office/drawing/2014/main" id="{E20CB865-E05D-FD85-FA4B-F6A9F227F4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46" b="29546"/>
          <a:stretch/>
        </p:blipFill>
        <p:spPr>
          <a:xfrm>
            <a:off x="914400" y="1892808"/>
            <a:ext cx="10241280" cy="409651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BC10B-5993-7C6B-0382-BDE9FF81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1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E6036-4F52-DE72-3C5F-997A75B9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A33F56-C41D-77CA-CCF9-EC478399FB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268" y="658096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2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A7A2E0E-64B4-F51C-4C2E-F72D9BFB5E58}"/>
              </a:ext>
            </a:extLst>
          </p:cNvPr>
          <p:cNvSpPr txBox="1">
            <a:spLocks/>
          </p:cNvSpPr>
          <p:nvPr/>
        </p:nvSpPr>
        <p:spPr>
          <a:xfrm>
            <a:off x="495790" y="1089682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Types of Small Business Financing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E4F079D-A895-F089-8B4E-11F90E61A7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449814"/>
          </a:xfrm>
        </p:spPr>
        <p:txBody>
          <a:bodyPr>
            <a:noAutofit/>
          </a:bodyPr>
          <a:lstStyle/>
          <a:p>
            <a:r>
              <a:rPr lang="en-US" dirty="0"/>
              <a:t>See page 8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F4ED8-3A83-8E3C-3E5D-6547CF5251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Placeholder 13" descr="Photograph showing a close-up of two people shaking hands, one wearing a dark suit and the other a white shirt. ">
            <a:extLst>
              <a:ext uri="{FF2B5EF4-FFF2-40B4-BE49-F238E27FC236}">
                <a16:creationId xmlns:a16="http://schemas.microsoft.com/office/drawing/2014/main" id="{68BF836E-C3F6-EC4C-6033-C3A4E9483E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5919"/>
          <a:stretch/>
        </p:blipFill>
        <p:spPr>
          <a:xfrm>
            <a:off x="5175504" y="0"/>
            <a:ext cx="701344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80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294ED-F1EB-CCD3-96CA-73CF31728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92EA94-E7C4-C070-3ED9-41E0384E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Financing Characteristics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D3394-70E8-86F5-F05E-FE83DAA4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Loan Term &amp; Repayment Schedule</a:t>
            </a:r>
          </a:p>
          <a:p>
            <a:pPr lvl="0"/>
            <a:r>
              <a:rPr lang="en-US" dirty="0"/>
              <a:t>Interest Rates</a:t>
            </a:r>
          </a:p>
          <a:p>
            <a:pPr lvl="0"/>
            <a:r>
              <a:rPr lang="en-US" dirty="0"/>
              <a:t>Collateral Requirements</a:t>
            </a:r>
          </a:p>
          <a:p>
            <a:pPr lvl="0"/>
            <a:r>
              <a:rPr lang="en-US" dirty="0"/>
              <a:t>Purpose of the Loan</a:t>
            </a:r>
          </a:p>
          <a:p>
            <a:pPr lvl="0"/>
            <a:r>
              <a:rPr lang="en-US" dirty="0"/>
              <a:t>Loan Amount</a:t>
            </a:r>
          </a:p>
          <a:p>
            <a:pPr lvl="0"/>
            <a:r>
              <a:rPr lang="en-US" dirty="0"/>
              <a:t>Application Process &amp; Eligibility Criteria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3E9327-45BF-54E0-04C9-66D07F0B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58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EE4725-D5E7-F4F4-62DD-C24657A6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 anchorCtr="0">
            <a:noAutofit/>
          </a:bodyPr>
          <a:lstStyle/>
          <a:p>
            <a:r>
              <a:rPr lang="en-US" dirty="0"/>
              <a:t>Types of Small Business Financing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D8BAF-703A-2BAA-FA09-63950BDE5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9426"/>
            <a:ext cx="5157787" cy="823912"/>
          </a:xfrm>
        </p:spPr>
        <p:txBody>
          <a:bodyPr>
            <a:noAutofit/>
          </a:bodyPr>
          <a:lstStyle/>
          <a:p>
            <a:r>
              <a:rPr lang="en-US" dirty="0"/>
              <a:t>Types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091585-061A-48FA-3F17-9ED30EFE8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2607"/>
            <a:ext cx="5157787" cy="368458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i="0" u="none" dirty="0"/>
              <a:t>Business Credit Cards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i="0" u="none" dirty="0"/>
              <a:t>Business Lines of Credit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i="0" u="none" dirty="0"/>
              <a:t>Microloans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i="0" u="none" dirty="0"/>
              <a:t>Short-Term Business Installment Loans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i="0" u="none" dirty="0"/>
              <a:t>Long-Term Business Installment Loans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EEFDC-8E9F-1C17-6E9E-263129C94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59426"/>
            <a:ext cx="5183188" cy="823912"/>
          </a:xfrm>
        </p:spPr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9C1E-219F-D16A-C97F-67B0DAA81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2607"/>
            <a:ext cx="5183188" cy="36845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Other loan types may be available.</a:t>
            </a:r>
          </a:p>
          <a:p>
            <a:pPr>
              <a:spcBef>
                <a:spcPts val="600"/>
              </a:spcBef>
            </a:pPr>
            <a:r>
              <a:rPr lang="en-US" dirty="0"/>
              <a:t>Shop around for a loan.</a:t>
            </a:r>
          </a:p>
          <a:p>
            <a:pPr>
              <a:spcBef>
                <a:spcPts val="600"/>
              </a:spcBef>
            </a:pPr>
            <a:r>
              <a:rPr lang="en-US" dirty="0"/>
              <a:t>Interest rates and other details may vary.</a:t>
            </a:r>
          </a:p>
          <a:p>
            <a:pPr>
              <a:spcBef>
                <a:spcPts val="600"/>
              </a:spcBef>
            </a:pPr>
            <a:r>
              <a:rPr lang="en-US" dirty="0"/>
              <a:t>Relationships with banks matter.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F3192-F9B7-126E-D191-AC9AE9F9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C2DBD9-268E-8CE5-4256-9804F6BB0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39788" y="2172565"/>
            <a:ext cx="5157787" cy="0"/>
          </a:xfrm>
          <a:prstGeom prst="line">
            <a:avLst/>
          </a:prstGeom>
          <a:ln w="60325">
            <a:solidFill>
              <a:srgbClr val="007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0CC701-4EE6-6B48-98B8-0F007BA87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97601" y="2172565"/>
            <a:ext cx="5157787" cy="0"/>
          </a:xfrm>
          <a:prstGeom prst="line">
            <a:avLst/>
          </a:prstGeom>
          <a:ln w="60325">
            <a:solidFill>
              <a:srgbClr val="007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215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51997-1F8A-1344-EB4F-6407180C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Business Credit Cards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8F4604F6-7E6C-EDC9-D7C1-36341808C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317890"/>
              </p:ext>
            </p:extLst>
          </p:nvPr>
        </p:nvGraphicFramePr>
        <p:xfrm>
          <a:off x="841248" y="1371600"/>
          <a:ext cx="10515600" cy="46962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1045511177"/>
                    </a:ext>
                  </a:extLst>
                </a:gridCol>
                <a:gridCol w="8220075">
                  <a:extLst>
                    <a:ext uri="{9D8B030D-6E8A-4147-A177-3AD203B41FA5}">
                      <a16:colId xmlns:a16="http://schemas.microsoft.com/office/drawing/2014/main" val="247963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Details on Business Credit Cards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Term &amp; Repayment Schedule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There typically is a minimum monthly payment that is a small percentage of the loan balance. Cardholders can pay more than the minimum to reduce the time it takes to pay off the card balance.</a:t>
                      </a:r>
                    </a:p>
                  </a:txBody>
                  <a:tcPr marL="68580" marR="685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3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Interest Rates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May range from 14% to 25% if balances are carried month-to-month.</a:t>
                      </a:r>
                    </a:p>
                  </a:txBody>
                  <a:tcPr marL="68580" marR="685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0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Collateral Requirements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Typically, none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they are unsecured.</a:t>
                      </a:r>
                    </a:p>
                  </a:txBody>
                  <a:tcPr marL="68580" marR="685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0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Common Uses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Covering short-term expenses, managing cash flow, purchasing inventory, or handling emergencies.</a:t>
                      </a:r>
                    </a:p>
                  </a:txBody>
                  <a:tcPr marL="68580" marR="685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9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Amount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Variable based on business needs, up to a borrowing limit.</a:t>
                      </a:r>
                    </a:p>
                  </a:txBody>
                  <a:tcPr marL="68580" marR="685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0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Sources</a:t>
                      </a: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Banks, credit unions, and some fintech companies</a:t>
                      </a:r>
                    </a:p>
                  </a:txBody>
                  <a:tcPr marL="68580" marR="685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78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Application Process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Written or online applications that require business financial information and sometimes personal credit history.</a:t>
                      </a:r>
                    </a:p>
                  </a:txBody>
                  <a:tcPr marL="68580" marR="685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054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4589A2-A26F-285E-794E-FE440891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2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F5FD66-178E-DC82-515B-FF42A524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Business Lines of Credit</a:t>
            </a:r>
          </a:p>
        </p:txBody>
      </p:sp>
      <p:graphicFrame>
        <p:nvGraphicFramePr>
          <p:cNvPr id="9" name="Content Placeholder 15">
            <a:extLst>
              <a:ext uri="{FF2B5EF4-FFF2-40B4-BE49-F238E27FC236}">
                <a16:creationId xmlns:a16="http://schemas.microsoft.com/office/drawing/2014/main" id="{0E14D706-803A-4BE3-35C6-DF5CBD0FA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665729"/>
              </p:ext>
            </p:extLst>
          </p:nvPr>
        </p:nvGraphicFramePr>
        <p:xfrm>
          <a:off x="838200" y="1371600"/>
          <a:ext cx="10515600" cy="46962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1045511177"/>
                    </a:ext>
                  </a:extLst>
                </a:gridCol>
                <a:gridCol w="8220075">
                  <a:extLst>
                    <a:ext uri="{9D8B030D-6E8A-4147-A177-3AD203B41FA5}">
                      <a16:colId xmlns:a16="http://schemas.microsoft.com/office/drawing/2014/main" val="247963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Details on Business Lines of Credit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Term &amp; Repayment Schedule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 can generally pay more than the minimum monthly payment to reduce the time it takes to pay off the balance. Business lines of credit typically require a minimum monthly payment.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3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Interest Rates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 range widely, often based on factors such as the perceived creditworthiness of the business, whether the loan is secured by collateral, and market conditions.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0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Collateral Requirements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Often unsecured, but some lenders may require collateral.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0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Common Uses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Covering short-term expenses, managing cash flow, purchasing inventory, or handling emergencies.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9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Amount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 based on business needs, up to a borrowing limit.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0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Sources</a:t>
                      </a: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Banks, credit unions, online lending fintech companies, and CDFIs.</a:t>
                      </a: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256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Application Process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Online or written applications that require business financial information and sometimes personal credit history.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054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CF6374-26A6-8F33-0104-120A69CF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12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7D66E-340D-73ED-8007-580FEB1D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86C1EA-D6C3-D0EE-E38E-6C52976D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Microloans</a:t>
            </a:r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3A94E910-D113-D48D-F7C0-97815F3F0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273147"/>
              </p:ext>
            </p:extLst>
          </p:nvPr>
        </p:nvGraphicFramePr>
        <p:xfrm>
          <a:off x="838200" y="1371600"/>
          <a:ext cx="10515600" cy="46962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1045511177"/>
                    </a:ext>
                  </a:extLst>
                </a:gridCol>
                <a:gridCol w="8220075">
                  <a:extLst>
                    <a:ext uri="{9D8B030D-6E8A-4147-A177-3AD203B41FA5}">
                      <a16:colId xmlns:a16="http://schemas.microsoft.com/office/drawing/2014/main" val="247963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Details on Microloans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Term &amp; Repayment Schedule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Generally up to 7 years, with monthly payments.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3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Interest Rates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range widely, such as from 6% to 18%.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0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Collateral Requirements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Often unsecured, but some lenders may require collateral.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0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Common Uses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Starting or expanding a business, purchasing equipment, working capital, or other business needs.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9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Amount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Generally smaller amounts, up to $50,000.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0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Sources</a:t>
                      </a: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Primarily nonprofit, community development organizations and CDFIs. Some local banks and credit unions may offer microloan programs.</a:t>
                      </a: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40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Application Process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Detailed applications that may include business plans, financial statements, and personal credit history.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054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C0B3D4-10C0-7239-87E1-271D2840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74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2A60-64BC-CD9F-2F53-D1B092844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C7A096-A59A-2135-1209-842E3298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Short-Term Business Installment Loans</a:t>
            </a:r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033E9A42-401D-690E-E375-3FE347511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572280"/>
              </p:ext>
            </p:extLst>
          </p:nvPr>
        </p:nvGraphicFramePr>
        <p:xfrm>
          <a:off x="838200" y="1371600"/>
          <a:ext cx="10515600" cy="391350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1045511177"/>
                    </a:ext>
                  </a:extLst>
                </a:gridCol>
                <a:gridCol w="8220075">
                  <a:extLst>
                    <a:ext uri="{9D8B030D-6E8A-4147-A177-3AD203B41FA5}">
                      <a16:colId xmlns:a16="http://schemas.microsoft.com/office/drawing/2014/main" val="247963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Details on Short-Term Business Installment Loans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Term &amp; Repayment Schedule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Usually less than a year, with weekly, bi-weekly, or monthly repayment schedules.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3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Interest Rates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range widely, such as from 6% to 36%.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0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Collateral Requirements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 be unsecured or secured.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0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Common Uses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Covering unexpected expenses, managing cash flow, or bridging financial gaps.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9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Amount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Generally smaller amounts than long-term loans, typically up to $250,000.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0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Sources</a:t>
                      </a: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Banks, credit unions, and some online lending fintech companies.</a:t>
                      </a: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31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Application Process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length and amount of detail varies.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054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A2274-61B9-6FD8-5AD2-B82C8845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E419-656D-A7E1-9F24-951F0E02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457A41B-1DC1-E390-8E07-06DEF239C3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298"/>
          </a:solidFill>
        </p:spPr>
        <p:txBody>
          <a:bodyPr>
            <a:no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D34F9E8-D564-3008-4A70-C5E06DD32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2469197"/>
            <a:ext cx="7199093" cy="3941128"/>
          </a:xfrm>
        </p:spPr>
        <p:txBody>
          <a:bodyPr>
            <a:noAutofit/>
          </a:bodyPr>
          <a:lstStyle/>
          <a:p>
            <a:r>
              <a:rPr lang="en-US" sz="2600" dirty="0"/>
              <a:t>List types of funding available for small businesses and where to access them</a:t>
            </a:r>
          </a:p>
          <a:p>
            <a:r>
              <a:rPr lang="en-US" sz="2600" dirty="0"/>
              <a:t>Choose the types of financing best suited for your small business</a:t>
            </a:r>
          </a:p>
          <a:p>
            <a:r>
              <a:rPr lang="en-US" sz="2600" dirty="0"/>
              <a:t>Explain the process and requirements for acquiring a small business loan</a:t>
            </a:r>
          </a:p>
          <a:p>
            <a:r>
              <a:rPr lang="en-US" sz="2600" dirty="0"/>
              <a:t>Explain what lenders look for when deciding who to lend money to and on what terms</a:t>
            </a:r>
          </a:p>
        </p:txBody>
      </p:sp>
      <p:pic>
        <p:nvPicPr>
          <p:cNvPr id="56" name="Picture Placeholder 55" descr="Arrow embedded in a target, a bullseye">
            <a:extLst>
              <a:ext uri="{FF2B5EF4-FFF2-40B4-BE49-F238E27FC236}">
                <a16:creationId xmlns:a16="http://schemas.microsoft.com/office/drawing/2014/main" id="{7E77DFFE-C679-4A2E-0063-49E0E74DDB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51"/>
          <a:stretch/>
        </p:blipFill>
        <p:spPr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8912C-5FDF-FF3D-924C-B39C642F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10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2ECA1-6B40-3E03-58C8-94FAA1672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E77EE9-811E-C60E-3F60-DE09E1F4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Long-Term Business Installment Loans</a:t>
            </a:r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CF47D210-5EF1-C47D-67A2-EE94CF335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160540"/>
              </p:ext>
            </p:extLst>
          </p:nvPr>
        </p:nvGraphicFramePr>
        <p:xfrm>
          <a:off x="838200" y="1371600"/>
          <a:ext cx="10515600" cy="391350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1045511177"/>
                    </a:ext>
                  </a:extLst>
                </a:gridCol>
                <a:gridCol w="8220075">
                  <a:extLst>
                    <a:ext uri="{9D8B030D-6E8A-4147-A177-3AD203B41FA5}">
                      <a16:colId xmlns:a16="http://schemas.microsoft.com/office/drawing/2014/main" val="247963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Details </a:t>
                      </a: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on Long-Term Business Installment Loans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Term &amp; Repayment Schedule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Typically between 12 to 60 months, with fixed monthly payments.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3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Interest Rates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range widely, such as from 5% to 15%.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0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Collateral Requirements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Usually secured with collateral, such as a piece of expensive equipment purchased with the loan proceeds.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0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Common Uses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Financing major purchases, consolidating debt, or investing in business growth.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9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Amount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Generally larger amounts than short-term loans, but can vary.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0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Sources</a:t>
                      </a: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Banks, credit unions, and nonprofit organizations participating in SBA lending programs.</a:t>
                      </a: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Application Process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Detailed applications requiring comprehensive financial information and credit checks.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054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FDDF97-EFA2-0545-440B-978BDA9E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35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02D64E-12DD-C46F-87D5-F7F7C856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SBA Guarantee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8232E-8B57-0A53-0C18-260DD30F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66"/>
            <a:ext cx="10515600" cy="4351337"/>
          </a:xfrm>
        </p:spPr>
        <p:txBody>
          <a:bodyPr>
            <a:noAutofit/>
          </a:bodyPr>
          <a:lstStyle/>
          <a:p>
            <a:r>
              <a:rPr lang="en-US" sz="2200" dirty="0"/>
              <a:t>Guarantees = Promises to repay a borrower’s debt if they fail to meet their obligations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Financial institutions</a:t>
            </a:r>
          </a:p>
          <a:p>
            <a:pPr lvl="1"/>
            <a:r>
              <a:rPr lang="en-US" sz="2200" dirty="0"/>
              <a:t>May be more willing to lend to small businesses with limited </a:t>
            </a:r>
            <a:br>
              <a:rPr lang="en-US" sz="2200" dirty="0"/>
            </a:br>
            <a:r>
              <a:rPr lang="en-US" sz="2200" dirty="0"/>
              <a:t>credit histories and collateral that have guarantees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May offer lower interest rates and other favorable terms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Examples:</a:t>
            </a:r>
          </a:p>
          <a:p>
            <a:pPr lvl="1"/>
            <a:r>
              <a:rPr lang="en-US" sz="2200" dirty="0"/>
              <a:t>7(a) Loan Program offers a variety of loan types for a variety of uses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504 Loan Program provides long-term, fixed-rate financing for major fixed assets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Microloan Program provides small loans to help businesses start and expand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Visit sba.gov for more on loan programs and the  SBA’s Lender Match referral tool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Explore other public and private organizations may offer loan guarantee programs</a:t>
            </a:r>
          </a:p>
        </p:txBody>
      </p:sp>
      <p:pic>
        <p:nvPicPr>
          <p:cNvPr id="6" name="Graphic 5" descr="SBA logo">
            <a:extLst>
              <a:ext uri="{FF2B5EF4-FFF2-40B4-BE49-F238E27FC236}">
                <a16:creationId xmlns:a16="http://schemas.microsoft.com/office/drawing/2014/main" id="{544D2192-9A0C-723C-E1F7-18DD05EB71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9964" y="2226734"/>
            <a:ext cx="1753836" cy="13746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4FA4A-6CE7-9B83-6428-C6B08A09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DA911A-CA47-0AA1-B28D-51F7CF7A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>
            <a:noAutofit/>
          </a:bodyPr>
          <a:lstStyle/>
          <a:p>
            <a:r>
              <a:rPr lang="en-US" dirty="0"/>
              <a:t>Community Development Financial Institutions (CDFIs)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C5D0-2D5E-7951-1D58-CA46DC029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658438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Specialized financial institutions </a:t>
            </a:r>
          </a:p>
          <a:p>
            <a:pPr lvl="0"/>
            <a:r>
              <a:rPr lang="en-US" dirty="0"/>
              <a:t>Offer loans and microloans to small businesses that may not qualify for traditional bank financing</a:t>
            </a:r>
          </a:p>
          <a:p>
            <a:pPr lvl="0"/>
            <a:r>
              <a:rPr lang="en-US" dirty="0"/>
              <a:t>Offer training, coaching, and support to entrepreneurs</a:t>
            </a:r>
          </a:p>
          <a:p>
            <a:pPr lvl="0"/>
            <a:r>
              <a:rPr lang="en-US" dirty="0"/>
              <a:t>Visit cdfifund.gov to find a CDFI that serves your area</a:t>
            </a:r>
          </a:p>
        </p:txBody>
      </p:sp>
      <p:pic>
        <p:nvPicPr>
          <p:cNvPr id="12" name="Picture 2" descr="CDFI Fund logo U.S. Department of the Treasury. Community Development Financial Institutional Fund.">
            <a:extLst>
              <a:ext uri="{FF2B5EF4-FFF2-40B4-BE49-F238E27FC236}">
                <a16:creationId xmlns:a16="http://schemas.microsoft.com/office/drawing/2014/main" id="{A93F1D57-E949-AEA1-BE6C-8A044D1831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409" y="1825625"/>
            <a:ext cx="2778391" cy="23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B1923-8AA9-E1C8-9B54-58A301BC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46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E23199-9FB5-84D4-E022-9F996157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 anchor="b" anchorCtr="0">
            <a:noAutofit/>
          </a:bodyPr>
          <a:lstStyle/>
          <a:p>
            <a:r>
              <a:rPr lang="en-US" dirty="0"/>
              <a:t>Special Loan and Loan Guarantee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BC74B7-3193-9EBC-0810-9EDFBD60A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Manufacturing</a:t>
            </a:r>
          </a:p>
          <a:p>
            <a:r>
              <a:rPr lang="en-US" dirty="0"/>
              <a:t>Veteran-owned businesses</a:t>
            </a:r>
          </a:p>
          <a:p>
            <a:r>
              <a:rPr lang="en-US" dirty="0"/>
              <a:t>Military spouse-owned businesses</a:t>
            </a:r>
          </a:p>
          <a:p>
            <a:r>
              <a:rPr lang="en-US" dirty="0"/>
              <a:t>Exporter loans</a:t>
            </a:r>
          </a:p>
          <a:p>
            <a:r>
              <a:rPr lang="en-US" dirty="0"/>
              <a:t>Disaster recovery loans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5E5B77-D3F1-5A35-98D3-F76A4C7D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869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1398-3546-BBB6-63B4-143301BCB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B31AED-2188-E7B3-5595-3198C37D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Try It: Choosing a Type of Financing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F0111-97E8-53BB-CDDF-F6DDFEA8B2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88" y="1371600"/>
            <a:ext cx="5231912" cy="415102"/>
          </a:xfrm>
        </p:spPr>
        <p:txBody>
          <a:bodyPr>
            <a:noAutofit/>
          </a:bodyPr>
          <a:lstStyle/>
          <a:p>
            <a:r>
              <a:rPr lang="en-US" sz="2000" dirty="0"/>
              <a:t>See page 12 in your participant guide.</a:t>
            </a:r>
          </a:p>
        </p:txBody>
      </p:sp>
      <p:pic>
        <p:nvPicPr>
          <p:cNvPr id="17" name="Picture Placeholder 16" descr="Photograph showing two blurred figures shaking hands in a brightly lit office setting with large windows. ">
            <a:extLst>
              <a:ext uri="{FF2B5EF4-FFF2-40B4-BE49-F238E27FC236}">
                <a16:creationId xmlns:a16="http://schemas.microsoft.com/office/drawing/2014/main" id="{F4B6402B-7E45-3E59-3379-C8B980547C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0" b="20030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427F46-DFF7-D043-D240-025D0014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80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3202B-D24D-D95F-D525-6FFF8FA5F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CBCF06-806B-AF59-7BBB-A15FB06FED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268" y="643506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3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B01BF9A-CABB-0AAE-BB2A-333448163127}"/>
              </a:ext>
            </a:extLst>
          </p:cNvPr>
          <p:cNvSpPr txBox="1">
            <a:spLocks/>
          </p:cNvSpPr>
          <p:nvPr/>
        </p:nvSpPr>
        <p:spPr>
          <a:xfrm>
            <a:off x="495790" y="1075092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Getting a Business Loan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1F495F-522A-0548-CA65-3D99D8F4B0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563898"/>
          </a:xfrm>
        </p:spPr>
        <p:txBody>
          <a:bodyPr>
            <a:noAutofit/>
          </a:bodyPr>
          <a:lstStyle/>
          <a:p>
            <a:r>
              <a:rPr lang="en-US" dirty="0"/>
              <a:t>See page 14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1D2EF-796F-B0D8-42D7-85ADCE3011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Placeholder 13" descr="Photograph showing a close-up of two people shaking hands, one wearing a dark suit and the other a white shirt. ">
            <a:extLst>
              <a:ext uri="{FF2B5EF4-FFF2-40B4-BE49-F238E27FC236}">
                <a16:creationId xmlns:a16="http://schemas.microsoft.com/office/drawing/2014/main" id="{06474669-F495-3082-3A56-6D4BB993B8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5919"/>
          <a:stretch/>
        </p:blipFill>
        <p:spPr>
          <a:xfrm>
            <a:off x="5175504" y="0"/>
            <a:ext cx="701344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49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283D9-BDCC-A1EA-5D61-588C4EB71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0C19CE-194E-E81C-AC0F-0A36C1C4E6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298"/>
          </a:solidFill>
        </p:spPr>
        <p:txBody>
          <a:bodyPr>
            <a:noAutofit/>
          </a:bodyPr>
          <a:lstStyle/>
          <a:p>
            <a:r>
              <a:rPr lang="en-US" dirty="0"/>
              <a:t>What is a loan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9149E-6AD5-9BA8-5AB1-652E8EAD3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Collection of documents and information that a borrower submits to a lender when applying for a loan</a:t>
            </a:r>
            <a:endParaRPr lang="en-US" sz="4000" b="1" dirty="0"/>
          </a:p>
        </p:txBody>
      </p:sp>
      <p:pic>
        <p:nvPicPr>
          <p:cNvPr id="8" name="Picture Placeholder 7" descr="Graphic of a box">
            <a:extLst>
              <a:ext uri="{FF2B5EF4-FFF2-40B4-BE49-F238E27FC236}">
                <a16:creationId xmlns:a16="http://schemas.microsoft.com/office/drawing/2014/main" id="{43B982B1-DF5A-A3A3-EB43-A7385A41DA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" b="162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C0FB4-FE19-666E-3511-F82A855E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958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04319-2BF4-ED1D-AEAF-EA794003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9D34F-B849-45EC-4476-DBEDBB06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Loan Package Contents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A58D1-B1A4-F8CA-9198-681D3DCB8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Loan Application</a:t>
            </a:r>
          </a:p>
          <a:p>
            <a:pPr lvl="0"/>
            <a:r>
              <a:rPr lang="en-US" dirty="0"/>
              <a:t>Business  Plan</a:t>
            </a:r>
          </a:p>
          <a:p>
            <a:pPr lvl="0"/>
            <a:r>
              <a:rPr lang="en-US" dirty="0"/>
              <a:t>Financial Statements</a:t>
            </a:r>
          </a:p>
          <a:p>
            <a:pPr lvl="0"/>
            <a:r>
              <a:rPr lang="en-US" dirty="0"/>
              <a:t>Business Tax Returns</a:t>
            </a:r>
          </a:p>
          <a:p>
            <a:pPr lvl="0"/>
            <a:r>
              <a:rPr lang="en-US" dirty="0"/>
              <a:t>Credit Reports and Scores</a:t>
            </a:r>
          </a:p>
          <a:p>
            <a:pPr lvl="0"/>
            <a:r>
              <a:rPr lang="en-US" dirty="0"/>
              <a:t>Documentation Related to the Loan Purpose</a:t>
            </a:r>
          </a:p>
          <a:p>
            <a:pPr lvl="0"/>
            <a:r>
              <a:rPr lang="en-US" dirty="0"/>
              <a:t>Collateral Information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5B63B-379B-C58B-6353-C4AD038B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42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C32D1-E17A-BA0D-9341-12ADC1A56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FBB68C-EA02-29C3-8D58-584281ECD8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298"/>
          </a:solidFill>
        </p:spPr>
        <p:txBody>
          <a:bodyPr>
            <a:noAutofit/>
          </a:bodyPr>
          <a:lstStyle/>
          <a:p>
            <a:r>
              <a:rPr lang="en-US" dirty="0"/>
              <a:t>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C9B8-3136-2145-62E2-6153499C4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3274141"/>
            <a:ext cx="7199093" cy="3044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An asset that a borrower pledges as security for a loan</a:t>
            </a:r>
          </a:p>
        </p:txBody>
      </p:sp>
      <p:pic>
        <p:nvPicPr>
          <p:cNvPr id="12" name="Picture Placeholder 11" descr="Graphic of a diamond">
            <a:extLst>
              <a:ext uri="{FF2B5EF4-FFF2-40B4-BE49-F238E27FC236}">
                <a16:creationId xmlns:a16="http://schemas.microsoft.com/office/drawing/2014/main" id="{8C4B92E2-FA0D-77E0-7E87-B7CB41FB54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" b="162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3097C-5F5E-C4E0-9F3E-81CA6E3E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170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E8023-665F-EFA6-65FB-CBDBED59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A20C14-87F1-860E-BDD0-DC9CFF9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298"/>
          </a:solidFill>
        </p:spPr>
        <p:txBody>
          <a:bodyPr>
            <a:noAutofit/>
          </a:bodyPr>
          <a:lstStyle/>
          <a:p>
            <a:r>
              <a:rPr lang="en-US" dirty="0"/>
              <a:t>Underwriting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5647A-11F6-CE50-6BAB-97648E097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Process by which lenders evaluate the eligibility of a business for a loan</a:t>
            </a:r>
          </a:p>
          <a:p>
            <a:r>
              <a:rPr lang="en-US" sz="3000" dirty="0"/>
              <a:t>Involves a thorough review of the business's financial health, creditworthiness, and ability to repay the loan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2" name="Picture Placeholder 11" descr="Graphic of a document with checkmarks on it.">
            <a:extLst>
              <a:ext uri="{FF2B5EF4-FFF2-40B4-BE49-F238E27FC236}">
                <a16:creationId xmlns:a16="http://schemas.microsoft.com/office/drawing/2014/main" id="{8474A8B8-CF9F-CC33-EB5D-D2B7CD24EE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" b="162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F494C-4197-F53A-3712-D3AFAC35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92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0368-0A89-5EFE-1504-441E2233C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ED32-C448-806B-C0FE-CC9749A6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Pre-Survey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64AF86-0A03-D33C-6D10-D259C322B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53563"/>
            <a:ext cx="5231912" cy="3621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page 1 in your participant guide.</a:t>
            </a:r>
          </a:p>
        </p:txBody>
      </p:sp>
      <p:pic>
        <p:nvPicPr>
          <p:cNvPr id="14" name="Picture Placeholder 13" descr="Screenshot of the Pre-Survey section of the participant guide">
            <a:extLst>
              <a:ext uri="{FF2B5EF4-FFF2-40B4-BE49-F238E27FC236}">
                <a16:creationId xmlns:a16="http://schemas.microsoft.com/office/drawing/2014/main" id="{4FAFD12D-6D82-B782-D530-8F57AC1351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80" b="19698"/>
          <a:stretch>
            <a:fillRect/>
          </a:stretch>
        </p:blipFill>
        <p:spPr>
          <a:xfrm>
            <a:off x="914400" y="1892808"/>
            <a:ext cx="10241280" cy="4096512"/>
          </a:xfrm>
          <a:prstGeom prst="rect">
            <a:avLst/>
          </a:prstGeom>
          <a:solidFill>
            <a:srgbClr val="333F50"/>
          </a:solidFill>
          <a:ln>
            <a:solidFill>
              <a:srgbClr val="E7E6E6">
                <a:lumMod val="75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A0CEF-5D02-0667-90FB-6BAAAAE7BF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617AA6-2554-9DB4-32C1-A14485683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44500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571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C0779-A4AB-9DC4-172F-3F1441A1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For a Strong Loan Package…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C4579-73A3-1B76-74AF-FDAE1F3B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912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Make sure your financial statement are accurate, consistent, and supported with documentation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Clearly explain how the loan will be used and how it will help the business grow or stabilize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Demonstrate your ability to repay by providing realistic cash flow projections and addressing any credit issues upfront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Include a well-organized business plan that shows your understanding of the market, your customers, and your competitors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Present all materials neatly and completely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FE4122-BF29-B986-155B-D250C215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26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DA6232-A6BD-F47D-0353-F3436B76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The Five Cs of Credit</a:t>
            </a:r>
          </a:p>
        </p:txBody>
      </p:sp>
      <p:graphicFrame>
        <p:nvGraphicFramePr>
          <p:cNvPr id="6" name="Content Placeholder 5" descr="Pie chart with 5 sections with the text Character, Capacity, Collateral, Capital, and Conditions.">
            <a:extLst>
              <a:ext uri="{FF2B5EF4-FFF2-40B4-BE49-F238E27FC236}">
                <a16:creationId xmlns:a16="http://schemas.microsoft.com/office/drawing/2014/main" id="{EA36AE9A-FF39-CA11-F589-37CB13672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663869"/>
              </p:ext>
            </p:extLst>
          </p:nvPr>
        </p:nvGraphicFramePr>
        <p:xfrm>
          <a:off x="0" y="1104900"/>
          <a:ext cx="12192000" cy="540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4BF74-00C7-A720-CFD7-4BBF159A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747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05BC0-5BEC-7820-9639-D97F8F51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CBB26D-B4FD-0B16-0716-B3F85AB2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Try It: Considering the Five Cs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0E3955D-67D2-B1B0-5ABF-E07265EAC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88" y="1371600"/>
            <a:ext cx="5231912" cy="616564"/>
          </a:xfrm>
        </p:spPr>
        <p:txBody>
          <a:bodyPr/>
          <a:lstStyle/>
          <a:p>
            <a:r>
              <a:rPr lang="en-US" sz="2000" dirty="0"/>
              <a:t>See page 16 in your participant guide.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9A582687-CE12-6920-0226-08889AD4F725}"/>
              </a:ext>
            </a:extLst>
          </p:cNvPr>
          <p:cNvSpPr txBox="1">
            <a:spLocks/>
          </p:cNvSpPr>
          <p:nvPr/>
        </p:nvSpPr>
        <p:spPr>
          <a:xfrm>
            <a:off x="838200" y="2094270"/>
            <a:ext cx="10515600" cy="3874867"/>
          </a:xfrm>
          <a:prstGeom prst="rect">
            <a:avLst/>
          </a:prstGeom>
          <a:solidFill>
            <a:srgbClr val="333F50"/>
          </a:solidFill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Char char="–"/>
              <a:defRPr sz="2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Char char="▫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Char char="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Char char="~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dirty="0">
                <a:solidFill>
                  <a:schemeClr val="bg1"/>
                </a:solidFill>
              </a:rPr>
              <a:t>Crisanto owns a vintage automobile worth $45,000.</a:t>
            </a:r>
          </a:p>
          <a:p>
            <a:r>
              <a:rPr lang="en-US" dirty="0">
                <a:solidFill>
                  <a:schemeClr val="bg1"/>
                </a:solidFill>
              </a:rPr>
              <a:t>Exercise apps like SweatSync are trending right now.</a:t>
            </a:r>
          </a:p>
          <a:p>
            <a:r>
              <a:rPr lang="en-US" dirty="0">
                <a:solidFill>
                  <a:schemeClr val="bg1"/>
                </a:solidFill>
              </a:rPr>
              <a:t>SweatSync has had steady net income over the past 12 months. </a:t>
            </a:r>
          </a:p>
          <a:p>
            <a:r>
              <a:rPr lang="en-US" dirty="0">
                <a:solidFill>
                  <a:schemeClr val="bg1"/>
                </a:solidFill>
              </a:rPr>
              <a:t>SweatSync’s cash reserves are currently low.</a:t>
            </a:r>
          </a:p>
          <a:p>
            <a:r>
              <a:rPr lang="en-US" dirty="0">
                <a:solidFill>
                  <a:schemeClr val="bg1"/>
                </a:solidFill>
              </a:rPr>
              <a:t>SweatSync does not have a robust credit history.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EBA36-213B-BC06-D6E6-4CAB4D35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504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FF7C7-8301-4E7A-B256-9CD3EDEA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A352C8-B63C-FDC2-CD3A-47AE8ECF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Apply It: My Readiness to Borrow Self-Assessment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B43D8-4085-225B-CCD1-5B5581A14F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576" y="1371600"/>
            <a:ext cx="5231912" cy="812042"/>
          </a:xfrm>
        </p:spPr>
        <p:txBody>
          <a:bodyPr>
            <a:noAutofit/>
          </a:bodyPr>
          <a:lstStyle/>
          <a:p>
            <a:r>
              <a:rPr lang="en-US" sz="2000" dirty="0"/>
              <a:t>See page 17 in your participant guide.</a:t>
            </a:r>
          </a:p>
        </p:txBody>
      </p:sp>
      <p:pic>
        <p:nvPicPr>
          <p:cNvPr id="9" name="Picture Placeholder 8" descr="Photograph showing a person holding a tablet displaying various colorful charts, including a pie chart, bar graphs, and a line graph, likely used for data analysis or business presentation. ">
            <a:extLst>
              <a:ext uri="{FF2B5EF4-FFF2-40B4-BE49-F238E27FC236}">
                <a16:creationId xmlns:a16="http://schemas.microsoft.com/office/drawing/2014/main" id="{79B28BB2-EB0D-69B1-967A-8605501A9B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3" b="19993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312BB-84F3-F86B-F7D8-1E3B89D5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600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34FAB-EE91-AE08-3FCE-D8B8C50DF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382014-683C-3A4E-EBA6-45E821B5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Try It: Strengthening a Loan Application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22FB9-8FA7-48AE-619C-5CE7C620D7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289712"/>
            <a:ext cx="5231912" cy="606456"/>
          </a:xfrm>
        </p:spPr>
        <p:txBody>
          <a:bodyPr>
            <a:noAutofit/>
          </a:bodyPr>
          <a:lstStyle/>
          <a:p>
            <a:r>
              <a:rPr lang="en-US" dirty="0"/>
              <a:t>See page 18 in your participant guide.</a:t>
            </a:r>
          </a:p>
        </p:txBody>
      </p:sp>
      <p:pic>
        <p:nvPicPr>
          <p:cNvPr id="8" name="Picture Placeholder 7" descr="Photograph showing a bar chart with quarterly data labeled Q1 to Q4, featuring blue and green bars representing different categories or metrics. ">
            <a:extLst>
              <a:ext uri="{FF2B5EF4-FFF2-40B4-BE49-F238E27FC236}">
                <a16:creationId xmlns:a16="http://schemas.microsoft.com/office/drawing/2014/main" id="{AA4C8B0D-047A-4A05-2778-F3F268AD6C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b="19986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114A2-C852-354C-CE82-99DDFB45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958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C0197D-5E6E-6B43-250C-0C1A2131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8" y="773722"/>
            <a:ext cx="7973568" cy="1256245"/>
          </a:xfrm>
          <a:solidFill>
            <a:srgbClr val="007298"/>
          </a:solidFill>
        </p:spPr>
        <p:txBody>
          <a:bodyPr>
            <a:noAutofit/>
          </a:bodyPr>
          <a:lstStyle/>
          <a:p>
            <a:pPr marL="225425"/>
            <a:r>
              <a:rPr lang="en-US" dirty="0"/>
              <a:t>Take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A1D51-98ED-2EFC-156D-EBE10FFC1719}"/>
              </a:ext>
            </a:extLst>
          </p:cNvPr>
          <p:cNvSpPr txBox="1"/>
          <p:nvPr/>
        </p:nvSpPr>
        <p:spPr>
          <a:xfrm>
            <a:off x="803061" y="2982288"/>
            <a:ext cx="7050022" cy="3101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What is one goal you will pursue?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What first step will you take toward your goal? 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How will you get and give support to other participants? </a:t>
            </a:r>
            <a:endParaRPr lang="en-US" sz="2600" dirty="0">
              <a:solidFill>
                <a:schemeClr val="bg1"/>
              </a:solidFill>
              <a:latin typeface="+mn-lt"/>
              <a:ea typeface="Source Sans Pro Black" panose="020B0803030403020204" pitchFamily="34" charset="0"/>
            </a:endParaRPr>
          </a:p>
        </p:txBody>
      </p:sp>
      <p:pic>
        <p:nvPicPr>
          <p:cNvPr id="4" name="Picture Placeholder 55" descr="Arrow embedded in a target, a bullseye">
            <a:extLst>
              <a:ext uri="{FF2B5EF4-FFF2-40B4-BE49-F238E27FC236}">
                <a16:creationId xmlns:a16="http://schemas.microsoft.com/office/drawing/2014/main" id="{473835AB-5CC4-9B32-493C-85327D5B46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51"/>
          <a:stretch/>
        </p:blipFill>
        <p:spPr>
          <a:xfrm>
            <a:off x="8567928" y="2916936"/>
            <a:ext cx="2944368" cy="293522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30F74-75C3-B1A0-324B-3F43D35E8B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9" y="6317934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305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77E37-4DD3-5E43-5E5C-B20F3D19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For More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FC5D07-51DA-9DB3-F4FC-CEC11B42C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627918"/>
          </a:xfrm>
        </p:spPr>
        <p:txBody>
          <a:bodyPr>
            <a:noAutofit/>
          </a:bodyPr>
          <a:lstStyle/>
          <a:p>
            <a:r>
              <a:rPr lang="en-US" sz="2000" dirty="0"/>
              <a:t>See page 20 in your participant guide.</a:t>
            </a:r>
          </a:p>
        </p:txBody>
      </p:sp>
      <p:pic>
        <p:nvPicPr>
          <p:cNvPr id="10" name="Picture 9" descr="Screenshot of the For More Information section in the participant guide.">
            <a:extLst>
              <a:ext uri="{FF2B5EF4-FFF2-40B4-BE49-F238E27FC236}">
                <a16:creationId xmlns:a16="http://schemas.microsoft.com/office/drawing/2014/main" id="{76D5CB6F-D64E-D6F3-81C8-849DD585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6" r="707" b="7561"/>
          <a:stretch/>
        </p:blipFill>
        <p:spPr>
          <a:xfrm>
            <a:off x="826587" y="2050449"/>
            <a:ext cx="10326744" cy="3261769"/>
          </a:xfrm>
          <a:prstGeom prst="rect">
            <a:avLst/>
          </a:prstGeom>
          <a:solidFill>
            <a:srgbClr val="333F5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0FA10-6409-B365-3821-3A05E6F9FA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2C574-7376-3999-2D3D-3FC8B82C6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343" y="373755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638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BAB3-A99D-493A-01F2-E68CC024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0222-3577-DF46-F2DD-DF9DE19A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Post-Survey</a:t>
            </a:r>
          </a:p>
        </p:txBody>
      </p:sp>
      <p:pic>
        <p:nvPicPr>
          <p:cNvPr id="9" name="Picture Placeholder 8" descr="Screenshot of the Post-Survey section of the Participant Guide">
            <a:extLst>
              <a:ext uri="{FF2B5EF4-FFF2-40B4-BE49-F238E27FC236}">
                <a16:creationId xmlns:a16="http://schemas.microsoft.com/office/drawing/2014/main" id="{E8BBA63B-C85E-8F72-8060-55FBC3F630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145" b="17240"/>
          <a:stretch>
            <a:fillRect/>
          </a:stretch>
        </p:blipFill>
        <p:spPr>
          <a:xfrm>
            <a:off x="914400" y="1892808"/>
            <a:ext cx="10241280" cy="4096512"/>
          </a:xfrm>
          <a:prstGeom prst="rect">
            <a:avLst/>
          </a:prstGeom>
          <a:solidFill>
            <a:srgbClr val="333F50"/>
          </a:solidFill>
          <a:ln>
            <a:solidFill>
              <a:srgbClr val="E7E6E6">
                <a:lumMod val="75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F5148E-532D-B910-1B98-A894B1DA0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3283" y="1371600"/>
            <a:ext cx="5231912" cy="934872"/>
          </a:xfrm>
        </p:spPr>
        <p:txBody>
          <a:bodyPr>
            <a:noAutofit/>
          </a:bodyPr>
          <a:lstStyle/>
          <a:p>
            <a:r>
              <a:rPr lang="en-US" sz="2000" dirty="0"/>
              <a:t>See page 24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7C4D-50B6-13BA-6394-3E68DFE1FC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5C2A8-2FFC-D461-F94C-8609CCC0F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44500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705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50FB-2999-4D2A-810E-1955C642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B1F5B9-6F66-C242-427E-947933E78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790" y="1215100"/>
            <a:ext cx="5231912" cy="640994"/>
          </a:xfrm>
        </p:spPr>
        <p:txBody>
          <a:bodyPr>
            <a:noAutofit/>
          </a:bodyPr>
          <a:lstStyle/>
          <a:p>
            <a:r>
              <a:rPr lang="en-US" sz="2000" dirty="0"/>
              <a:t>See </a:t>
            </a:r>
            <a:r>
              <a:rPr lang="en-US" sz="2000"/>
              <a:t>page 25 </a:t>
            </a:r>
            <a:r>
              <a:rPr lang="en-US" sz="2000" dirty="0"/>
              <a:t>in your participant guide.</a:t>
            </a:r>
          </a:p>
        </p:txBody>
      </p:sp>
      <p:pic>
        <p:nvPicPr>
          <p:cNvPr id="55" name="Picture Placeholder 54" descr="Screenshot of the Evaluation section in the participant guide.">
            <a:extLst>
              <a:ext uri="{FF2B5EF4-FFF2-40B4-BE49-F238E27FC236}">
                <a16:creationId xmlns:a16="http://schemas.microsoft.com/office/drawing/2014/main" id="{6844D970-9D06-CAC8-076F-6DA0DFBBC7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449" b="2449"/>
          <a:stretch/>
        </p:blipFill>
        <p:spPr>
          <a:xfrm>
            <a:off x="914400" y="1677648"/>
            <a:ext cx="10241280" cy="4096512"/>
          </a:xfrm>
        </p:spPr>
      </p:pic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74C28-FB23-C601-13C9-2F9A16E43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22984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825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07C1A-54C4-2A65-DEC8-102A60D3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3" descr="Business handshake">
            <a:extLst>
              <a:ext uri="{FF2B5EF4-FFF2-40B4-BE49-F238E27FC236}">
                <a16:creationId xmlns:a16="http://schemas.microsoft.com/office/drawing/2014/main" id="{E682870E-B49F-7A34-3DA5-81BF378972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0" b="20620"/>
          <a:stretch>
            <a:fillRect/>
          </a:stretch>
        </p:blipFill>
        <p:spPr>
          <a:xfrm>
            <a:off x="3175" y="0"/>
            <a:ext cx="12188825" cy="47736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EECF5B-F51B-3654-E3DF-12A1F6E4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904" y="3428598"/>
            <a:ext cx="7933639" cy="1641020"/>
          </a:xfrm>
          <a:prstGeom prst="rect">
            <a:avLst/>
          </a:prstGeom>
          <a:solidFill>
            <a:srgbClr val="007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F6FF6C-341F-141D-B70B-9DC4E19722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6734" y="3428598"/>
            <a:ext cx="7933639" cy="16071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2" name="Picture 1" descr="Money Smart Small Business logo">
            <a:extLst>
              <a:ext uri="{FF2B5EF4-FFF2-40B4-BE49-F238E27FC236}">
                <a16:creationId xmlns:a16="http://schemas.microsoft.com/office/drawing/2014/main" id="{898D19ED-3302-4A36-A1CA-086BDD8BF4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" y="5551960"/>
            <a:ext cx="2275444" cy="804672"/>
          </a:xfrm>
          <a:prstGeom prst="rect">
            <a:avLst/>
          </a:prstGeom>
        </p:spPr>
      </p:pic>
      <p:pic>
        <p:nvPicPr>
          <p:cNvPr id="4" name="Picture 3" descr="FDIC Federal Deposit Insurance Corporation logo">
            <a:extLst>
              <a:ext uri="{FF2B5EF4-FFF2-40B4-BE49-F238E27FC236}">
                <a16:creationId xmlns:a16="http://schemas.microsoft.com/office/drawing/2014/main" id="{3F4B36A7-1D4B-D17E-F8D6-31F97C927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5594489"/>
            <a:ext cx="3508379" cy="566928"/>
          </a:xfrm>
          <a:prstGeom prst="rect">
            <a:avLst/>
          </a:prstGeom>
        </p:spPr>
      </p:pic>
      <p:pic>
        <p:nvPicPr>
          <p:cNvPr id="6" name="Picture 5" descr="SBA U.S. Small Business Administration logo">
            <a:extLst>
              <a:ext uri="{FF2B5EF4-FFF2-40B4-BE49-F238E27FC236}">
                <a16:creationId xmlns:a16="http://schemas.microsoft.com/office/drawing/2014/main" id="{38055B03-DC2A-3996-3DE0-1AC14111FB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48" y="5591772"/>
            <a:ext cx="2288016" cy="65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60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A12827-4F52-424F-1C3D-D33CA1FEA0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4979" y="642584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1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DB4F603-6181-EEC2-FFBF-BA17D59B9474}"/>
              </a:ext>
            </a:extLst>
          </p:cNvPr>
          <p:cNvSpPr txBox="1">
            <a:spLocks/>
          </p:cNvSpPr>
          <p:nvPr/>
        </p:nvSpPr>
        <p:spPr>
          <a:xfrm>
            <a:off x="491501" y="1074170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Capital for Small Business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CD933FE-A656-F554-C5F2-A52DBDD6A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/>
          <a:p>
            <a:r>
              <a:rPr lang="en-US" dirty="0"/>
              <a:t>See page 2 in your participant guide.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E1DF985-67EB-6EF5-55C5-C88999C3BD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106988" y="63188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9" name="Picture Placeholder 13" descr="Photograph showing a close-up of two people shaking hands, one wearing a dark suit and the other a white shirt. ">
            <a:extLst>
              <a:ext uri="{FF2B5EF4-FFF2-40B4-BE49-F238E27FC236}">
                <a16:creationId xmlns:a16="http://schemas.microsoft.com/office/drawing/2014/main" id="{1891ADF6-5DC8-1A76-C83B-E9C9A41F03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5919"/>
          <a:stretch/>
        </p:blipFill>
        <p:spPr>
          <a:xfrm>
            <a:off x="5206500" y="0"/>
            <a:ext cx="701344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3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BA296-258F-CBEE-0279-BE87AE4659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298"/>
          </a:solidFill>
        </p:spPr>
        <p:txBody>
          <a:bodyPr>
            <a:noAutofit/>
          </a:bodyPr>
          <a:lstStyle/>
          <a:p>
            <a:r>
              <a:rPr lang="en-US" dirty="0"/>
              <a:t>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6933F-BD48-D509-9C06-AAB9B86E5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2916935"/>
            <a:ext cx="7199093" cy="3401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Financial assets or resources that a business uses to fund its operations and growth</a:t>
            </a:r>
          </a:p>
        </p:txBody>
      </p:sp>
      <p:pic>
        <p:nvPicPr>
          <p:cNvPr id="6" name="Picture Placeholder 5" descr="Graphics of some cards">
            <a:extLst>
              <a:ext uri="{FF2B5EF4-FFF2-40B4-BE49-F238E27FC236}">
                <a16:creationId xmlns:a16="http://schemas.microsoft.com/office/drawing/2014/main" id="{68CD2374-6A68-7ABB-7204-6AB04E7A4F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" b="162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8D3539-B599-BE3A-41ED-FA527AF7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89C1E-7BAC-DBFA-06F0-5F536102E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907675-8EAE-14EF-EC59-6BD99A6618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298"/>
          </a:solidFill>
        </p:spPr>
        <p:txBody>
          <a:bodyPr>
            <a:no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63BD5-B7CA-BF69-515A-2CD63D339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3429000"/>
            <a:ext cx="7199093" cy="2889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How have you accessed capital to fund your business?</a:t>
            </a:r>
          </a:p>
        </p:txBody>
      </p:sp>
      <p:pic>
        <p:nvPicPr>
          <p:cNvPr id="10" name="Picture Placeholder 9" descr="Graphic of a question mark">
            <a:extLst>
              <a:ext uri="{FF2B5EF4-FFF2-40B4-BE49-F238E27FC236}">
                <a16:creationId xmlns:a16="http://schemas.microsoft.com/office/drawing/2014/main" id="{AE55B054-F038-4103-DE8B-1A504C39BA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" b="162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039134-48B8-87C8-4174-24BF26AC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33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EE4725-D5E7-F4F4-62DD-C24657A6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477250" cy="142646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Types and Sources of Funding and Financing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B3D37D-944B-962A-C907-1838A372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63"/>
            <a:ext cx="6683477" cy="435133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333F50"/>
                </a:solidFill>
              </a:rPr>
              <a:t>Financing –</a:t>
            </a:r>
            <a:r>
              <a:rPr lang="en-US" dirty="0">
                <a:solidFill>
                  <a:srgbClr val="333F50"/>
                </a:solidFill>
              </a:rPr>
              <a:t> </a:t>
            </a:r>
            <a:r>
              <a:rPr lang="en-US" dirty="0"/>
              <a:t>Borrowing. The funds received need to be repaid, often with interest. </a:t>
            </a:r>
          </a:p>
          <a:p>
            <a:r>
              <a:rPr lang="en-US" b="1" dirty="0">
                <a:solidFill>
                  <a:srgbClr val="333F50"/>
                </a:solidFill>
              </a:rPr>
              <a:t>Grants and Gifts – </a:t>
            </a:r>
            <a:r>
              <a:rPr lang="en-US" dirty="0"/>
              <a:t>Funds that do not need to be repaid. </a:t>
            </a:r>
          </a:p>
          <a:p>
            <a:r>
              <a:rPr lang="en-US" b="1" dirty="0">
                <a:solidFill>
                  <a:srgbClr val="333F50"/>
                </a:solidFill>
              </a:rPr>
              <a:t>Equity Investments – </a:t>
            </a:r>
            <a:r>
              <a:rPr lang="en-US" dirty="0"/>
              <a:t>Contributions of capital in exchange for ownership stakes in a business.</a:t>
            </a:r>
          </a:p>
        </p:txBody>
      </p:sp>
      <p:pic>
        <p:nvPicPr>
          <p:cNvPr id="9" name="Graphic 8" descr="Graphic of a hand giving a dollar to another hand.">
            <a:extLst>
              <a:ext uri="{FF2B5EF4-FFF2-40B4-BE49-F238E27FC236}">
                <a16:creationId xmlns:a16="http://schemas.microsoft.com/office/drawing/2014/main" id="{5440B119-EE4F-0A59-5278-6368D9FD35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4516" y="1782097"/>
            <a:ext cx="2743200" cy="274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F3192-F9B7-126E-D191-AC9AE9F9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19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5AC8A1-D14D-A24D-806F-6F3BC02E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 anchor="b" anchorCtr="0">
            <a:noAutofit/>
          </a:bodyPr>
          <a:lstStyle/>
          <a:p>
            <a:r>
              <a:rPr lang="en-US" dirty="0"/>
              <a:t>Financing</a:t>
            </a:r>
          </a:p>
        </p:txBody>
      </p:sp>
      <p:graphicFrame>
        <p:nvGraphicFramePr>
          <p:cNvPr id="14" name="Table 13" descr="Table with 2 columns and 2 rows.">
            <a:extLst>
              <a:ext uri="{FF2B5EF4-FFF2-40B4-BE49-F238E27FC236}">
                <a16:creationId xmlns:a16="http://schemas.microsoft.com/office/drawing/2014/main" id="{A57C4AB4-DD07-2C55-F2F6-A3A13A436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13727"/>
              </p:ext>
            </p:extLst>
          </p:nvPr>
        </p:nvGraphicFramePr>
        <p:xfrm>
          <a:off x="836612" y="1524000"/>
          <a:ext cx="10515600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354491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64504144"/>
                    </a:ext>
                  </a:extLst>
                </a:gridCol>
              </a:tblGrid>
              <a:tr h="5831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Loans</a:t>
                      </a:r>
                    </a:p>
                  </a:txBody>
                  <a:tcPr marT="182880" marB="182880"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Revolving Credit</a:t>
                      </a:r>
                    </a:p>
                  </a:txBody>
                  <a:tcPr marT="182880" marB="182880"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35093"/>
                  </a:ext>
                </a:extLst>
              </a:tr>
              <a:tr h="319247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Business installment loans</a:t>
                      </a:r>
                    </a:p>
                    <a:p>
                      <a:pPr marL="742950" lvl="1" indent="-285750">
                        <a:spcAft>
                          <a:spcPts val="400"/>
                        </a:spcAft>
                        <a:buFont typeface="Source Sans Pro" panose="020B0503030403020204" pitchFamily="34" charset="0"/>
                        <a:buChar char="–"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SBA loans</a:t>
                      </a:r>
                    </a:p>
                    <a:p>
                      <a:pPr marL="742950" lvl="1" indent="-285750">
                        <a:spcAft>
                          <a:spcPts val="400"/>
                        </a:spcAft>
                        <a:buFont typeface="Source Sans Pro" panose="020B0503030403020204" pitchFamily="34" charset="0"/>
                        <a:buChar char="–"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Community Development Financial Institutions (CDFIs)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Owner’s loans to the business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Loans from family and friends</a:t>
                      </a:r>
                    </a:p>
                    <a:p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marT="182880" marB="182880">
                    <a:solidFill>
                      <a:srgbClr val="00729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Credit cards</a:t>
                      </a:r>
                    </a:p>
                    <a:p>
                      <a:pPr marL="742950" lvl="1" indent="-285750">
                        <a:spcAft>
                          <a:spcPts val="400"/>
                        </a:spcAft>
                        <a:buFont typeface="Source Sans Pro" panose="020B0503030403020204" pitchFamily="34" charset="0"/>
                        <a:buChar char="–"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Business credit cards</a:t>
                      </a:r>
                    </a:p>
                    <a:p>
                      <a:pPr marL="742950" lvl="1" indent="-285750">
                        <a:spcAft>
                          <a:spcPts val="400"/>
                        </a:spcAft>
                        <a:buFont typeface="Source Sans Pro" panose="020B0503030403020204" pitchFamily="34" charset="0"/>
                        <a:buChar char="–"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Personal credit cards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Business lines of credit</a:t>
                      </a:r>
                    </a:p>
                    <a:p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marT="182880" marB="182880">
                    <a:solidFill>
                      <a:srgbClr val="00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1758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CE8A9-DC54-79A8-BFA0-7916B2E0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7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DE845-8560-A140-61FA-BEFAF514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 anchor="b" anchorCtr="0">
            <a:noAutofit/>
          </a:bodyPr>
          <a:lstStyle/>
          <a:p>
            <a:r>
              <a:rPr lang="en-US" dirty="0"/>
              <a:t>Grants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9E0C3-E8A2-9921-9A9A-42B26990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8653"/>
            <a:ext cx="5157787" cy="823912"/>
          </a:xfrm>
        </p:spPr>
        <p:txBody>
          <a:bodyPr bIns="9144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2600" dirty="0">
                <a:solidFill>
                  <a:srgbClr val="333F50"/>
                </a:solidFill>
              </a:rPr>
              <a:t>Types of Grants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0A8FC-4B61-1B6B-CF72-C99E1684A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2565"/>
            <a:ext cx="5157787" cy="3684588"/>
          </a:xfrm>
        </p:spPr>
        <p:txBody>
          <a:bodyPr>
            <a:noAutofit/>
          </a:bodyPr>
          <a:lstStyle/>
          <a:p>
            <a:r>
              <a:rPr lang="en-US" dirty="0"/>
              <a:t>Federal, state, and local government grants</a:t>
            </a:r>
          </a:p>
          <a:p>
            <a:r>
              <a:rPr lang="en-US" dirty="0"/>
              <a:t>Community group grants</a:t>
            </a:r>
          </a:p>
        </p:txBody>
      </p:sp>
      <p:pic>
        <p:nvPicPr>
          <p:cNvPr id="12" name="Graphic 11" descr="Graphic of a dollar bill with wings.">
            <a:extLst>
              <a:ext uri="{FF2B5EF4-FFF2-40B4-BE49-F238E27FC236}">
                <a16:creationId xmlns:a16="http://schemas.microsoft.com/office/drawing/2014/main" id="{858F906C-5F01-5041-4389-7D379A9662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611" y="3749043"/>
            <a:ext cx="2115241" cy="211524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E47C85-D64E-D809-2CBF-0DD45D472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8653"/>
            <a:ext cx="5183188" cy="823912"/>
          </a:xfrm>
        </p:spPr>
        <p:txBody>
          <a:bodyPr bIns="91440">
            <a:noAutofit/>
          </a:bodyPr>
          <a:lstStyle/>
          <a:p>
            <a:r>
              <a:rPr lang="en-US" sz="2600" dirty="0">
                <a:solidFill>
                  <a:srgbClr val="333F50"/>
                </a:solidFill>
              </a:rPr>
              <a:t>Places to Look for Grants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7DED88-A9AE-1D0D-D189-74E6CFC7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2565"/>
            <a:ext cx="5183188" cy="3684588"/>
          </a:xfrm>
        </p:spPr>
        <p:txBody>
          <a:bodyPr>
            <a:noAutofit/>
          </a:bodyPr>
          <a:lstStyle/>
          <a:p>
            <a:r>
              <a:rPr lang="en-US" dirty="0"/>
              <a:t>Grants.gov</a:t>
            </a:r>
          </a:p>
          <a:p>
            <a:r>
              <a:rPr lang="en-US" dirty="0"/>
              <a:t>SBA.gov grant listing</a:t>
            </a:r>
          </a:p>
          <a:p>
            <a:r>
              <a:rPr lang="en-US" dirty="0"/>
              <a:t>State and local economic development agencies</a:t>
            </a:r>
          </a:p>
          <a:p>
            <a:r>
              <a:rPr lang="en-US" dirty="0"/>
              <a:t>Community foundations and nonprofits</a:t>
            </a:r>
          </a:p>
          <a:p>
            <a:r>
              <a:rPr lang="en-US" dirty="0"/>
              <a:t>Online grant databases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BB5410-8EAC-E4A2-DD49-DD4C0DC62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39788" y="2172565"/>
            <a:ext cx="5157787" cy="0"/>
          </a:xfrm>
          <a:prstGeom prst="line">
            <a:avLst/>
          </a:prstGeom>
          <a:ln w="60325">
            <a:solidFill>
              <a:srgbClr val="007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3486-B7C1-45BF-D7EB-E1E9D5062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97601" y="2172565"/>
            <a:ext cx="5157787" cy="0"/>
          </a:xfrm>
          <a:prstGeom prst="line">
            <a:avLst/>
          </a:prstGeom>
          <a:ln w="60325">
            <a:solidFill>
              <a:srgbClr val="007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79C63-0F26-0381-4B19-7BFF24D8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207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DESIGN_ID_OFFICE THEME" val="CRC0ymOy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06cec7-ef9b-4894-a74d-309a4a219d1b">
      <Terms xmlns="http://schemas.microsoft.com/office/infopath/2007/PartnerControls"/>
    </lcf76f155ced4ddcb4097134ff3c332f>
    <TaxCatchAll xmlns="519676ab-80fa-4d6e-b1fb-39e1e896865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22044E94EAD4D8015DA7097D5CB44" ma:contentTypeVersion="17" ma:contentTypeDescription="Create a new document." ma:contentTypeScope="" ma:versionID="e1bb0370734fcaebe05acde03cb5ccc1">
  <xsd:schema xmlns:xsd="http://www.w3.org/2001/XMLSchema" xmlns:xs="http://www.w3.org/2001/XMLSchema" xmlns:p="http://schemas.microsoft.com/office/2006/metadata/properties" xmlns:ns1="http://schemas.microsoft.com/sharepoint/v3" xmlns:ns2="ce06cec7-ef9b-4894-a74d-309a4a219d1b" xmlns:ns3="519676ab-80fa-4d6e-b1fb-39e1e896865c" targetNamespace="http://schemas.microsoft.com/office/2006/metadata/properties" ma:root="true" ma:fieldsID="a24a27282e5c6e7425014f60d3f0e0b1" ns1:_="" ns2:_="" ns3:_="">
    <xsd:import namespace="http://schemas.microsoft.com/sharepoint/v3"/>
    <xsd:import namespace="ce06cec7-ef9b-4894-a74d-309a4a219d1b"/>
    <xsd:import namespace="519676ab-80fa-4d6e-b1fb-39e1e8968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6cec7-ef9b-4894-a74d-309a4a219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58a1203-ac53-45d5-a518-17ee4e78f8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676ab-80fa-4d6e-b1fb-39e1e89686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06f332f-6466-4c4f-a9ad-3c7777759461}" ma:internalName="TaxCatchAll" ma:showField="CatchAllData" ma:web="519676ab-80fa-4d6e-b1fb-39e1e896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7F205A-C84D-4D62-BF09-E4722456BB95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f2322b30-32bc-40ed-848f-a4b1a29a2a2c"/>
    <ds:schemaRef ds:uri="http://schemas.microsoft.com/office/2006/documentManagement/types"/>
    <ds:schemaRef ds:uri="http://schemas.microsoft.com/office/infopath/2007/PartnerControls"/>
    <ds:schemaRef ds:uri="1c629eee-e2e3-4689-87dc-5c1c954f9b2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5F08A8-3044-49D6-9CAD-9A9F1316A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14F340-7865-499B-8C23-526A8CDAC5A6}"/>
</file>

<file path=docMetadata/LabelInfo.xml><?xml version="1.0" encoding="utf-8"?>
<clbl:labelList xmlns:clbl="http://schemas.microsoft.com/office/2020/mipLabelMetadata">
  <clbl:label id="{aebbef76-9622-4179-ad18-7a6b88e0dc7a}" enabled="1" method="Privileged" siteId="{26c83bc9-31c1-4d77-a523-0816095aba31}" removed="0"/>
  <clbl:label id="{cf90b97b-be46-4a00-9700-81ce4ff1b7f6}" enabled="0" method="" siteId="{cf90b97b-be46-4a00-9700-81ce4ff1b7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MSYA Slides_ Module 10_Protecting Your Money and Your Identity</Template>
  <TotalTime>779</TotalTime>
  <Words>1583</Words>
  <Application>Microsoft Office PowerPoint</Application>
  <PresentationFormat>Widescreen</PresentationFormat>
  <Paragraphs>277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Georgia</vt:lpstr>
      <vt:lpstr>Source Sans Pro</vt:lpstr>
      <vt:lpstr>Source Sans Pro Black</vt:lpstr>
      <vt:lpstr>Office Theme</vt:lpstr>
      <vt:lpstr>Module 10 Buying a Car</vt:lpstr>
      <vt:lpstr>Learning Objectives</vt:lpstr>
      <vt:lpstr>Pre-Survey</vt:lpstr>
      <vt:lpstr>SECTION 1</vt:lpstr>
      <vt:lpstr>Capital</vt:lpstr>
      <vt:lpstr>Discussion</vt:lpstr>
      <vt:lpstr>Types and Sources of Funding and Financing</vt:lpstr>
      <vt:lpstr>Financing</vt:lpstr>
      <vt:lpstr>Grants</vt:lpstr>
      <vt:lpstr>Gifts</vt:lpstr>
      <vt:lpstr>Equity Investments</vt:lpstr>
      <vt:lpstr>Try It: Considering Funding Options</vt:lpstr>
      <vt:lpstr>SECTION 2</vt:lpstr>
      <vt:lpstr>Financing Characteristics</vt:lpstr>
      <vt:lpstr>Types of Small Business Financing </vt:lpstr>
      <vt:lpstr>Business Credit Cards</vt:lpstr>
      <vt:lpstr>Business Lines of Credit</vt:lpstr>
      <vt:lpstr>Microloans</vt:lpstr>
      <vt:lpstr>Short-Term Business Installment Loans</vt:lpstr>
      <vt:lpstr>Long-Term Business Installment Loans</vt:lpstr>
      <vt:lpstr>SBA Guarantee Programs</vt:lpstr>
      <vt:lpstr>Community Development Financial Institutions (CDFIs)</vt:lpstr>
      <vt:lpstr>Special Loan and Loan Guarantee Programs</vt:lpstr>
      <vt:lpstr>Try It: Choosing a Type of Financing</vt:lpstr>
      <vt:lpstr>SECTION 3</vt:lpstr>
      <vt:lpstr>What is a loan package?</vt:lpstr>
      <vt:lpstr>Loan Package Contents</vt:lpstr>
      <vt:lpstr>Collateral</vt:lpstr>
      <vt:lpstr>Underwriting</vt:lpstr>
      <vt:lpstr>For a Strong Loan Package…</vt:lpstr>
      <vt:lpstr>The Five Cs of Credit</vt:lpstr>
      <vt:lpstr>Try It: Considering the Five Cs</vt:lpstr>
      <vt:lpstr>Apply It: My Readiness to Borrow Self-Assessment</vt:lpstr>
      <vt:lpstr>Try It: Strengthening a Loan Application</vt:lpstr>
      <vt:lpstr>Take Action</vt:lpstr>
      <vt:lpstr>For More Information</vt:lpstr>
      <vt:lpstr>Post-Survey</vt:lpstr>
      <vt:lpstr>Evaluation</vt:lpstr>
      <vt:lpstr>Thank you!</vt:lpstr>
    </vt:vector>
  </TitlesOfParts>
  <Manager>FDIC</Manager>
  <Company>FDIC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Financing</dc:title>
  <dc:subject>Small Business Financing</dc:subject>
  <dc:creator>FDIC</dc:creator>
  <cp:keywords>Money Smart, Small Business Financing</cp:keywords>
  <dc:description>Money Smart, Small Business Financing</dc:description>
  <cp:lastModifiedBy>Hernandez, Sandra M.</cp:lastModifiedBy>
  <cp:revision>10</cp:revision>
  <dcterms:created xsi:type="dcterms:W3CDTF">2025-09-30T13:38:49Z</dcterms:created>
  <dcterms:modified xsi:type="dcterms:W3CDTF">2026-04-22T10:57:36Z</dcterms:modified>
  <cp:category>Money Smart, Small Business Financing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bbef76-9622-4179-ad18-7a6b88e0dc7a_ActionId">
    <vt:lpwstr>3e78e955-f8c0-42ab-9b59-0d41297ca04d</vt:lpwstr>
  </property>
  <property fmtid="{D5CDD505-2E9C-101B-9397-08002B2CF9AE}" pid="3" name="MSIP_Label_aebbef76-9622-4179-ad18-7a6b88e0dc7a_Name">
    <vt:lpwstr>aebbef76-9622-4179-ad18-7a6b88e0dc7a</vt:lpwstr>
  </property>
  <property fmtid="{D5CDD505-2E9C-101B-9397-08002B2CF9AE}" pid="4" name="ClassificationContentMarkingHeaderLocations">
    <vt:lpwstr>Office Theme:5</vt:lpwstr>
  </property>
  <property fmtid="{D5CDD505-2E9C-101B-9397-08002B2CF9AE}" pid="5" name="ClassificationContentMarkingHeaderText">
    <vt:lpwstr>NONPUBLIC//FDIC BUSINESS</vt:lpwstr>
  </property>
  <property fmtid="{D5CDD505-2E9C-101B-9397-08002B2CF9AE}" pid="6" name="MSIP_Label_aebbef76-9622-4179-ad18-7a6b88e0dc7a_SetDate">
    <vt:lpwstr>2025-03-25T18:30:42Z</vt:lpwstr>
  </property>
  <property fmtid="{D5CDD505-2E9C-101B-9397-08002B2CF9AE}" pid="7" name="MediaServiceImageTags">
    <vt:lpwstr/>
  </property>
  <property fmtid="{D5CDD505-2E9C-101B-9397-08002B2CF9AE}" pid="8" name="ContentTypeId">
    <vt:lpwstr>0x010100C2E22044E94EAD4D8015DA7097D5CB44</vt:lpwstr>
  </property>
  <property fmtid="{D5CDD505-2E9C-101B-9397-08002B2CF9AE}" pid="9" name="ComplianceAssetId">
    <vt:lpwstr/>
  </property>
  <property fmtid="{D5CDD505-2E9C-101B-9397-08002B2CF9AE}" pid="10" name="MSIP_Label_aebbef76-9622-4179-ad18-7a6b88e0dc7a_Method">
    <vt:lpwstr>Privileged</vt:lpwstr>
  </property>
  <property fmtid="{D5CDD505-2E9C-101B-9397-08002B2CF9AE}" pid="11" name="MSIP_Label_aebbef76-9622-4179-ad18-7a6b88e0dc7a_SiteId">
    <vt:lpwstr>26c83bc9-31c1-4d77-a523-0816095aba31</vt:lpwstr>
  </property>
  <property fmtid="{D5CDD505-2E9C-101B-9397-08002B2CF9AE}" pid="12" name="MSIP_Label_aebbef76-9622-4179-ad18-7a6b88e0dc7a_ContentBits">
    <vt:lpwstr>1</vt:lpwstr>
  </property>
  <property fmtid="{D5CDD505-2E9C-101B-9397-08002B2CF9AE}" pid="13" name="_ExtendedDescription">
    <vt:lpwstr/>
  </property>
  <property fmtid="{D5CDD505-2E9C-101B-9397-08002B2CF9AE}" pid="14" name="MSIP_Label_aebbef76-9622-4179-ad18-7a6b88e0dc7a_Enabled">
    <vt:lpwstr>true</vt:lpwstr>
  </property>
  <property fmtid="{D5CDD505-2E9C-101B-9397-08002B2CF9AE}" pid="15" name="TriggerFlowInfo">
    <vt:lpwstr/>
  </property>
  <property fmtid="{D5CDD505-2E9C-101B-9397-08002B2CF9AE}" pid="16" name="MSIP_Label_aebbef76-9622-4179-ad18-7a6b88e0dc7a_Tag">
    <vt:lpwstr>10, 0, 1, 1</vt:lpwstr>
  </property>
  <property fmtid="{D5CDD505-2E9C-101B-9397-08002B2CF9AE}" pid="17" name="ArticulateGUID">
    <vt:lpwstr>28B21D10-E133-4CC4-8683-C23EF3B7F243</vt:lpwstr>
  </property>
  <property fmtid="{D5CDD505-2E9C-101B-9397-08002B2CF9AE}" pid="18" name="ArticulatePath">
    <vt:lpwstr>https://icfonline.sharepoint.com/sites/MSYAMaterialsDevelopment/Shared Documents/General/MSYA/Module 11 - Buying a Car/MSYA Slides_ Module 11_ Buying a Car</vt:lpwstr>
  </property>
</Properties>
</file>