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5"/>
  </p:sldMasterIdLst>
  <p:notesMasterIdLst>
    <p:notesMasterId r:id="rId52"/>
  </p:notesMasterIdLst>
  <p:sldIdLst>
    <p:sldId id="536" r:id="rId6"/>
    <p:sldId id="537" r:id="rId7"/>
    <p:sldId id="534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340" r:id="rId47"/>
    <p:sldId id="528" r:id="rId48"/>
    <p:sldId id="529" r:id="rId49"/>
    <p:sldId id="530" r:id="rId50"/>
    <p:sldId id="532" r:id="rId51"/>
  </p:sldIdLst>
  <p:sldSz cx="12192000" cy="6858000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Opening" id="{9513BC81-F3B4-483F-84E9-24F06AD56B09}">
          <p14:sldIdLst>
            <p14:sldId id="536"/>
            <p14:sldId id="537"/>
            <p14:sldId id="534"/>
          </p14:sldIdLst>
        </p14:section>
        <p14:section name="Section 1 Banking Services Overview" id="{A5E1B71B-F868-411D-9D24-D4A3A9FF8796}">
          <p14:sldIdLst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</p14:sldIdLst>
        </p14:section>
        <p14:section name="Section 2 Deposit Insurance and Factors in Selecting the Right Bank" id="{D9E856B6-3794-477C-8942-4F4F9A19C82B}">
          <p14:sldIdLst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</p14:sldIdLst>
        </p14:section>
        <p14:section name="Section 3 Banking Securely" id="{D1C0EAC7-E946-4671-95E6-AEBA0AF67776}">
          <p14:sldIdLst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</p14:sldIdLst>
        </p14:section>
        <p14:section name="Module Closing" id="{E5D96F2C-CAC3-4E16-9EFD-66DB2CE0915E}">
          <p14:sldIdLst>
            <p14:sldId id="340"/>
            <p14:sldId id="528"/>
            <p14:sldId id="529"/>
            <p14:sldId id="530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pos="50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3491C4D-2892-2B43-61DA-83BB00CAB86D}" name="Hernandez, Sandra M." initials="SH" userId="S::SaHernandez@fdic.gov::a64aa741-6024-4094-b338-aefad4891ea1" providerId="AD"/>
  <p188:author id="{BB66FB92-58B2-AD5B-ABBF-C0B2BAD7941D}" name="Miller, Benjamin" initials="BM" userId="S::13026@icf.com::48f7b7d8-6b3b-4e2a-bfb2-7857484635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98"/>
    <a:srgbClr val="333F50"/>
    <a:srgbClr val="14739B"/>
    <a:srgbClr val="44546A"/>
    <a:srgbClr val="39475A"/>
    <a:srgbClr val="2E3A4A"/>
    <a:srgbClr val="242D3A"/>
    <a:srgbClr val="313C4C"/>
    <a:srgbClr val="293341"/>
    <a:srgbClr val="566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14788-C3ED-4D1B-A44A-1FF18C94FC62}" v="112" dt="2026-03-31T23:08:37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1" autoAdjust="0"/>
  </p:normalViewPr>
  <p:slideViewPr>
    <p:cSldViewPr snapToGrid="0">
      <p:cViewPr varScale="1">
        <p:scale>
          <a:sx n="76" d="100"/>
          <a:sy n="76" d="100"/>
        </p:scale>
        <p:origin x="120" y="522"/>
      </p:cViewPr>
      <p:guideLst>
        <p:guide pos="3840"/>
        <p:guide pos="600"/>
        <p:guide orient="horz" pos="744"/>
        <p:guide orient="horz" pos="1152"/>
        <p:guide pos="5088"/>
      </p:guideLst>
    </p:cSldViewPr>
  </p:slideViewPr>
  <p:outlineViewPr>
    <p:cViewPr>
      <p:scale>
        <a:sx n="33" d="100"/>
        <a:sy n="33" d="100"/>
      </p:scale>
      <p:origin x="0" y="-156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microsoft.com/office/2018/10/relationships/authors" Target="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ey, Shawn" userId="8a9a6c0f-504f-456d-a54f-ccd2f0b6ded5" providerId="ADAL" clId="{1F36E398-9C4B-421D-AA19-657EEF0FBCE3}"/>
    <pc:docChg chg="undo custSel modSld modMainMaster modSection">
      <pc:chgData name="McCulley, Shawn" userId="8a9a6c0f-504f-456d-a54f-ccd2f0b6ded5" providerId="ADAL" clId="{1F36E398-9C4B-421D-AA19-657EEF0FBCE3}" dt="2026-03-31T23:08:16.354" v="2338" actId="13244"/>
      <pc:docMkLst>
        <pc:docMk/>
      </pc:docMkLst>
      <pc:sldChg chg="addSp modSp mod">
        <pc:chgData name="McCulley, Shawn" userId="8a9a6c0f-504f-456d-a54f-ccd2f0b6ded5" providerId="ADAL" clId="{1F36E398-9C4B-421D-AA19-657EEF0FBCE3}" dt="2026-03-31T17:30:25.948" v="2236" actId="962"/>
        <pc:sldMkLst>
          <pc:docMk/>
          <pc:sldMk cId="1506305406" sldId="340"/>
        </pc:sldMkLst>
        <pc:spChg chg="mod">
          <ac:chgData name="McCulley, Shawn" userId="8a9a6c0f-504f-456d-a54f-ccd2f0b6ded5" providerId="ADAL" clId="{1F36E398-9C4B-421D-AA19-657EEF0FBCE3}" dt="2026-03-09T15:33:28.120" v="689" actId="207"/>
          <ac:spMkLst>
            <pc:docMk/>
            <pc:sldMk cId="1506305406" sldId="340"/>
            <ac:spMk id="3" creationId="{54C0197D-5E6E-6B43-250C-0C1A21317DF2}"/>
          </ac:spMkLst>
        </pc:spChg>
        <pc:picChg chg="add mod ord">
          <ac:chgData name="McCulley, Shawn" userId="8a9a6c0f-504f-456d-a54f-ccd2f0b6ded5" providerId="ADAL" clId="{1F36E398-9C4B-421D-AA19-657EEF0FBCE3}" dt="2026-03-31T17:30:25.948" v="2236" actId="962"/>
          <ac:picMkLst>
            <pc:docMk/>
            <pc:sldMk cId="1506305406" sldId="340"/>
            <ac:picMk id="4" creationId="{EFDB9B05-5088-9F1F-4287-66B374B86FEE}"/>
          </ac:picMkLst>
        </pc:picChg>
      </pc:sldChg>
      <pc:sldChg chg="modSp mod">
        <pc:chgData name="McCulley, Shawn" userId="8a9a6c0f-504f-456d-a54f-ccd2f0b6ded5" providerId="ADAL" clId="{1F36E398-9C4B-421D-AA19-657EEF0FBCE3}" dt="2026-03-31T23:08:16.354" v="2338" actId="13244"/>
        <pc:sldMkLst>
          <pc:docMk/>
          <pc:sldMk cId="1102602739" sldId="532"/>
        </pc:sldMkLst>
        <pc:spChg chg="mod">
          <ac:chgData name="McCulley, Shawn" userId="8a9a6c0f-504f-456d-a54f-ccd2f0b6ded5" providerId="ADAL" clId="{1F36E398-9C4B-421D-AA19-657EEF0FBCE3}" dt="2026-03-09T15:33:38.166" v="691" actId="207"/>
          <ac:spMkLst>
            <pc:docMk/>
            <pc:sldMk cId="1102602739" sldId="532"/>
            <ac:spMk id="2" creationId="{3DD87770-294E-F38B-6990-01AD017475E2}"/>
          </ac:spMkLst>
        </pc:spChg>
        <pc:picChg chg="mod">
          <ac:chgData name="McCulley, Shawn" userId="8a9a6c0f-504f-456d-a54f-ccd2f0b6ded5" providerId="ADAL" clId="{1F36E398-9C4B-421D-AA19-657EEF0FBCE3}" dt="2026-03-31T23:08:16.256" v="2337" actId="962"/>
          <ac:picMkLst>
            <pc:docMk/>
            <pc:sldMk cId="1102602739" sldId="532"/>
            <ac:picMk id="8" creationId="{ACA86CF1-B149-A9F9-A487-C99F79EDC05D}"/>
          </ac:picMkLst>
        </pc:picChg>
        <pc:picChg chg="mod">
          <ac:chgData name="McCulley, Shawn" userId="8a9a6c0f-504f-456d-a54f-ccd2f0b6ded5" providerId="ADAL" clId="{1F36E398-9C4B-421D-AA19-657EEF0FBCE3}" dt="2026-03-31T23:07:59.841" v="2336" actId="962"/>
          <ac:picMkLst>
            <pc:docMk/>
            <pc:sldMk cId="1102602739" sldId="532"/>
            <ac:picMk id="10" creationId="{42FDD281-CF0E-D666-17FC-EDFB281C86B4}"/>
          </ac:picMkLst>
        </pc:picChg>
        <pc:picChg chg="mod ord">
          <ac:chgData name="McCulley, Shawn" userId="8a9a6c0f-504f-456d-a54f-ccd2f0b6ded5" providerId="ADAL" clId="{1F36E398-9C4B-421D-AA19-657EEF0FBCE3}" dt="2026-03-31T23:08:16.354" v="2338" actId="13244"/>
          <ac:picMkLst>
            <pc:docMk/>
            <pc:sldMk cId="1102602739" sldId="532"/>
            <ac:picMk id="13" creationId="{69D7500C-286D-8289-B709-28A940370A05}"/>
          </ac:picMkLst>
        </pc:picChg>
      </pc:sldChg>
      <pc:sldChg chg="modSp mod">
        <pc:chgData name="McCulley, Shawn" userId="8a9a6c0f-504f-456d-a54f-ccd2f0b6ded5" providerId="ADAL" clId="{1F36E398-9C4B-421D-AA19-657EEF0FBCE3}" dt="2026-03-25T21:41:29.067" v="780" actId="962"/>
        <pc:sldMkLst>
          <pc:docMk/>
          <pc:sldMk cId="2625583733" sldId="536"/>
        </pc:sldMkLst>
        <pc:picChg chg="mod">
          <ac:chgData name="McCulley, Shawn" userId="8a9a6c0f-504f-456d-a54f-ccd2f0b6ded5" providerId="ADAL" clId="{1F36E398-9C4B-421D-AA19-657EEF0FBCE3}" dt="2026-03-02T22:19:30.914" v="660" actId="962"/>
          <ac:picMkLst>
            <pc:docMk/>
            <pc:sldMk cId="2625583733" sldId="536"/>
            <ac:picMk id="9" creationId="{0EF3D9F8-A14E-1E03-3AB8-9D0A87943CA1}"/>
          </ac:picMkLst>
        </pc:picChg>
        <pc:picChg chg="mod">
          <ac:chgData name="McCulley, Shawn" userId="8a9a6c0f-504f-456d-a54f-ccd2f0b6ded5" providerId="ADAL" clId="{1F36E398-9C4B-421D-AA19-657EEF0FBCE3}" dt="2026-03-25T21:41:29.067" v="780" actId="962"/>
          <ac:picMkLst>
            <pc:docMk/>
            <pc:sldMk cId="2625583733" sldId="536"/>
            <ac:picMk id="18" creationId="{90980BFD-6C8F-FCBA-33D9-9B6D0944AF87}"/>
          </ac:picMkLst>
        </pc:picChg>
        <pc:picChg chg="mod">
          <ac:chgData name="McCulley, Shawn" userId="8a9a6c0f-504f-456d-a54f-ccd2f0b6ded5" providerId="ADAL" clId="{1F36E398-9C4B-421D-AA19-657EEF0FBCE3}" dt="2026-03-25T21:40:41.468" v="696" actId="962"/>
          <ac:picMkLst>
            <pc:docMk/>
            <pc:sldMk cId="2625583733" sldId="536"/>
            <ac:picMk id="19" creationId="{534F7908-A8E2-4B70-09BE-01746AE121BA}"/>
          </ac:picMkLst>
        </pc:picChg>
      </pc:sldChg>
      <pc:sldChg chg="delSp modSp mod">
        <pc:chgData name="McCulley, Shawn" userId="8a9a6c0f-504f-456d-a54f-ccd2f0b6ded5" providerId="ADAL" clId="{1F36E398-9C4B-421D-AA19-657EEF0FBCE3}" dt="2026-03-31T23:01:40.572" v="2237"/>
        <pc:sldMkLst>
          <pc:docMk/>
          <pc:sldMk cId="1785958962" sldId="537"/>
        </pc:sldMkLst>
        <pc:picChg chg="mod ord">
          <ac:chgData name="McCulley, Shawn" userId="8a9a6c0f-504f-456d-a54f-ccd2f0b6ded5" providerId="ADAL" clId="{1F36E398-9C4B-421D-AA19-657EEF0FBCE3}" dt="2026-03-31T23:01:40.572" v="2237"/>
          <ac:picMkLst>
            <pc:docMk/>
            <pc:sldMk cId="1785958962" sldId="537"/>
            <ac:picMk id="56" creationId="{7E77DFFE-C679-4A2E-0063-49E0E74DDB6A}"/>
          </ac:picMkLst>
        </pc:picChg>
      </pc:sldChg>
      <pc:sldChg chg="addSp delSp modSp mod">
        <pc:chgData name="McCulley, Shawn" userId="8a9a6c0f-504f-456d-a54f-ccd2f0b6ded5" providerId="ADAL" clId="{1F36E398-9C4B-421D-AA19-657EEF0FBCE3}" dt="2026-03-02T22:22:23.965" v="680" actId="33553"/>
        <pc:sldMkLst>
          <pc:docMk/>
          <pc:sldMk cId="1814653413" sldId="539"/>
        </pc:sldMkLst>
        <pc:spChg chg="add mod ord">
          <ac:chgData name="McCulley, Shawn" userId="8a9a6c0f-504f-456d-a54f-ccd2f0b6ded5" providerId="ADAL" clId="{1F36E398-9C4B-421D-AA19-657EEF0FBCE3}" dt="2026-03-02T22:22:23.965" v="680" actId="33553"/>
          <ac:spMkLst>
            <pc:docMk/>
            <pc:sldMk cId="1814653413" sldId="539"/>
            <ac:spMk id="3" creationId="{B35125D3-A11D-DEE0-1B8D-FE7205709726}"/>
          </ac:spMkLst>
        </pc:spChg>
        <pc:spChg chg="add mod ord">
          <ac:chgData name="McCulley, Shawn" userId="8a9a6c0f-504f-456d-a54f-ccd2f0b6ded5" providerId="ADAL" clId="{1F36E398-9C4B-421D-AA19-657EEF0FBCE3}" dt="2026-03-02T22:13:28.242" v="598"/>
          <ac:spMkLst>
            <pc:docMk/>
            <pc:sldMk cId="1814653413" sldId="539"/>
            <ac:spMk id="6" creationId="{BC9EEC2D-B2FF-D4F4-4521-645C8CCEDBD7}"/>
          </ac:spMkLst>
        </pc:spChg>
        <pc:picChg chg="mod">
          <ac:chgData name="McCulley, Shawn" userId="8a9a6c0f-504f-456d-a54f-ccd2f0b6ded5" providerId="ADAL" clId="{1F36E398-9C4B-421D-AA19-657EEF0FBCE3}" dt="2026-03-02T22:13:53.002" v="604" actId="962"/>
          <ac:picMkLst>
            <pc:docMk/>
            <pc:sldMk cId="1814653413" sldId="539"/>
            <ac:picMk id="8" creationId="{8CC9EFC5-E47E-A96F-8E42-7F5E4EAD1B7C}"/>
          </ac:picMkLst>
        </pc:picChg>
      </pc:sldChg>
      <pc:sldChg chg="modSp mod">
        <pc:chgData name="McCulley, Shawn" userId="8a9a6c0f-504f-456d-a54f-ccd2f0b6ded5" providerId="ADAL" clId="{1F36E398-9C4B-421D-AA19-657EEF0FBCE3}" dt="2026-03-31T16:36:28.058" v="916" actId="962"/>
        <pc:sldMkLst>
          <pc:docMk/>
          <pc:sldMk cId="2898839215" sldId="540"/>
        </pc:sldMkLst>
        <pc:picChg chg="mod ord">
          <ac:chgData name="McCulley, Shawn" userId="8a9a6c0f-504f-456d-a54f-ccd2f0b6ded5" providerId="ADAL" clId="{1F36E398-9C4B-421D-AA19-657EEF0FBCE3}" dt="2026-03-31T16:36:28.058" v="916" actId="962"/>
          <ac:picMkLst>
            <pc:docMk/>
            <pc:sldMk cId="2898839215" sldId="540"/>
            <ac:picMk id="12" creationId="{1FF24BDE-4190-DA71-F17C-08AA67542C09}"/>
          </ac:picMkLst>
        </pc:picChg>
      </pc:sldChg>
      <pc:sldChg chg="modSp mod">
        <pc:chgData name="McCulley, Shawn" userId="8a9a6c0f-504f-456d-a54f-ccd2f0b6ded5" providerId="ADAL" clId="{1F36E398-9C4B-421D-AA19-657EEF0FBCE3}" dt="2026-03-02T22:19:56.348" v="665" actId="962"/>
        <pc:sldMkLst>
          <pc:docMk/>
          <pc:sldMk cId="814610998" sldId="541"/>
        </pc:sldMkLst>
        <pc:picChg chg="mod">
          <ac:chgData name="McCulley, Shawn" userId="8a9a6c0f-504f-456d-a54f-ccd2f0b6ded5" providerId="ADAL" clId="{1F36E398-9C4B-421D-AA19-657EEF0FBCE3}" dt="2026-03-02T22:19:56.348" v="665" actId="962"/>
          <ac:picMkLst>
            <pc:docMk/>
            <pc:sldMk cId="814610998" sldId="541"/>
            <ac:picMk id="8" creationId="{39507728-30F2-FB1E-1033-B1BF91A1FFDA}"/>
          </ac:picMkLst>
        </pc:picChg>
      </pc:sldChg>
      <pc:sldChg chg="modSp mod">
        <pc:chgData name="McCulley, Shawn" userId="8a9a6c0f-504f-456d-a54f-ccd2f0b6ded5" providerId="ADAL" clId="{1F36E398-9C4B-421D-AA19-657EEF0FBCE3}" dt="2026-03-02T22:22:42.918" v="683"/>
        <pc:sldMkLst>
          <pc:docMk/>
          <pc:sldMk cId="1553413531" sldId="543"/>
        </pc:sldMkLst>
        <pc:spChg chg="ord">
          <ac:chgData name="McCulley, Shawn" userId="8a9a6c0f-504f-456d-a54f-ccd2f0b6ded5" providerId="ADAL" clId="{1F36E398-9C4B-421D-AA19-657EEF0FBCE3}" dt="2026-03-02T22:22:42.918" v="683"/>
          <ac:spMkLst>
            <pc:docMk/>
            <pc:sldMk cId="1553413531" sldId="543"/>
            <ac:spMk id="4" creationId="{21C32D9A-3FCF-4EC4-D073-8323B6F54421}"/>
          </ac:spMkLst>
        </pc:spChg>
        <pc:picChg chg="mod">
          <ac:chgData name="McCulley, Shawn" userId="8a9a6c0f-504f-456d-a54f-ccd2f0b6ded5" providerId="ADAL" clId="{1F36E398-9C4B-421D-AA19-657EEF0FBCE3}" dt="2026-03-02T22:20:12.500" v="670" actId="962"/>
          <ac:picMkLst>
            <pc:docMk/>
            <pc:sldMk cId="1553413531" sldId="543"/>
            <ac:picMk id="7" creationId="{6047FC51-A5C1-B175-5952-9F46AC247102}"/>
          </ac:picMkLst>
        </pc:picChg>
      </pc:sldChg>
      <pc:sldChg chg="modSp mod">
        <pc:chgData name="McCulley, Shawn" userId="8a9a6c0f-504f-456d-a54f-ccd2f0b6ded5" providerId="ADAL" clId="{1F36E398-9C4B-421D-AA19-657EEF0FBCE3}" dt="2026-03-02T22:20:28.595" v="675" actId="962"/>
        <pc:sldMkLst>
          <pc:docMk/>
          <pc:sldMk cId="3780540705" sldId="546"/>
        </pc:sldMkLst>
        <pc:picChg chg="mod">
          <ac:chgData name="McCulley, Shawn" userId="8a9a6c0f-504f-456d-a54f-ccd2f0b6ded5" providerId="ADAL" clId="{1F36E398-9C4B-421D-AA19-657EEF0FBCE3}" dt="2026-03-02T22:20:28.595" v="675" actId="962"/>
          <ac:picMkLst>
            <pc:docMk/>
            <pc:sldMk cId="3780540705" sldId="546"/>
            <ac:picMk id="7" creationId="{39189BA8-FEFF-2C75-E585-2C1F6C013006}"/>
          </ac:picMkLst>
        </pc:picChg>
      </pc:sldChg>
      <pc:sldChg chg="modSp mod">
        <pc:chgData name="McCulley, Shawn" userId="8a9a6c0f-504f-456d-a54f-ccd2f0b6ded5" providerId="ADAL" clId="{1F36E398-9C4B-421D-AA19-657EEF0FBCE3}" dt="2026-03-31T23:02:57.118" v="2240" actId="1076"/>
        <pc:sldMkLst>
          <pc:docMk/>
          <pc:sldMk cId="170570245" sldId="547"/>
        </pc:sldMkLst>
        <pc:spChg chg="mod">
          <ac:chgData name="McCulley, Shawn" userId="8a9a6c0f-504f-456d-a54f-ccd2f0b6ded5" providerId="ADAL" clId="{1F36E398-9C4B-421D-AA19-657EEF0FBCE3}" dt="2026-03-31T23:02:57.118" v="2240" actId="1076"/>
          <ac:spMkLst>
            <pc:docMk/>
            <pc:sldMk cId="170570245" sldId="547"/>
            <ac:spMk id="7" creationId="{7A8725FF-ACCB-F98B-1657-A6F9DF5C9190}"/>
          </ac:spMkLst>
        </pc:spChg>
        <pc:spChg chg="mod">
          <ac:chgData name="McCulley, Shawn" userId="8a9a6c0f-504f-456d-a54f-ccd2f0b6ded5" providerId="ADAL" clId="{1F36E398-9C4B-421D-AA19-657EEF0FBCE3}" dt="2026-03-31T23:02:52.261" v="2239" actId="962"/>
          <ac:spMkLst>
            <pc:docMk/>
            <pc:sldMk cId="170570245" sldId="547"/>
            <ac:spMk id="9" creationId="{2F01C9C7-3189-A8DA-B0F4-364AE74F3F3E}"/>
          </ac:spMkLst>
        </pc:spChg>
      </pc:sldChg>
      <pc:sldChg chg="modSp mod">
        <pc:chgData name="McCulley, Shawn" userId="8a9a6c0f-504f-456d-a54f-ccd2f0b6ded5" providerId="ADAL" clId="{1F36E398-9C4B-421D-AA19-657EEF0FBCE3}" dt="2026-03-31T16:37:31.790" v="917"/>
        <pc:sldMkLst>
          <pc:docMk/>
          <pc:sldMk cId="2378303098" sldId="548"/>
        </pc:sldMkLst>
        <pc:spChg chg="ord">
          <ac:chgData name="McCulley, Shawn" userId="8a9a6c0f-504f-456d-a54f-ccd2f0b6ded5" providerId="ADAL" clId="{1F36E398-9C4B-421D-AA19-657EEF0FBCE3}" dt="2026-03-31T16:37:31.790" v="917"/>
          <ac:spMkLst>
            <pc:docMk/>
            <pc:sldMk cId="2378303098" sldId="548"/>
            <ac:spMk id="2" creationId="{69675E8B-84D4-65EB-9EF1-264154B55238}"/>
          </ac:spMkLst>
        </pc:spChg>
      </pc:sldChg>
      <pc:sldChg chg="modSp mod">
        <pc:chgData name="McCulley, Shawn" userId="8a9a6c0f-504f-456d-a54f-ccd2f0b6ded5" providerId="ADAL" clId="{1F36E398-9C4B-421D-AA19-657EEF0FBCE3}" dt="2026-03-31T16:38:18.668" v="980" actId="962"/>
        <pc:sldMkLst>
          <pc:docMk/>
          <pc:sldMk cId="741075781" sldId="550"/>
        </pc:sldMkLst>
        <pc:picChg chg="mod ord">
          <ac:chgData name="McCulley, Shawn" userId="8a9a6c0f-504f-456d-a54f-ccd2f0b6ded5" providerId="ADAL" clId="{1F36E398-9C4B-421D-AA19-657EEF0FBCE3}" dt="2026-03-31T16:38:18.668" v="980" actId="962"/>
          <ac:picMkLst>
            <pc:docMk/>
            <pc:sldMk cId="741075781" sldId="550"/>
            <ac:picMk id="10" creationId="{D28B42A7-2C2E-A3BD-CEDE-A2F8CB93EB8D}"/>
          </ac:picMkLst>
        </pc:picChg>
      </pc:sldChg>
      <pc:sldChg chg="modSp mod">
        <pc:chgData name="McCulley, Shawn" userId="8a9a6c0f-504f-456d-a54f-ccd2f0b6ded5" providerId="ADAL" clId="{1F36E398-9C4B-421D-AA19-657EEF0FBCE3}" dt="2026-03-31T16:39:23.571" v="1105" actId="962"/>
        <pc:sldMkLst>
          <pc:docMk/>
          <pc:sldMk cId="674787422" sldId="551"/>
        </pc:sldMkLst>
        <pc:picChg chg="mod ord">
          <ac:chgData name="McCulley, Shawn" userId="8a9a6c0f-504f-456d-a54f-ccd2f0b6ded5" providerId="ADAL" clId="{1F36E398-9C4B-421D-AA19-657EEF0FBCE3}" dt="2026-03-31T16:39:23.571" v="1105" actId="962"/>
          <ac:picMkLst>
            <pc:docMk/>
            <pc:sldMk cId="674787422" sldId="551"/>
            <ac:picMk id="10" creationId="{A92D7D90-BA67-AB9E-E60F-B66B15982308}"/>
          </ac:picMkLst>
        </pc:picChg>
      </pc:sldChg>
      <pc:sldChg chg="modSp mod">
        <pc:chgData name="McCulley, Shawn" userId="8a9a6c0f-504f-456d-a54f-ccd2f0b6ded5" providerId="ADAL" clId="{1F36E398-9C4B-421D-AA19-657EEF0FBCE3}" dt="2026-03-31T16:40:46.490" v="1165" actId="962"/>
        <pc:sldMkLst>
          <pc:docMk/>
          <pc:sldMk cId="834344673" sldId="552"/>
        </pc:sldMkLst>
        <pc:picChg chg="mod ord">
          <ac:chgData name="McCulley, Shawn" userId="8a9a6c0f-504f-456d-a54f-ccd2f0b6ded5" providerId="ADAL" clId="{1F36E398-9C4B-421D-AA19-657EEF0FBCE3}" dt="2026-03-31T16:40:46.490" v="1165" actId="962"/>
          <ac:picMkLst>
            <pc:docMk/>
            <pc:sldMk cId="834344673" sldId="552"/>
            <ac:picMk id="10" creationId="{3400E7DB-E6B5-8C71-E834-49471032CFE0}"/>
          </ac:picMkLst>
        </pc:picChg>
      </pc:sldChg>
      <pc:sldChg chg="modSp mod">
        <pc:chgData name="McCulley, Shawn" userId="8a9a6c0f-504f-456d-a54f-ccd2f0b6ded5" providerId="ADAL" clId="{1F36E398-9C4B-421D-AA19-657EEF0FBCE3}" dt="2026-03-31T16:41:32.124" v="1227" actId="962"/>
        <pc:sldMkLst>
          <pc:docMk/>
          <pc:sldMk cId="3974634812" sldId="553"/>
        </pc:sldMkLst>
        <pc:picChg chg="mod ord">
          <ac:chgData name="McCulley, Shawn" userId="8a9a6c0f-504f-456d-a54f-ccd2f0b6ded5" providerId="ADAL" clId="{1F36E398-9C4B-421D-AA19-657EEF0FBCE3}" dt="2026-03-31T16:41:32.124" v="1227" actId="962"/>
          <ac:picMkLst>
            <pc:docMk/>
            <pc:sldMk cId="3974634812" sldId="553"/>
            <ac:picMk id="7" creationId="{FA117F2D-1EEB-62BE-9948-2A0FB26965B3}"/>
          </ac:picMkLst>
        </pc:picChg>
      </pc:sldChg>
      <pc:sldChg chg="modSp mod">
        <pc:chgData name="McCulley, Shawn" userId="8a9a6c0f-504f-456d-a54f-ccd2f0b6ded5" providerId="ADAL" clId="{1F36E398-9C4B-421D-AA19-657EEF0FBCE3}" dt="2026-03-31T16:42:24.284" v="1388" actId="962"/>
        <pc:sldMkLst>
          <pc:docMk/>
          <pc:sldMk cId="4091953216" sldId="554"/>
        </pc:sldMkLst>
        <pc:picChg chg="mod ord">
          <ac:chgData name="McCulley, Shawn" userId="8a9a6c0f-504f-456d-a54f-ccd2f0b6ded5" providerId="ADAL" clId="{1F36E398-9C4B-421D-AA19-657EEF0FBCE3}" dt="2026-03-31T16:42:24.284" v="1388" actId="962"/>
          <ac:picMkLst>
            <pc:docMk/>
            <pc:sldMk cId="4091953216" sldId="554"/>
            <ac:picMk id="7" creationId="{DCEBF1F4-8821-4699-9161-137912FBE561}"/>
          </ac:picMkLst>
        </pc:picChg>
      </pc:sldChg>
      <pc:sldChg chg="modSp mod">
        <pc:chgData name="McCulley, Shawn" userId="8a9a6c0f-504f-456d-a54f-ccd2f0b6ded5" providerId="ADAL" clId="{1F36E398-9C4B-421D-AA19-657EEF0FBCE3}" dt="2026-03-31T23:04:20.208" v="2241"/>
        <pc:sldMkLst>
          <pc:docMk/>
          <pc:sldMk cId="2862288071" sldId="555"/>
        </pc:sldMkLst>
        <pc:spChg chg="ord">
          <ac:chgData name="McCulley, Shawn" userId="8a9a6c0f-504f-456d-a54f-ccd2f0b6ded5" providerId="ADAL" clId="{1F36E398-9C4B-421D-AA19-657EEF0FBCE3}" dt="2026-03-31T23:04:20.208" v="2241"/>
          <ac:spMkLst>
            <pc:docMk/>
            <pc:sldMk cId="2862288071" sldId="555"/>
            <ac:spMk id="7" creationId="{61F87880-0BCF-EEE8-623A-0DB84CDB0A66}"/>
          </ac:spMkLst>
        </pc:spChg>
      </pc:sldChg>
      <pc:sldChg chg="addSp modSp mod">
        <pc:chgData name="McCulley, Shawn" userId="8a9a6c0f-504f-456d-a54f-ccd2f0b6ded5" providerId="ADAL" clId="{1F36E398-9C4B-421D-AA19-657EEF0FBCE3}" dt="2026-03-31T16:43:52.468" v="1545" actId="962"/>
        <pc:sldMkLst>
          <pc:docMk/>
          <pc:sldMk cId="4191019653" sldId="556"/>
        </pc:sldMkLst>
        <pc:spChg chg="ord">
          <ac:chgData name="McCulley, Shawn" userId="8a9a6c0f-504f-456d-a54f-ccd2f0b6ded5" providerId="ADAL" clId="{1F36E398-9C4B-421D-AA19-657EEF0FBCE3}" dt="2026-03-31T16:42:57.058" v="1392"/>
          <ac:spMkLst>
            <pc:docMk/>
            <pc:sldMk cId="4191019653" sldId="556"/>
            <ac:spMk id="2" creationId="{19E474C7-1602-4C3B-1D12-CB13E83B56F1}"/>
          </ac:spMkLst>
        </pc:spChg>
        <pc:grpChg chg="add mod">
          <ac:chgData name="McCulley, Shawn" userId="8a9a6c0f-504f-456d-a54f-ccd2f0b6ded5" providerId="ADAL" clId="{1F36E398-9C4B-421D-AA19-657EEF0FBCE3}" dt="2026-03-31T16:43:52.468" v="1545" actId="962"/>
          <ac:grpSpMkLst>
            <pc:docMk/>
            <pc:sldMk cId="4191019653" sldId="556"/>
            <ac:grpSpMk id="3" creationId="{434E89BB-22F9-2719-8523-017C9550734C}"/>
          </ac:grpSpMkLst>
        </pc:grpChg>
        <pc:picChg chg="mod">
          <ac:chgData name="McCulley, Shawn" userId="8a9a6c0f-504f-456d-a54f-ccd2f0b6ded5" providerId="ADAL" clId="{1F36E398-9C4B-421D-AA19-657EEF0FBCE3}" dt="2026-03-31T16:43:06.404" v="1393" actId="164"/>
          <ac:picMkLst>
            <pc:docMk/>
            <pc:sldMk cId="4191019653" sldId="556"/>
            <ac:picMk id="21" creationId="{DE73C700-1D5E-B740-86C6-B4163FC9E7F9}"/>
          </ac:picMkLst>
        </pc:picChg>
        <pc:picChg chg="mod">
          <ac:chgData name="McCulley, Shawn" userId="8a9a6c0f-504f-456d-a54f-ccd2f0b6ded5" providerId="ADAL" clId="{1F36E398-9C4B-421D-AA19-657EEF0FBCE3}" dt="2026-03-31T16:43:06.404" v="1393" actId="164"/>
          <ac:picMkLst>
            <pc:docMk/>
            <pc:sldMk cId="4191019653" sldId="556"/>
            <ac:picMk id="23" creationId="{529B0AE0-57C6-00BE-0814-9403D35AEA55}"/>
          </ac:picMkLst>
        </pc:picChg>
        <pc:picChg chg="mod">
          <ac:chgData name="McCulley, Shawn" userId="8a9a6c0f-504f-456d-a54f-ccd2f0b6ded5" providerId="ADAL" clId="{1F36E398-9C4B-421D-AA19-657EEF0FBCE3}" dt="2026-03-31T16:43:06.404" v="1393" actId="164"/>
          <ac:picMkLst>
            <pc:docMk/>
            <pc:sldMk cId="4191019653" sldId="556"/>
            <ac:picMk id="24" creationId="{81AA5DBC-B88B-C93F-078D-74252A961E83}"/>
          </ac:picMkLst>
        </pc:picChg>
        <pc:picChg chg="mod">
          <ac:chgData name="McCulley, Shawn" userId="8a9a6c0f-504f-456d-a54f-ccd2f0b6ded5" providerId="ADAL" clId="{1F36E398-9C4B-421D-AA19-657EEF0FBCE3}" dt="2026-03-31T16:43:06.404" v="1393" actId="164"/>
          <ac:picMkLst>
            <pc:docMk/>
            <pc:sldMk cId="4191019653" sldId="556"/>
            <ac:picMk id="25" creationId="{A2BE7FB8-97F0-C7E4-FF6D-6E889215C8CC}"/>
          </ac:picMkLst>
        </pc:picChg>
      </pc:sldChg>
      <pc:sldChg chg="modSp mod">
        <pc:chgData name="McCulley, Shawn" userId="8a9a6c0f-504f-456d-a54f-ccd2f0b6ded5" providerId="ADAL" clId="{1F36E398-9C4B-421D-AA19-657EEF0FBCE3}" dt="2026-03-31T23:04:34.025" v="2242"/>
        <pc:sldMkLst>
          <pc:docMk/>
          <pc:sldMk cId="2921984249" sldId="557"/>
        </pc:sldMkLst>
        <pc:picChg chg="ord">
          <ac:chgData name="McCulley, Shawn" userId="8a9a6c0f-504f-456d-a54f-ccd2f0b6ded5" providerId="ADAL" clId="{1F36E398-9C4B-421D-AA19-657EEF0FBCE3}" dt="2026-03-31T23:04:34.025" v="2242"/>
          <ac:picMkLst>
            <pc:docMk/>
            <pc:sldMk cId="2921984249" sldId="557"/>
            <ac:picMk id="8" creationId="{3D25E66D-A13F-ED37-5BD5-6854B9D9C48B}"/>
          </ac:picMkLst>
        </pc:picChg>
      </pc:sldChg>
      <pc:sldChg chg="addSp delSp modSp mod">
        <pc:chgData name="McCulley, Shawn" userId="8a9a6c0f-504f-456d-a54f-ccd2f0b6ded5" providerId="ADAL" clId="{1F36E398-9C4B-421D-AA19-657EEF0FBCE3}" dt="2026-03-02T22:22:27.530" v="681" actId="33553"/>
        <pc:sldMkLst>
          <pc:docMk/>
          <pc:sldMk cId="3034830209" sldId="558"/>
        </pc:sldMkLst>
        <pc:spChg chg="add mod ord">
          <ac:chgData name="McCulley, Shawn" userId="8a9a6c0f-504f-456d-a54f-ccd2f0b6ded5" providerId="ADAL" clId="{1F36E398-9C4B-421D-AA19-657EEF0FBCE3}" dt="2026-03-02T22:22:27.530" v="681" actId="33553"/>
          <ac:spMkLst>
            <pc:docMk/>
            <pc:sldMk cId="3034830209" sldId="558"/>
            <ac:spMk id="3" creationId="{65545D6D-2801-371B-F0E3-68AAFD72E704}"/>
          </ac:spMkLst>
        </pc:spChg>
        <pc:spChg chg="add mod ord">
          <ac:chgData name="McCulley, Shawn" userId="8a9a6c0f-504f-456d-a54f-ccd2f0b6ded5" providerId="ADAL" clId="{1F36E398-9C4B-421D-AA19-657EEF0FBCE3}" dt="2026-03-02T22:17:36.750" v="630" actId="14100"/>
          <ac:spMkLst>
            <pc:docMk/>
            <pc:sldMk cId="3034830209" sldId="558"/>
            <ac:spMk id="6" creationId="{497A05D0-2938-22BD-B2CF-4D7D483DA37D}"/>
          </ac:spMkLst>
        </pc:spChg>
        <pc:picChg chg="mod">
          <ac:chgData name="McCulley, Shawn" userId="8a9a6c0f-504f-456d-a54f-ccd2f0b6ded5" providerId="ADAL" clId="{1F36E398-9C4B-421D-AA19-657EEF0FBCE3}" dt="2026-03-02T22:14:22.893" v="607" actId="962"/>
          <ac:picMkLst>
            <pc:docMk/>
            <pc:sldMk cId="3034830209" sldId="558"/>
            <ac:picMk id="8" creationId="{5418F899-EF17-CC74-F1D1-087CA17AF34B}"/>
          </ac:picMkLst>
        </pc:picChg>
      </pc:sldChg>
      <pc:sldChg chg="modSp mod">
        <pc:chgData name="McCulley, Shawn" userId="8a9a6c0f-504f-456d-a54f-ccd2f0b6ded5" providerId="ADAL" clId="{1F36E398-9C4B-421D-AA19-657EEF0FBCE3}" dt="2026-03-31T17:20:27.865" v="1639" actId="962"/>
        <pc:sldMkLst>
          <pc:docMk/>
          <pc:sldMk cId="2271379079" sldId="559"/>
        </pc:sldMkLst>
        <pc:spChg chg="mod">
          <ac:chgData name="McCulley, Shawn" userId="8a9a6c0f-504f-456d-a54f-ccd2f0b6ded5" providerId="ADAL" clId="{1F36E398-9C4B-421D-AA19-657EEF0FBCE3}" dt="2026-03-09T15:32:47.106" v="685" actId="207"/>
          <ac:spMkLst>
            <pc:docMk/>
            <pc:sldMk cId="2271379079" sldId="559"/>
            <ac:spMk id="6" creationId="{D4A68FF3-15CA-7B83-1ABC-F4C125E65F3F}"/>
          </ac:spMkLst>
        </pc:spChg>
        <pc:picChg chg="mod ord">
          <ac:chgData name="McCulley, Shawn" userId="8a9a6c0f-504f-456d-a54f-ccd2f0b6ded5" providerId="ADAL" clId="{1F36E398-9C4B-421D-AA19-657EEF0FBCE3}" dt="2026-03-31T17:20:27.865" v="1639" actId="962"/>
          <ac:picMkLst>
            <pc:docMk/>
            <pc:sldMk cId="2271379079" sldId="559"/>
            <ac:picMk id="5" creationId="{F5A6A657-5D81-3046-5BD2-58762F9006E4}"/>
          </ac:picMkLst>
        </pc:picChg>
      </pc:sldChg>
      <pc:sldChg chg="modSp">
        <pc:chgData name="McCulley, Shawn" userId="8a9a6c0f-504f-456d-a54f-ccd2f0b6ded5" providerId="ADAL" clId="{1F36E398-9C4B-421D-AA19-657EEF0FBCE3}" dt="2026-03-31T23:05:35.908" v="2329" actId="962"/>
        <pc:sldMkLst>
          <pc:docMk/>
          <pc:sldMk cId="2232033609" sldId="561"/>
        </pc:sldMkLst>
        <pc:picChg chg="mod">
          <ac:chgData name="McCulley, Shawn" userId="8a9a6c0f-504f-456d-a54f-ccd2f0b6ded5" providerId="ADAL" clId="{1F36E398-9C4B-421D-AA19-657EEF0FBCE3}" dt="2026-03-31T23:05:35.908" v="2329" actId="962"/>
          <ac:picMkLst>
            <pc:docMk/>
            <pc:sldMk cId="2232033609" sldId="561"/>
            <ac:picMk id="1032" creationId="{99DFD0FF-8E99-49F3-D3E2-4511AFB74ABB}"/>
          </ac:picMkLst>
        </pc:picChg>
      </pc:sldChg>
      <pc:sldChg chg="modSp mod">
        <pc:chgData name="McCulley, Shawn" userId="8a9a6c0f-504f-456d-a54f-ccd2f0b6ded5" providerId="ADAL" clId="{1F36E398-9C4B-421D-AA19-657EEF0FBCE3}" dt="2026-03-31T23:05:59.557" v="2330"/>
        <pc:sldMkLst>
          <pc:docMk/>
          <pc:sldMk cId="2072517884" sldId="562"/>
        </pc:sldMkLst>
        <pc:spChg chg="ord">
          <ac:chgData name="McCulley, Shawn" userId="8a9a6c0f-504f-456d-a54f-ccd2f0b6ded5" providerId="ADAL" clId="{1F36E398-9C4B-421D-AA19-657EEF0FBCE3}" dt="2026-03-31T23:05:59.557" v="2330"/>
          <ac:spMkLst>
            <pc:docMk/>
            <pc:sldMk cId="2072517884" sldId="562"/>
            <ac:spMk id="2" creationId="{85BAA1CC-C047-405C-08FB-B349FE8E3945}"/>
          </ac:spMkLst>
        </pc:spChg>
        <pc:spChg chg="mod">
          <ac:chgData name="McCulley, Shawn" userId="8a9a6c0f-504f-456d-a54f-ccd2f0b6ded5" providerId="ADAL" clId="{1F36E398-9C4B-421D-AA19-657EEF0FBCE3}" dt="2026-03-09T15:33:02.728" v="686" actId="207"/>
          <ac:spMkLst>
            <pc:docMk/>
            <pc:sldMk cId="2072517884" sldId="562"/>
            <ac:spMk id="6" creationId="{C9F78D0E-F80D-44E9-B5C8-6B3943BAB193}"/>
          </ac:spMkLst>
        </pc:spChg>
        <pc:picChg chg="mod">
          <ac:chgData name="McCulley, Shawn" userId="8a9a6c0f-504f-456d-a54f-ccd2f0b6ded5" providerId="ADAL" clId="{1F36E398-9C4B-421D-AA19-657EEF0FBCE3}" dt="2026-03-31T17:21:50.138" v="1762" actId="962"/>
          <ac:picMkLst>
            <pc:docMk/>
            <pc:sldMk cId="2072517884" sldId="562"/>
            <ac:picMk id="11" creationId="{CD3A934F-74AB-542B-7C48-AFB44D14A013}"/>
          </ac:picMkLst>
        </pc:picChg>
      </pc:sldChg>
      <pc:sldChg chg="addSp modSp mod">
        <pc:chgData name="McCulley, Shawn" userId="8a9a6c0f-504f-456d-a54f-ccd2f0b6ded5" providerId="ADAL" clId="{1F36E398-9C4B-421D-AA19-657EEF0FBCE3}" dt="2026-03-31T17:26:02.660" v="2165" actId="962"/>
        <pc:sldMkLst>
          <pc:docMk/>
          <pc:sldMk cId="2512191779" sldId="563"/>
        </pc:sldMkLst>
        <pc:spChg chg="mod">
          <ac:chgData name="McCulley, Shawn" userId="8a9a6c0f-504f-456d-a54f-ccd2f0b6ded5" providerId="ADAL" clId="{1F36E398-9C4B-421D-AA19-657EEF0FBCE3}" dt="2026-03-31T17:24:03.639" v="1836" actId="164"/>
          <ac:spMkLst>
            <pc:docMk/>
            <pc:sldMk cId="2512191779" sldId="563"/>
            <ac:spMk id="6" creationId="{ED227D0E-3812-ABA8-A8F7-E56F621B384D}"/>
          </ac:spMkLst>
        </pc:spChg>
        <pc:spChg chg="mod ord">
          <ac:chgData name="McCulley, Shawn" userId="8a9a6c0f-504f-456d-a54f-ccd2f0b6ded5" providerId="ADAL" clId="{1F36E398-9C4B-421D-AA19-657EEF0FBCE3}" dt="2026-03-31T17:24:03.639" v="1836" actId="164"/>
          <ac:spMkLst>
            <pc:docMk/>
            <pc:sldMk cId="2512191779" sldId="563"/>
            <ac:spMk id="7" creationId="{5FD93EB4-36D3-8714-734C-D68C2BF50E31}"/>
          </ac:spMkLst>
        </pc:spChg>
        <pc:spChg chg="mod">
          <ac:chgData name="McCulley, Shawn" userId="8a9a6c0f-504f-456d-a54f-ccd2f0b6ded5" providerId="ADAL" clId="{1F36E398-9C4B-421D-AA19-657EEF0FBCE3}" dt="2026-03-31T17:24:17.707" v="1839" actId="164"/>
          <ac:spMkLst>
            <pc:docMk/>
            <pc:sldMk cId="2512191779" sldId="563"/>
            <ac:spMk id="8" creationId="{72644696-6F85-0E9B-452F-F5E71B023867}"/>
          </ac:spMkLst>
        </pc:spChg>
        <pc:spChg chg="mod ord">
          <ac:chgData name="McCulley, Shawn" userId="8a9a6c0f-504f-456d-a54f-ccd2f0b6ded5" providerId="ADAL" clId="{1F36E398-9C4B-421D-AA19-657EEF0FBCE3}" dt="2026-03-31T17:24:17.707" v="1839" actId="164"/>
          <ac:spMkLst>
            <pc:docMk/>
            <pc:sldMk cId="2512191779" sldId="563"/>
            <ac:spMk id="9" creationId="{7D19196F-9D2C-51F9-2F60-9468DE58B2DA}"/>
          </ac:spMkLst>
        </pc:spChg>
        <pc:spChg chg="mod">
          <ac:chgData name="McCulley, Shawn" userId="8a9a6c0f-504f-456d-a54f-ccd2f0b6ded5" providerId="ADAL" clId="{1F36E398-9C4B-421D-AA19-657EEF0FBCE3}" dt="2026-03-31T17:24:28.994" v="1841" actId="164"/>
          <ac:spMkLst>
            <pc:docMk/>
            <pc:sldMk cId="2512191779" sldId="563"/>
            <ac:spMk id="10" creationId="{8D04BA9A-CE45-7469-9E3B-CCC80962CF2D}"/>
          </ac:spMkLst>
        </pc:spChg>
        <pc:spChg chg="mod">
          <ac:chgData name="McCulley, Shawn" userId="8a9a6c0f-504f-456d-a54f-ccd2f0b6ded5" providerId="ADAL" clId="{1F36E398-9C4B-421D-AA19-657EEF0FBCE3}" dt="2026-03-31T17:24:28.994" v="1841" actId="164"/>
          <ac:spMkLst>
            <pc:docMk/>
            <pc:sldMk cId="2512191779" sldId="563"/>
            <ac:spMk id="11" creationId="{944E85C8-4FD8-CDA2-766D-6F245E3689B6}"/>
          </ac:spMkLst>
        </pc:spChg>
        <pc:grpChg chg="add mod">
          <ac:chgData name="McCulley, Shawn" userId="8a9a6c0f-504f-456d-a54f-ccd2f0b6ded5" providerId="ADAL" clId="{1F36E398-9C4B-421D-AA19-657EEF0FBCE3}" dt="2026-03-31T17:25:06.225" v="1947" actId="962"/>
          <ac:grpSpMkLst>
            <pc:docMk/>
            <pc:sldMk cId="2512191779" sldId="563"/>
            <ac:grpSpMk id="3" creationId="{198C96D6-A53A-DDF2-8752-FBA004DA74FD}"/>
          </ac:grpSpMkLst>
        </pc:grpChg>
        <pc:grpChg chg="add mod">
          <ac:chgData name="McCulley, Shawn" userId="8a9a6c0f-504f-456d-a54f-ccd2f0b6ded5" providerId="ADAL" clId="{1F36E398-9C4B-421D-AA19-657EEF0FBCE3}" dt="2026-03-31T17:25:26.321" v="2069" actId="962"/>
          <ac:grpSpMkLst>
            <pc:docMk/>
            <pc:sldMk cId="2512191779" sldId="563"/>
            <ac:grpSpMk id="5" creationId="{EF5FE4ED-0CF9-5F12-273C-1E20EFE99A29}"/>
          </ac:grpSpMkLst>
        </pc:grpChg>
        <pc:grpChg chg="add mod">
          <ac:chgData name="McCulley, Shawn" userId="8a9a6c0f-504f-456d-a54f-ccd2f0b6ded5" providerId="ADAL" clId="{1F36E398-9C4B-421D-AA19-657EEF0FBCE3}" dt="2026-03-31T17:26:02.660" v="2165" actId="962"/>
          <ac:grpSpMkLst>
            <pc:docMk/>
            <pc:sldMk cId="2512191779" sldId="563"/>
            <ac:grpSpMk id="12" creationId="{4F5C9A3A-3D98-94B6-12BB-F1B44F57D0B0}"/>
          </ac:grpSpMkLst>
        </pc:grpChg>
      </pc:sldChg>
      <pc:sldChg chg="addSp delSp modSp mod">
        <pc:chgData name="McCulley, Shawn" userId="8a9a6c0f-504f-456d-a54f-ccd2f0b6ded5" providerId="ADAL" clId="{1F36E398-9C4B-421D-AA19-657EEF0FBCE3}" dt="2026-03-02T22:22:31.760" v="682" actId="33553"/>
        <pc:sldMkLst>
          <pc:docMk/>
          <pc:sldMk cId="1249543776" sldId="567"/>
        </pc:sldMkLst>
        <pc:spChg chg="add mod ord">
          <ac:chgData name="McCulley, Shawn" userId="8a9a6c0f-504f-456d-a54f-ccd2f0b6ded5" providerId="ADAL" clId="{1F36E398-9C4B-421D-AA19-657EEF0FBCE3}" dt="2026-03-02T22:22:31.760" v="682" actId="33553"/>
          <ac:spMkLst>
            <pc:docMk/>
            <pc:sldMk cId="1249543776" sldId="567"/>
            <ac:spMk id="7" creationId="{547C7F87-978F-96A3-FB7A-7F05C2DD7675}"/>
          </ac:spMkLst>
        </pc:spChg>
        <pc:spChg chg="add mod ord">
          <ac:chgData name="McCulley, Shawn" userId="8a9a6c0f-504f-456d-a54f-ccd2f0b6ded5" providerId="ADAL" clId="{1F36E398-9C4B-421D-AA19-657EEF0FBCE3}" dt="2026-03-02T22:18:39.676" v="652"/>
          <ac:spMkLst>
            <pc:docMk/>
            <pc:sldMk cId="1249543776" sldId="567"/>
            <ac:spMk id="9" creationId="{AC9DEB67-DAE6-11B7-B1DF-06C8F7A160A4}"/>
          </ac:spMkLst>
        </pc:spChg>
        <pc:picChg chg="mod">
          <ac:chgData name="McCulley, Shawn" userId="8a9a6c0f-504f-456d-a54f-ccd2f0b6ded5" providerId="ADAL" clId="{1F36E398-9C4B-421D-AA19-657EEF0FBCE3}" dt="2026-03-02T22:15:31.194" v="610" actId="962"/>
          <ac:picMkLst>
            <pc:docMk/>
            <pc:sldMk cId="1249543776" sldId="567"/>
            <ac:picMk id="8" creationId="{4B377826-807C-E97A-3478-D8014AB3096C}"/>
          </ac:picMkLst>
        </pc:picChg>
      </pc:sldChg>
      <pc:sldChg chg="modSp mod">
        <pc:chgData name="McCulley, Shawn" userId="8a9a6c0f-504f-456d-a54f-ccd2f0b6ded5" providerId="ADAL" clId="{1F36E398-9C4B-421D-AA19-657EEF0FBCE3}" dt="2026-03-31T17:26:51.310" v="2218" actId="962"/>
        <pc:sldMkLst>
          <pc:docMk/>
          <pc:sldMk cId="1840357302" sldId="570"/>
        </pc:sldMkLst>
        <pc:spChg chg="mod">
          <ac:chgData name="McCulley, Shawn" userId="8a9a6c0f-504f-456d-a54f-ccd2f0b6ded5" providerId="ADAL" clId="{1F36E398-9C4B-421D-AA19-657EEF0FBCE3}" dt="2026-03-09T15:33:09.980" v="687" actId="207"/>
          <ac:spMkLst>
            <pc:docMk/>
            <pc:sldMk cId="1840357302" sldId="570"/>
            <ac:spMk id="5" creationId="{04545498-24DF-6180-D701-ABEAB463A761}"/>
          </ac:spMkLst>
        </pc:spChg>
        <pc:picChg chg="mod ord">
          <ac:chgData name="McCulley, Shawn" userId="8a9a6c0f-504f-456d-a54f-ccd2f0b6ded5" providerId="ADAL" clId="{1F36E398-9C4B-421D-AA19-657EEF0FBCE3}" dt="2026-03-31T17:26:51.310" v="2218" actId="962"/>
          <ac:picMkLst>
            <pc:docMk/>
            <pc:sldMk cId="1840357302" sldId="570"/>
            <ac:picMk id="14" creationId="{7EAD730A-B3C1-0C28-4907-F77EC843D3E9}"/>
          </ac:picMkLst>
        </pc:picChg>
      </pc:sldChg>
      <pc:sldChg chg="modSp mod">
        <pc:chgData name="McCulley, Shawn" userId="8a9a6c0f-504f-456d-a54f-ccd2f0b6ded5" providerId="ADAL" clId="{1F36E398-9C4B-421D-AA19-657EEF0FBCE3}" dt="2026-03-31T17:27:50.644" v="2223" actId="13244"/>
        <pc:sldMkLst>
          <pc:docMk/>
          <pc:sldMk cId="2909288237" sldId="572"/>
        </pc:sldMkLst>
        <pc:spChg chg="ord">
          <ac:chgData name="McCulley, Shawn" userId="8a9a6c0f-504f-456d-a54f-ccd2f0b6ded5" providerId="ADAL" clId="{1F36E398-9C4B-421D-AA19-657EEF0FBCE3}" dt="2026-03-31T17:27:50.644" v="2223" actId="13244"/>
          <ac:spMkLst>
            <pc:docMk/>
            <pc:sldMk cId="2909288237" sldId="572"/>
            <ac:spMk id="2" creationId="{C56D0655-4643-3577-E404-F5A7A930F47F}"/>
          </ac:spMkLst>
        </pc:spChg>
        <pc:spChg chg="mod">
          <ac:chgData name="McCulley, Shawn" userId="8a9a6c0f-504f-456d-a54f-ccd2f0b6ded5" providerId="ADAL" clId="{1F36E398-9C4B-421D-AA19-657EEF0FBCE3}" dt="2026-03-09T15:33:21.940" v="688" actId="207"/>
          <ac:spMkLst>
            <pc:docMk/>
            <pc:sldMk cId="2909288237" sldId="572"/>
            <ac:spMk id="4" creationId="{461823FE-060B-94D3-55B4-A1B7011F3069}"/>
          </ac:spMkLst>
        </pc:spChg>
        <pc:picChg chg="mod ord">
          <ac:chgData name="McCulley, Shawn" userId="8a9a6c0f-504f-456d-a54f-ccd2f0b6ded5" providerId="ADAL" clId="{1F36E398-9C4B-421D-AA19-657EEF0FBCE3}" dt="2026-03-31T17:27:50.530" v="2222" actId="962"/>
          <ac:picMkLst>
            <pc:docMk/>
            <pc:sldMk cId="2909288237" sldId="572"/>
            <ac:picMk id="5" creationId="{8C014A09-EAF1-920D-56C7-74D0DE9E56B6}"/>
          </ac:picMkLst>
        </pc:picChg>
      </pc:sldChg>
      <pc:sldChg chg="modSp mod">
        <pc:chgData name="McCulley, Shawn" userId="8a9a6c0f-504f-456d-a54f-ccd2f0b6ded5" providerId="ADAL" clId="{1F36E398-9C4B-421D-AA19-657EEF0FBCE3}" dt="2026-03-02T22:22:50.122" v="684"/>
        <pc:sldMkLst>
          <pc:docMk/>
          <pc:sldMk cId="3611690109" sldId="574"/>
        </pc:sldMkLst>
        <pc:spChg chg="ord">
          <ac:chgData name="McCulley, Shawn" userId="8a9a6c0f-504f-456d-a54f-ccd2f0b6ded5" providerId="ADAL" clId="{1F36E398-9C4B-421D-AA19-657EEF0FBCE3}" dt="2026-03-02T22:22:50.122" v="684"/>
          <ac:spMkLst>
            <pc:docMk/>
            <pc:sldMk cId="3611690109" sldId="574"/>
            <ac:spMk id="4" creationId="{BBEAFCBE-10D8-7FF7-ED1A-07D15533258F}"/>
          </ac:spMkLst>
        </pc:spChg>
        <pc:picChg chg="mod">
          <ac:chgData name="McCulley, Shawn" userId="8a9a6c0f-504f-456d-a54f-ccd2f0b6ded5" providerId="ADAL" clId="{1F36E398-9C4B-421D-AA19-657EEF0FBCE3}" dt="2026-03-02T22:21:10.001" v="679" actId="962"/>
          <ac:picMkLst>
            <pc:docMk/>
            <pc:sldMk cId="3611690109" sldId="574"/>
            <ac:picMk id="7" creationId="{3E5EE8AE-E0CC-182B-0E9A-6F3339C86477}"/>
          </ac:picMkLst>
        </pc:picChg>
      </pc:sldChg>
      <pc:sldChg chg="modSp mod">
        <pc:chgData name="McCulley, Shawn" userId="8a9a6c0f-504f-456d-a54f-ccd2f0b6ded5" providerId="ADAL" clId="{1F36E398-9C4B-421D-AA19-657EEF0FBCE3}" dt="2026-03-31T17:28:54.149" v="2233" actId="962"/>
        <pc:sldMkLst>
          <pc:docMk/>
          <pc:sldMk cId="3828959048" sldId="576"/>
        </pc:sldMkLst>
        <pc:spChg chg="mod">
          <ac:chgData name="McCulley, Shawn" userId="8a9a6c0f-504f-456d-a54f-ccd2f0b6ded5" providerId="ADAL" clId="{1F36E398-9C4B-421D-AA19-657EEF0FBCE3}" dt="2026-03-31T17:28:20.025" v="2227" actId="962"/>
          <ac:spMkLst>
            <pc:docMk/>
            <pc:sldMk cId="3828959048" sldId="576"/>
            <ac:spMk id="4" creationId="{69AE0A50-044B-88DF-E5D0-FFC9A49FE5EF}"/>
          </ac:spMkLst>
        </pc:spChg>
        <pc:spChg chg="mod">
          <ac:chgData name="McCulley, Shawn" userId="8a9a6c0f-504f-456d-a54f-ccd2f0b6ded5" providerId="ADAL" clId="{1F36E398-9C4B-421D-AA19-657EEF0FBCE3}" dt="2026-03-31T17:28:16.952" v="2225" actId="962"/>
          <ac:spMkLst>
            <pc:docMk/>
            <pc:sldMk cId="3828959048" sldId="576"/>
            <ac:spMk id="5" creationId="{CB82577E-6C86-2B97-FBF9-0B6701E9B111}"/>
          </ac:spMkLst>
        </pc:spChg>
        <pc:picChg chg="mod">
          <ac:chgData name="McCulley, Shawn" userId="8a9a6c0f-504f-456d-a54f-ccd2f0b6ded5" providerId="ADAL" clId="{1F36E398-9C4B-421D-AA19-657EEF0FBCE3}" dt="2026-03-31T17:28:54.149" v="2233" actId="962"/>
          <ac:picMkLst>
            <pc:docMk/>
            <pc:sldMk cId="3828959048" sldId="576"/>
            <ac:picMk id="12" creationId="{45889533-AE45-5727-96DC-F8791A467D64}"/>
          </ac:picMkLst>
        </pc:picChg>
      </pc:sldChg>
      <pc:sldMasterChg chg="delSp mod">
        <pc:chgData name="McCulley, Shawn" userId="8a9a6c0f-504f-456d-a54f-ccd2f0b6ded5" providerId="ADAL" clId="{1F36E398-9C4B-421D-AA19-657EEF0FBCE3}" dt="2026-03-13T23:13:16.048" v="692" actId="478"/>
        <pc:sldMasterMkLst>
          <pc:docMk/>
          <pc:sldMasterMk cId="2460954070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2853-E48E-4D0F-B2F0-B29373754EB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87ABE-91A4-4BA7-BBD4-94E91B5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87ABE-91A4-4BA7-BBD4-94E91B5BA3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4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46AA24-BA16-7D68-6E57-701E78AB9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0"/>
            <a:ext cx="12188952" cy="4773168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048BB-BCAD-9C93-DF9C-3F8B8F1E4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881413"/>
            <a:ext cx="2552281" cy="94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3392424"/>
            <a:ext cx="7936992" cy="1645920"/>
          </a:xfrm>
          <a:solidFill>
            <a:srgbClr val="007298"/>
          </a:solidFill>
          <a:ln>
            <a:noFill/>
          </a:ln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810263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rrow embedded in a target, a bullseye">
            <a:extLst>
              <a:ext uri="{FF2B5EF4-FFF2-40B4-BE49-F238E27FC236}">
                <a16:creationId xmlns:a16="http://schemas.microsoft.com/office/drawing/2014/main" id="{79C93913-1BCC-F64A-BC95-F31A1E509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339" y="2919907"/>
            <a:ext cx="2939614" cy="29338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174D8-449A-67B8-4EEB-B0476D5D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773722"/>
            <a:ext cx="7973568" cy="1256245"/>
          </a:xfrm>
          <a:solidFill>
            <a:srgbClr val="14739B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225425" lvl="0"/>
            <a:r>
              <a:rPr lang="en-US"/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9752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1170432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19174"/>
            <a:ext cx="12192000" cy="496765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1170432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  <a:solidFill>
            <a:schemeClr val="bg1"/>
          </a:solidFill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algn="ctr"/>
            <a:fld id="{330EA680-D336-4FF7-8B7A-9848BB0A1C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892808"/>
            <a:ext cx="10241280" cy="4096512"/>
          </a:xfr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0DDCBEC-A163-802A-02EA-17BC9D212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088" y="1477706"/>
            <a:ext cx="5231912" cy="3621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Add: “See page XX in your participant guide.”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11704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2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E8B073-61FE-EA23-0193-B07A1B609F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5504" y="0"/>
            <a:ext cx="7013448" cy="6858000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14F5E830-B83A-81A7-2DA1-C10A856B4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See page XX in your participant guide.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0BFC9B-0367-4556-1B4B-04E9329933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95790" y="617748"/>
            <a:ext cx="3528758" cy="449814"/>
          </a:xfr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67" y="1089682"/>
            <a:ext cx="4546858" cy="967717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8B3A1B-9968-DBEB-1F7E-10CBDB9F6C0B}"/>
              </a:ext>
            </a:extLst>
          </p:cNvPr>
          <p:cNvSpPr txBox="1">
            <a:spLocks/>
          </p:cNvSpPr>
          <p:nvPr userDrawn="1"/>
        </p:nvSpPr>
        <p:spPr>
          <a:xfrm>
            <a:off x="2365659" y="6240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1214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67928" y="2916936"/>
            <a:ext cx="2944368" cy="29352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>
              <a:defRPr lang="en-US" sz="4000">
                <a:solidFill>
                  <a:schemeClr val="bg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4578D-D8A9-004E-EDF8-D84F8F5A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  <a:solidFill>
            <a:srgbClr val="007298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225425" lvl="0"/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6988" y="6318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7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3698"/>
            <a:ext cx="10515600" cy="1170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DIC logo">
            <a:extLst>
              <a:ext uri="{FF2B5EF4-FFF2-40B4-BE49-F238E27FC236}">
                <a16:creationId xmlns:a16="http://schemas.microsoft.com/office/drawing/2014/main" id="{FE4E93B4-E61C-71F5-8591-1210B9725A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9" y="6306411"/>
            <a:ext cx="567239" cy="229972"/>
          </a:xfrm>
          <a:prstGeom prst="rect">
            <a:avLst/>
          </a:prstGeom>
        </p:spPr>
      </p:pic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03A85D83-3BD2-20C1-71F1-424845F98B2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43221" y="6187461"/>
            <a:ext cx="566928" cy="467871"/>
          </a:xfrm>
          <a:prstGeom prst="rect">
            <a:avLst/>
          </a:prstGeom>
        </p:spPr>
      </p:pic>
      <p:pic>
        <p:nvPicPr>
          <p:cNvPr id="10" name="Picture 9" descr="Money Smart Logo">
            <a:extLst>
              <a:ext uri="{FF2B5EF4-FFF2-40B4-BE49-F238E27FC236}">
                <a16:creationId xmlns:a16="http://schemas.microsoft.com/office/drawing/2014/main" id="{D55129DF-7B2E-96ED-8CBC-32348C5462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" y="6160983"/>
            <a:ext cx="496875" cy="523027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–"/>
        <a:defRPr sz="2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SzPct val="100000"/>
        <a:buFont typeface="Georgia" panose="02040502050405020303" pitchFamily="18" charset="0"/>
        <a:buChar char="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Georgia" panose="02040502050405020303" pitchFamily="18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~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4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dic.gov/deposi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cua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3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4" Type="http://schemas.openxmlformats.org/officeDocument/2006/relationships/image" Target="../media/image40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Relationship Id="rId4" Type="http://schemas.openxmlformats.org/officeDocument/2006/relationships/image" Target="../media/image42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hotograph showing three people collaborating over financial documents and a tablet displaying charts and graphs. ">
            <a:extLst>
              <a:ext uri="{FF2B5EF4-FFF2-40B4-BE49-F238E27FC236}">
                <a16:creationId xmlns:a16="http://schemas.microsoft.com/office/drawing/2014/main" id="{0EF3D9F8-A14E-1E03-3AB8-9D0A87943C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7" b="20627"/>
          <a:stretch>
            <a:fillRect/>
          </a:stretch>
        </p:blipFill>
        <p:spPr/>
      </p:pic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3392424"/>
            <a:ext cx="7936992" cy="1645920"/>
          </a:xfrm>
        </p:spPr>
        <p:txBody>
          <a:bodyPr/>
          <a:lstStyle/>
          <a:p>
            <a:pPr marL="237744"/>
            <a:r>
              <a:rPr lang="en-US" dirty="0"/>
              <a:t>Banking Services</a:t>
            </a:r>
          </a:p>
        </p:txBody>
      </p:sp>
      <p:pic>
        <p:nvPicPr>
          <p:cNvPr id="17" name="Picture 16" descr="Money Smart Small Business logo">
            <a:extLst>
              <a:ext uri="{FF2B5EF4-FFF2-40B4-BE49-F238E27FC236}">
                <a16:creationId xmlns:a16="http://schemas.microsoft.com/office/drawing/2014/main" id="{F6F410F7-2121-C89A-B52D-97A3846279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" y="5551960"/>
            <a:ext cx="2275444" cy="804672"/>
          </a:xfrm>
          <a:prstGeom prst="rect">
            <a:avLst/>
          </a:prstGeom>
        </p:spPr>
      </p:pic>
      <p:pic>
        <p:nvPicPr>
          <p:cNvPr id="18" name="Picture 17" descr="FDIC Federal Deposit Insurance Corporation logo">
            <a:extLst>
              <a:ext uri="{FF2B5EF4-FFF2-40B4-BE49-F238E27FC236}">
                <a16:creationId xmlns:a16="http://schemas.microsoft.com/office/drawing/2014/main" id="{90980BFD-6C8F-FCBA-33D9-9B6D0944A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5594489"/>
            <a:ext cx="3508379" cy="566928"/>
          </a:xfrm>
          <a:prstGeom prst="rect">
            <a:avLst/>
          </a:prstGeom>
        </p:spPr>
      </p:pic>
      <p:pic>
        <p:nvPicPr>
          <p:cNvPr id="19" name="Picture 18" descr="SBA U.S. Small Business Administration logo">
            <a:extLst>
              <a:ext uri="{FF2B5EF4-FFF2-40B4-BE49-F238E27FC236}">
                <a16:creationId xmlns:a16="http://schemas.microsoft.com/office/drawing/2014/main" id="{534F7908-A8E2-4B70-09BE-01746AE121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5591772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58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D250A-1B6A-25B8-D838-A151D4682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CC528-9652-1F9B-4722-946BA898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Business Checking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7EE8-ACBB-0A75-3A74-F392C5D9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908"/>
            <a:ext cx="10515600" cy="4537331"/>
          </a:xfrm>
        </p:spPr>
        <p:txBody>
          <a:bodyPr numCol="2">
            <a:noAutofit/>
          </a:bodyPr>
          <a:lstStyle/>
          <a:p>
            <a:pPr lvl="0"/>
            <a:r>
              <a:rPr lang="en-US" dirty="0"/>
              <a:t>Manage day-to-day transactions, such as paying bills, depositing revenue, and transferring funds</a:t>
            </a:r>
          </a:p>
          <a:p>
            <a:pPr lvl="0">
              <a:spcBef>
                <a:spcPts val="200"/>
              </a:spcBef>
            </a:pPr>
            <a:r>
              <a:rPr lang="en-US" dirty="0"/>
              <a:t>Various fee structures; common fees include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Monthly maintenance fees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Transaction fees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Cash deposit fees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ATM fees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Overdraft fees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Wire transfer fees</a:t>
            </a:r>
          </a:p>
          <a:p>
            <a:pPr lvl="0">
              <a:spcBef>
                <a:spcPts val="200"/>
              </a:spcBef>
            </a:pPr>
            <a:r>
              <a:rPr lang="en-US" dirty="0"/>
              <a:t>Online and mobile banking access provides the convenience of managing your finances anytime, anywhere</a:t>
            </a:r>
          </a:p>
          <a:p>
            <a:pPr lvl="0">
              <a:spcBef>
                <a:spcPts val="200"/>
              </a:spcBef>
            </a:pPr>
            <a:r>
              <a:rPr lang="en-US" dirty="0"/>
              <a:t>May integrate with accounting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48B8D-5A36-1040-171B-F43E58D8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94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B3990F-6D77-2A69-3FD6-46BEFC6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Autofit/>
          </a:bodyPr>
          <a:lstStyle/>
          <a:p>
            <a:r>
              <a:rPr lang="en-US" dirty="0"/>
              <a:t>Why have separate business and personal checking accounts?</a:t>
            </a:r>
          </a:p>
        </p:txBody>
      </p:sp>
      <p:pic>
        <p:nvPicPr>
          <p:cNvPr id="7" name="Picture Placeholder 6" descr="A colorful pattern of speech bubbles containing question marks on a blue background. ">
            <a:extLst>
              <a:ext uri="{FF2B5EF4-FFF2-40B4-BE49-F238E27FC236}">
                <a16:creationId xmlns:a16="http://schemas.microsoft.com/office/drawing/2014/main" id="{39189BA8-FEFF-2C75-E585-2C1F6C0130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6" b="13786"/>
          <a:stretch/>
        </p:blipFill>
        <p:spPr>
          <a:xfrm>
            <a:off x="0" y="1919174"/>
            <a:ext cx="12192000" cy="496765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1BE00-07C1-4658-6059-EE6648C6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54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F7927-1CD2-F47F-F28F-707789AF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Autofit/>
          </a:bodyPr>
          <a:lstStyle/>
          <a:p>
            <a:r>
              <a:rPr lang="en-US" dirty="0"/>
              <a:t>Reasons to Separate Business and Personal Checking Accounts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31D5475-1C0F-379F-F3A4-A944C5F23133}"/>
              </a:ext>
            </a:extLst>
          </p:cNvPr>
          <p:cNvSpPr/>
          <p:nvPr/>
        </p:nvSpPr>
        <p:spPr>
          <a:xfrm>
            <a:off x="2586264" y="1620638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Making recordkeeping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more organized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9B0C9CE-1070-A172-C5C6-20A9EBCBD60F}"/>
              </a:ext>
            </a:extLst>
          </p:cNvPr>
          <p:cNvSpPr/>
          <p:nvPr/>
        </p:nvSpPr>
        <p:spPr>
          <a:xfrm>
            <a:off x="6263130" y="1620638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Accepting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different types of payments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8725FF-ACCB-F98B-1657-A6F9DF5C9190}"/>
              </a:ext>
            </a:extLst>
          </p:cNvPr>
          <p:cNvSpPr/>
          <p:nvPr/>
        </p:nvSpPr>
        <p:spPr>
          <a:xfrm>
            <a:off x="2586264" y="3960460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Limiting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personal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liability</a:t>
            </a:r>
          </a:p>
        </p:txBody>
      </p:sp>
      <p:sp>
        <p:nvSpPr>
          <p:cNvPr id="9" name="Freeform: Shape 8" descr="&#10;&#10;4. Getting more &#10;deposit insurance coverage&#10;">
            <a:extLst>
              <a:ext uri="{FF2B5EF4-FFF2-40B4-BE49-F238E27FC236}">
                <a16:creationId xmlns:a16="http://schemas.microsoft.com/office/drawing/2014/main" id="{2F01C9C7-3189-A8DA-B0F4-364AE74F3F3E}"/>
              </a:ext>
            </a:extLst>
          </p:cNvPr>
          <p:cNvSpPr/>
          <p:nvPr/>
        </p:nvSpPr>
        <p:spPr>
          <a:xfrm>
            <a:off x="6263130" y="3960461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Getting more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deposit insurance coverage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357EA8-821E-653D-9283-B6C3CCAD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7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FEEEE1-8580-48E2-357E-606B899D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Debit Cards Linked to Checking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E369-15F3-70D9-B29F-F01F2B03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Allow you to make purchases, withdraw cash, and pay bills directly from your account. </a:t>
            </a:r>
          </a:p>
          <a:p>
            <a:pPr lvl="0"/>
            <a:r>
              <a:rPr lang="en-US" dirty="0"/>
              <a:t>These cards are convenient but require careful management to avoid overdrafts or unauthorized transactions.</a:t>
            </a:r>
          </a:p>
          <a:p>
            <a:pPr lvl="0"/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333F50"/>
                </a:solidFill>
              </a:rPr>
              <a:t>What are some best practices for managing a business debit card?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75E8B-84D4-65EB-9EF1-264154B5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30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8BE94-1E9F-3394-2BEC-7B336DCB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Autofit/>
          </a:bodyPr>
          <a:lstStyle/>
          <a:p>
            <a:r>
              <a:rPr lang="en-US" dirty="0"/>
              <a:t>Best Practices for Managing Business Debit Cards Linked to Checking Accounts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BCB001-C8BD-F4AB-214D-52FD3DEFDD12}"/>
              </a:ext>
            </a:extLst>
          </p:cNvPr>
          <p:cNvSpPr/>
          <p:nvPr/>
        </p:nvSpPr>
        <p:spPr>
          <a:xfrm>
            <a:off x="838200" y="165735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Set up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alerts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FF3FB8-6E2F-EEC7-CCAC-ABAC414723F5}"/>
              </a:ext>
            </a:extLst>
          </p:cNvPr>
          <p:cNvSpPr/>
          <p:nvPr/>
        </p:nvSpPr>
        <p:spPr>
          <a:xfrm>
            <a:off x="4452937" y="165735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Establish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spending limits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67FEB57-D45B-D99E-0BEB-6F2C9FE0FC70}"/>
              </a:ext>
            </a:extLst>
          </p:cNvPr>
          <p:cNvSpPr/>
          <p:nvPr/>
        </p:nvSpPr>
        <p:spPr>
          <a:xfrm>
            <a:off x="8067675" y="165735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Limit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card access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1380F5-5169-6CE1-1389-FBB50520FE93}"/>
              </a:ext>
            </a:extLst>
          </p:cNvPr>
          <p:cNvSpPr/>
          <p:nvPr/>
        </p:nvSpPr>
        <p:spPr>
          <a:xfrm>
            <a:off x="838200" y="3957637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Keep your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card details confidential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927F815-BD10-91D6-C06B-BEA621A4C04C}"/>
              </a:ext>
            </a:extLst>
          </p:cNvPr>
          <p:cNvSpPr/>
          <p:nvPr/>
        </p:nvSpPr>
        <p:spPr>
          <a:xfrm>
            <a:off x="4452937" y="3957637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Review account activity at least monthly</a:t>
            </a:r>
          </a:p>
        </p:txBody>
      </p:sp>
      <p:sp>
        <p:nvSpPr>
          <p:cNvPr id="10" name="Freeform: Shape 9" descr="1. Set up alerts&#10;2. Establish spending limits&#10;3. Limit &#10;card access&#10;4. Keep your &#10;card details confidential&#10;5. Review account activity at least monthly&#10;6. Report lost &#10;or stolen cards immediately&#10;&#10;">
            <a:extLst>
              <a:ext uri="{FF2B5EF4-FFF2-40B4-BE49-F238E27FC236}">
                <a16:creationId xmlns:a16="http://schemas.microsoft.com/office/drawing/2014/main" id="{8C78040A-1F26-9892-A0F5-1575117D2837}"/>
              </a:ext>
            </a:extLst>
          </p:cNvPr>
          <p:cNvSpPr/>
          <p:nvPr/>
        </p:nvSpPr>
        <p:spPr>
          <a:xfrm>
            <a:off x="8067675" y="3957637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Report lost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or stolen cards immediately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F7E31-3FB3-DD3D-CE39-F333E3D1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63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491ABB-F32B-A2F8-B664-66D1FA98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Prepaid Debit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857-29E3-1C0F-64CE-B91EAA211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>
            <a:noAutofit/>
          </a:bodyPr>
          <a:lstStyle/>
          <a:p>
            <a:r>
              <a:rPr lang="en-US" sz="2200" dirty="0"/>
              <a:t>Allow businesses to load a specific amount of money onto the card and use it for purchases up to the preloaded balance</a:t>
            </a:r>
          </a:p>
          <a:p>
            <a:r>
              <a:rPr lang="en-US" sz="2200" dirty="0"/>
              <a:t>No risk of overdrawing</a:t>
            </a:r>
          </a:p>
          <a:p>
            <a:r>
              <a:rPr lang="en-US" sz="2200" dirty="0"/>
              <a:t>Limited risk if the card is lost or stolen</a:t>
            </a:r>
          </a:p>
          <a:p>
            <a:r>
              <a:rPr lang="en-US" sz="2200" dirty="0"/>
              <a:t>Can be especially useful for businesses with multiple employees</a:t>
            </a:r>
          </a:p>
        </p:txBody>
      </p:sp>
      <p:pic>
        <p:nvPicPr>
          <p:cNvPr id="10" name="Content Placeholder 9" descr="Graphic of a credit card">
            <a:extLst>
              <a:ext uri="{FF2B5EF4-FFF2-40B4-BE49-F238E27FC236}">
                <a16:creationId xmlns:a16="http://schemas.microsoft.com/office/drawing/2014/main" id="{D28B42A7-2C2E-A3BD-CEDE-A2F8CB93EB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1554163"/>
            <a:ext cx="3200400" cy="3200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BF3A5-7FCA-EBE9-F21D-8D4F40FD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07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53D79-17BE-588C-DD13-9CE6A9C8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Business Savings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0B62-C0AD-E13B-8B61-DDB193E7D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04246"/>
            <a:ext cx="7315201" cy="4351338"/>
          </a:xfrm>
        </p:spPr>
        <p:txBody>
          <a:bodyPr>
            <a:noAutofit/>
          </a:bodyPr>
          <a:lstStyle/>
          <a:p>
            <a:r>
              <a:rPr lang="en-US" sz="2200" dirty="0"/>
              <a:t>Help small businesses set aside funds for future expenses, emergencies, or growth opportunities</a:t>
            </a:r>
          </a:p>
          <a:p>
            <a:r>
              <a:rPr lang="en-US" sz="2200" dirty="0"/>
              <a:t>Often earn interest</a:t>
            </a:r>
          </a:p>
          <a:p>
            <a:r>
              <a:rPr lang="en-US" sz="2200" dirty="0"/>
              <a:t>May have fees</a:t>
            </a:r>
          </a:p>
          <a:p>
            <a:r>
              <a:rPr lang="en-US" sz="2200" dirty="0"/>
              <a:t>Monthly limit on no-fee transactions is typically much lower than with business checking accounts</a:t>
            </a:r>
          </a:p>
          <a:p>
            <a:r>
              <a:rPr lang="en-US" sz="2200" dirty="0"/>
              <a:t>May be linked to business checking and savings accounts</a:t>
            </a:r>
          </a:p>
          <a:p>
            <a:r>
              <a:rPr lang="en-US" sz="2200" dirty="0"/>
              <a:t>What are some reasons you might </a:t>
            </a:r>
            <a:br>
              <a:rPr lang="en-US" sz="2200" dirty="0"/>
            </a:br>
            <a:r>
              <a:rPr lang="en-US" sz="2200" dirty="0"/>
              <a:t>open a savings account for your business?</a:t>
            </a:r>
          </a:p>
        </p:txBody>
      </p:sp>
      <p:pic>
        <p:nvPicPr>
          <p:cNvPr id="10" name="Content Placeholder 9" descr="Graphic of a capital building">
            <a:extLst>
              <a:ext uri="{FF2B5EF4-FFF2-40B4-BE49-F238E27FC236}">
                <a16:creationId xmlns:a16="http://schemas.microsoft.com/office/drawing/2014/main" id="{A92D7D90-BA67-AB9E-E60F-B66B159823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1554163"/>
            <a:ext cx="3200400" cy="3200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12628-BBFC-CBF8-CBDC-403CF482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78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737B5-1E74-DE65-8E58-DD737231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Payroll Services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BFCB44-42BC-0C45-87BF-43C2ED7FB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>
            <a:noAutofit/>
          </a:bodyPr>
          <a:lstStyle/>
          <a:p>
            <a:r>
              <a:rPr lang="en-US" sz="2200" dirty="0"/>
              <a:t>Help small businesses manage employee payments, tax withholdings, and compliance with labor laws</a:t>
            </a:r>
          </a:p>
          <a:p>
            <a:r>
              <a:rPr lang="en-US" sz="2200" dirty="0"/>
              <a:t>Benefits may include:</a:t>
            </a:r>
          </a:p>
          <a:p>
            <a:pPr lvl="1"/>
            <a:r>
              <a:rPr lang="en-US" sz="2200" dirty="0"/>
              <a:t>Saving time by automating payroll processes</a:t>
            </a:r>
          </a:p>
          <a:p>
            <a:pPr lvl="1"/>
            <a:r>
              <a:rPr lang="en-US" sz="2200" dirty="0"/>
              <a:t>Reducing errors in tax calculations and filings</a:t>
            </a:r>
          </a:p>
          <a:p>
            <a:pPr lvl="1"/>
            <a:r>
              <a:rPr lang="en-US" sz="2200" dirty="0"/>
              <a:t>Ensuring compliance with labor laws and regulations</a:t>
            </a:r>
          </a:p>
        </p:txBody>
      </p:sp>
      <p:pic>
        <p:nvPicPr>
          <p:cNvPr id="10" name="Content Placeholder 9" descr="graphic of an ID badge">
            <a:extLst>
              <a:ext uri="{FF2B5EF4-FFF2-40B4-BE49-F238E27FC236}">
                <a16:creationId xmlns:a16="http://schemas.microsoft.com/office/drawing/2014/main" id="{3400E7DB-E6B5-8C71-E834-49471032CF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1825625"/>
            <a:ext cx="3200400" cy="3200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E6857-76C2-3B76-DA84-F3DB6050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34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12809D-7CF3-5A0D-9F49-7678A9F0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Cash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0311-C501-69EB-767D-110FF4444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>
            <a:noAutofit/>
          </a:bodyPr>
          <a:lstStyle/>
          <a:p>
            <a:r>
              <a:rPr lang="en-US" sz="2200" dirty="0"/>
              <a:t>Help businesses optimize their cash flow by managing receivables, payables, and liquidity</a:t>
            </a:r>
          </a:p>
          <a:p>
            <a:r>
              <a:rPr lang="en-US" sz="2200" dirty="0"/>
              <a:t>Especially useful for businesses with high transaction volumes</a:t>
            </a:r>
          </a:p>
          <a:p>
            <a:r>
              <a:rPr lang="en-US" sz="2200" dirty="0"/>
              <a:t>Examples include:</a:t>
            </a:r>
          </a:p>
          <a:p>
            <a:pPr lvl="1"/>
            <a:r>
              <a:rPr lang="en-US" sz="2200" dirty="0"/>
              <a:t>Automated Clearing House (ACH) payments</a:t>
            </a:r>
          </a:p>
          <a:p>
            <a:pPr lvl="1"/>
            <a:r>
              <a:rPr lang="en-US" sz="2200" dirty="0"/>
              <a:t>Lockbox services for processing customer payments</a:t>
            </a:r>
          </a:p>
          <a:p>
            <a:pPr lvl="1"/>
            <a:r>
              <a:rPr lang="en-US" sz="2200" dirty="0"/>
              <a:t>Sweep accounts to maximize interest on idle funds</a:t>
            </a:r>
          </a:p>
        </p:txBody>
      </p:sp>
      <p:pic>
        <p:nvPicPr>
          <p:cNvPr id="7" name="Content Placeholder 6" descr="Illustration of money">
            <a:extLst>
              <a:ext uri="{FF2B5EF4-FFF2-40B4-BE49-F238E27FC236}">
                <a16:creationId xmlns:a16="http://schemas.microsoft.com/office/drawing/2014/main" id="{FA117F2D-1EEB-62BE-9948-2A0FB26965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1554163"/>
            <a:ext cx="3200400" cy="3200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F0E56-ABDD-ECB6-4600-70BB1808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63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10997-BBB2-74FA-2F7C-2FAC8CED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Merchant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1664-77C8-C66E-2670-99E6B83C4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>
            <a:noAutofit/>
          </a:bodyPr>
          <a:lstStyle/>
          <a:p>
            <a:r>
              <a:rPr lang="en-US" sz="2200" dirty="0"/>
              <a:t>Help businesses process payments efficiently and securely</a:t>
            </a:r>
          </a:p>
          <a:p>
            <a:r>
              <a:rPr lang="en-US" sz="2200" dirty="0"/>
              <a:t>Especially useful for businesses with high transaction volumes</a:t>
            </a:r>
          </a:p>
          <a:p>
            <a:pPr lvl="0"/>
            <a:r>
              <a:rPr lang="en-US" sz="2200" dirty="0"/>
              <a:t>Examples of merchant services include:</a:t>
            </a:r>
          </a:p>
          <a:p>
            <a:pPr lvl="1"/>
            <a:r>
              <a:rPr lang="en-US" sz="2200" dirty="0"/>
              <a:t>Credit Card Processing</a:t>
            </a:r>
          </a:p>
          <a:p>
            <a:pPr lvl="1"/>
            <a:r>
              <a:rPr lang="en-US" sz="2200" dirty="0"/>
              <a:t>Point-of-Sale (POS) Systems</a:t>
            </a:r>
          </a:p>
          <a:p>
            <a:pPr lvl="1"/>
            <a:r>
              <a:rPr lang="en-US" sz="2200" dirty="0"/>
              <a:t>Mobile Payment Solutions</a:t>
            </a:r>
          </a:p>
          <a:p>
            <a:pPr lvl="1"/>
            <a:r>
              <a:rPr lang="en-US" sz="2200" dirty="0"/>
              <a:t>E-commerce Payment Gateways</a:t>
            </a:r>
          </a:p>
          <a:p>
            <a:pPr lvl="1"/>
            <a:r>
              <a:rPr lang="en-US" sz="2200" dirty="0"/>
              <a:t>Fraud Prevention Tools</a:t>
            </a:r>
          </a:p>
        </p:txBody>
      </p:sp>
      <p:pic>
        <p:nvPicPr>
          <p:cNvPr id="7" name="Content Placeholder 6" descr="graphic of a cash register.">
            <a:extLst>
              <a:ext uri="{FF2B5EF4-FFF2-40B4-BE49-F238E27FC236}">
                <a16:creationId xmlns:a16="http://schemas.microsoft.com/office/drawing/2014/main" id="{DCEBF1F4-8821-4699-9161-137912FBE5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1554163"/>
            <a:ext cx="3200400" cy="3200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B46E9-6CB0-07DB-1470-87B62D74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95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E419-656D-A7E1-9F24-951F0E02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457A41B-1DC1-E390-8E07-06DEF239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  <a:solidFill>
            <a:srgbClr val="14739B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225425"/>
            <a:r>
              <a:rPr lang="en-US" dirty="0"/>
              <a:t>Learning Objectives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D34F9E8-D564-3008-4A70-C5E06DD32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87" y="2425700"/>
            <a:ext cx="7199312" cy="3659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List the benefits of having a banking relationship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List the products and services that banks offer to small businesses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Develop a list of banking services your business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Select a bank based on your business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Explain FDIC deposit insurance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Take active steps to bank securely</a:t>
            </a:r>
          </a:p>
        </p:txBody>
      </p:sp>
      <p:pic>
        <p:nvPicPr>
          <p:cNvPr id="56" name="Picture Placeholder 55" descr="Arrow embedded in a target, a bullseye">
            <a:extLst>
              <a:ext uri="{FF2B5EF4-FFF2-40B4-BE49-F238E27FC236}">
                <a16:creationId xmlns:a16="http://schemas.microsoft.com/office/drawing/2014/main" id="{7E77DFFE-C679-4A2E-0063-49E0E74DDB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" b="162"/>
          <a:stretch/>
        </p:blipFill>
        <p:spPr>
          <a:xfrm>
            <a:off x="8567928" y="2916936"/>
            <a:ext cx="2944368" cy="293522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8912C-5FDF-FF3D-924C-B39C642F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95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A2198-B7F8-36D3-DE22-DD8B5F9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Additional Banking Products &amp; Services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F87880-0BCF-EEE8-623A-0DB84CDB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sz="2200" dirty="0"/>
              <a:t>Financial advisory services</a:t>
            </a:r>
          </a:p>
          <a:p>
            <a:r>
              <a:rPr lang="en-US" sz="2200" dirty="0"/>
              <a:t>E-commerce integration</a:t>
            </a:r>
          </a:p>
          <a:p>
            <a:r>
              <a:rPr lang="en-US" sz="2200" dirty="0"/>
              <a:t>Nonbank fintech services</a:t>
            </a:r>
          </a:p>
          <a:p>
            <a:pPr lvl="1"/>
            <a:r>
              <a:rPr lang="en-US" sz="2200" dirty="0"/>
              <a:t>Example: Person-to-person (P2P) payments</a:t>
            </a:r>
          </a:p>
          <a:p>
            <a:pPr lvl="1"/>
            <a:r>
              <a:rPr lang="en-US" sz="2200" dirty="0"/>
              <a:t>Understand the services, fees, and relevant consumer protections</a:t>
            </a:r>
          </a:p>
          <a:p>
            <a:pPr lvl="1"/>
            <a:r>
              <a:rPr lang="en-US" sz="2200" dirty="0"/>
              <a:t>Find out whether stored money is insured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83158A-7595-9692-1EE5-A589C45E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28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B7966-BF52-C251-448D-6CB2FAE4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764C9-ADA1-32FC-CD6B-9FA1DCEB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Try It: Considering Banking Needs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E2FB92-FC1B-0D3C-E6DD-0F14ECCFC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477706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7 in your participant guide.</a:t>
            </a:r>
          </a:p>
        </p:txBody>
      </p:sp>
      <p:grpSp>
        <p:nvGrpSpPr>
          <p:cNvPr id="3" name="Group 2" descr="Graphic of a credit care, cash register, ID badge, and money">
            <a:extLst>
              <a:ext uri="{FF2B5EF4-FFF2-40B4-BE49-F238E27FC236}">
                <a16:creationId xmlns:a16="http://schemas.microsoft.com/office/drawing/2014/main" id="{434E89BB-22F9-2719-8523-017C9550734C}"/>
              </a:ext>
            </a:extLst>
          </p:cNvPr>
          <p:cNvGrpSpPr/>
          <p:nvPr/>
        </p:nvGrpSpPr>
        <p:grpSpPr>
          <a:xfrm>
            <a:off x="432095" y="2222022"/>
            <a:ext cx="11198949" cy="2750573"/>
            <a:chOff x="432095" y="2222022"/>
            <a:chExt cx="11198949" cy="2750573"/>
          </a:xfrm>
        </p:grpSpPr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DE73C700-1D5E-B740-86C6-B4163FC9E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2095" y="2222022"/>
              <a:ext cx="2743200" cy="2743200"/>
            </a:xfrm>
            <a:prstGeom prst="rect">
              <a:avLst/>
            </a:prstGeom>
          </p:spPr>
        </p:pic>
        <p:pic>
          <p:nvPicPr>
            <p:cNvPr id="25" name="Content Placeholder 6">
              <a:extLst>
                <a:ext uri="{FF2B5EF4-FFF2-40B4-BE49-F238E27FC236}">
                  <a16:creationId xmlns:a16="http://schemas.microsoft.com/office/drawing/2014/main" id="{A2BE7FB8-97F0-C7E4-FF6D-6E889215C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0678" y="2229395"/>
              <a:ext cx="2743200" cy="274320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529B0AE0-57C6-00BE-0814-9403D35AE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93878" y="2229395"/>
              <a:ext cx="2743200" cy="2743200"/>
            </a:xfrm>
            <a:prstGeom prst="rect">
              <a:avLst/>
            </a:prstGeom>
          </p:spPr>
        </p:pic>
        <p:pic>
          <p:nvPicPr>
            <p:cNvPr id="24" name="Content Placeholder 6">
              <a:extLst>
                <a:ext uri="{FF2B5EF4-FFF2-40B4-BE49-F238E27FC236}">
                  <a16:creationId xmlns:a16="http://schemas.microsoft.com/office/drawing/2014/main" id="{81AA5DBC-B88B-C93F-078D-74252A96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87844" y="2229395"/>
              <a:ext cx="2743200" cy="27432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474C7-1602-4C3B-1D12-CB13E83B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019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B59C-E482-A849-9BEE-8041639FC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8CBCD-D5C9-ED2A-7C06-85884088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Apply It: My Banking Needs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6E7C64-B735-D09E-3F0C-C1071CCEC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371600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8 in your participant guide.</a:t>
            </a:r>
          </a:p>
        </p:txBody>
      </p:sp>
      <p:pic>
        <p:nvPicPr>
          <p:cNvPr id="8" name="Picture Placeholder 7" descr="Adult purchasing product with credit card">
            <a:extLst>
              <a:ext uri="{FF2B5EF4-FFF2-40B4-BE49-F238E27FC236}">
                <a16:creationId xmlns:a16="http://schemas.microsoft.com/office/drawing/2014/main" id="{3D25E66D-A13F-ED37-5BD5-6854B9D9C4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9" b="19989"/>
          <a:stretch>
            <a:fillRect/>
          </a:stretch>
        </p:blipFill>
        <p:spPr>
          <a:xfrm>
            <a:off x="914400" y="1892300"/>
            <a:ext cx="10240963" cy="4097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19762-5FFA-CB13-76CB-AB7F0A05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98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2271-6893-93DD-D0D4-91F48063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545D6D-2801-371B-F0E3-68AAFD72E7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268" y="647094"/>
            <a:ext cx="1768374" cy="839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2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97A05D0-2938-22BD-B2CF-4D7D483DA37D}"/>
              </a:ext>
            </a:extLst>
          </p:cNvPr>
          <p:cNvSpPr txBox="1">
            <a:spLocks/>
          </p:cNvSpPr>
          <p:nvPr/>
        </p:nvSpPr>
        <p:spPr>
          <a:xfrm>
            <a:off x="495790" y="1078679"/>
            <a:ext cx="4195102" cy="381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Deposit Insurance and Factors in Selecting the Right Bank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DE51E7-765F-6091-BB9E-31DEF9825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sz="2000" dirty="0"/>
              <a:t>See page 9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C8935-6894-ADAE-7EC4-B5A62EBB8D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Placeholder 8" descr="Photograph showing three people collaborating over financial documents and a tablet displaying charts and graphs. ">
            <a:extLst>
              <a:ext uri="{FF2B5EF4-FFF2-40B4-BE49-F238E27FC236}">
                <a16:creationId xmlns:a16="http://schemas.microsoft.com/office/drawing/2014/main" id="{5418F899-EF17-CC74-F1D1-087CA17AF3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15920"/>
          <a:stretch/>
        </p:blipFill>
        <p:spPr>
          <a:xfrm>
            <a:off x="5175504" y="0"/>
            <a:ext cx="701344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83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A68FF3-15CA-7B83-1ABC-F4C125E6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  <a:solidFill>
            <a:srgbClr val="007298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225425"/>
            <a:r>
              <a:rPr lang="en-US" dirty="0"/>
              <a:t>FDIC Deposit Insurance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23ED1-C1B2-489D-DF99-6F82C50FE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>
            <a:noAutofit/>
          </a:bodyPr>
          <a:lstStyle/>
          <a:p>
            <a:r>
              <a:rPr lang="en-US" sz="3000" dirty="0"/>
              <a:t>Protects your money in the event of a bank failure </a:t>
            </a:r>
          </a:p>
          <a:p>
            <a:r>
              <a:rPr lang="en-US" sz="3000" dirty="0"/>
              <a:t>Deposits automatically insured to at least $250,000 at each FDIC-insured bank</a:t>
            </a:r>
          </a:p>
        </p:txBody>
      </p:sp>
      <p:pic>
        <p:nvPicPr>
          <p:cNvPr id="5" name="Picture Placeholder 4" descr="Graphic of a badge with a checkmark it">
            <a:extLst>
              <a:ext uri="{FF2B5EF4-FFF2-40B4-BE49-F238E27FC236}">
                <a16:creationId xmlns:a16="http://schemas.microsoft.com/office/drawing/2014/main" id="{F5A6A657-5D81-3046-5BD2-58762F9006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/>
        </p:blipFill>
        <p:spPr>
          <a:xfrm>
            <a:off x="8567928" y="2916936"/>
            <a:ext cx="2944368" cy="29352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C4086-041D-A85D-1907-AA233793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379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DC7AC6-392D-F6FF-7EB4-8A537F55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Key Points About FDIC Deposit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8907-46AD-3FE3-165C-4B7EE8E9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Provided per depositor, who may be a person or legal entity</a:t>
            </a:r>
          </a:p>
          <a:p>
            <a:r>
              <a:rPr lang="en-US" dirty="0"/>
              <a:t>Covers all deposit accounts, including checking and savings accounts, money market deposit accounts, and certificates of deposit</a:t>
            </a:r>
          </a:p>
          <a:p>
            <a:r>
              <a:rPr lang="en-US" dirty="0"/>
              <a:t>Standard insurance amount is to at least $250,000 per depositor, per insured bank, for each account ownership category</a:t>
            </a:r>
          </a:p>
          <a:p>
            <a:r>
              <a:rPr lang="en-US" dirty="0"/>
              <a:t>For more details see the FDIC’s deposit insurance brochure, “Your Insured Deposits,” at your bank or on the FDIC website: </a:t>
            </a:r>
            <a:r>
              <a:rPr lang="en-US" dirty="0">
                <a:hlinkClick r:id="rId3"/>
              </a:rPr>
              <a:t>fdic.gov/deposit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EAFE2-0A95-212D-9325-B3AD70CA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640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7344F7-6F3B-4B50-F9AE-63F31DDB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 anchor="b" anchorCtr="0">
            <a:noAutofit/>
          </a:bodyPr>
          <a:lstStyle/>
          <a:p>
            <a:r>
              <a:rPr lang="en-US" dirty="0"/>
              <a:t>Deposit Insurance for Credit Union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003F-0EE0-7B36-9438-E9A1751C9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63"/>
            <a:ext cx="7499555" cy="4351337"/>
          </a:xfrm>
        </p:spPr>
        <p:txBody>
          <a:bodyPr>
            <a:noAutofit/>
          </a:bodyPr>
          <a:lstStyle/>
          <a:p>
            <a:r>
              <a:rPr lang="en-US" dirty="0"/>
              <a:t>Deposits in credit union accounts may be insured through the National Credit Union Administration (NCUA), which is another federal government agency. </a:t>
            </a:r>
          </a:p>
          <a:p>
            <a:r>
              <a:rPr lang="en-US" dirty="0"/>
              <a:t>The NCUA’s insurance rules are similar to the FDIC’s rules, but they may differ in some respects. </a:t>
            </a:r>
          </a:p>
          <a:p>
            <a:r>
              <a:rPr lang="en-US" dirty="0"/>
              <a:t>For more information on credit union accounts and coverage, go to </a:t>
            </a:r>
            <a:r>
              <a:rPr lang="en-US" dirty="0">
                <a:hlinkClick r:id="rId3"/>
              </a:rPr>
              <a:t>ncua.gov</a:t>
            </a:r>
            <a:r>
              <a:rPr lang="en-US" dirty="0"/>
              <a:t> and search for “Share Insurance Fund.”</a:t>
            </a:r>
          </a:p>
        </p:txBody>
      </p:sp>
      <p:pic>
        <p:nvPicPr>
          <p:cNvPr id="1032" name="Picture 8" descr="National Credit Union Administration NCUA logo">
            <a:extLst>
              <a:ext uri="{FF2B5EF4-FFF2-40B4-BE49-F238E27FC236}">
                <a16:creationId xmlns:a16="http://schemas.microsoft.com/office/drawing/2014/main" id="{99DFD0FF-8E99-49F3-D3E2-4511AFB7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2981" r="20323" b="2052"/>
          <a:stretch>
            <a:fillRect/>
          </a:stretch>
        </p:blipFill>
        <p:spPr bwMode="auto">
          <a:xfrm>
            <a:off x="8445910" y="1554163"/>
            <a:ext cx="2913165" cy="2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267D9C-5BE9-FEAF-2998-AC4EC61F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033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F78D0E-F80D-44E9-B5C8-6B3943BAB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 anchor="ctr">
            <a:noAutofit/>
          </a:bodyPr>
          <a:lstStyle/>
          <a:p>
            <a:pPr marL="225425"/>
            <a:r>
              <a:rPr lang="en-US" dirty="0"/>
              <a:t>Discussion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69DA56-683D-2E3F-ED54-9B4474CC9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What factors do you look for in selecting a bank?</a:t>
            </a:r>
          </a:p>
        </p:txBody>
      </p:sp>
      <p:pic>
        <p:nvPicPr>
          <p:cNvPr id="11" name="Picture Placeholder 10" descr="Graphic of a paper with checkmarks on it.">
            <a:extLst>
              <a:ext uri="{FF2B5EF4-FFF2-40B4-BE49-F238E27FC236}">
                <a16:creationId xmlns:a16="http://schemas.microsoft.com/office/drawing/2014/main" id="{CD3A934F-74AB-542B-7C48-AFB44D14A0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BAA1CC-C047-405C-08FB-B349FE8E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517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6E67D9-976A-6838-2D5B-1BF194CC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Factors in Selecting the Right Bank</a:t>
            </a:r>
          </a:p>
        </p:txBody>
      </p:sp>
      <p:grpSp>
        <p:nvGrpSpPr>
          <p:cNvPr id="3" name="Group 2" descr="Graphic of money with the text Fees">
            <a:extLst>
              <a:ext uri="{FF2B5EF4-FFF2-40B4-BE49-F238E27FC236}">
                <a16:creationId xmlns:a16="http://schemas.microsoft.com/office/drawing/2014/main" id="{198C96D6-A53A-DDF2-8752-FBA004DA74FD}"/>
              </a:ext>
            </a:extLst>
          </p:cNvPr>
          <p:cNvGrpSpPr/>
          <p:nvPr/>
        </p:nvGrpSpPr>
        <p:grpSpPr>
          <a:xfrm>
            <a:off x="838200" y="1617663"/>
            <a:ext cx="10515600" cy="1359792"/>
            <a:chOff x="838200" y="1617663"/>
            <a:chExt cx="10515600" cy="135979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D227D0E-3812-ABA8-A8F7-E56F621B3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8200" y="1617663"/>
              <a:ext cx="10515600" cy="1359792"/>
            </a:xfrm>
            <a:custGeom>
              <a:avLst/>
              <a:gdLst>
                <a:gd name="connsiteX0" fmla="*/ 0 w 10515600"/>
                <a:gd name="connsiteY0" fmla="*/ 135979 h 1359792"/>
                <a:gd name="connsiteX1" fmla="*/ 135979 w 10515600"/>
                <a:gd name="connsiteY1" fmla="*/ 0 h 1359792"/>
                <a:gd name="connsiteX2" fmla="*/ 10379621 w 10515600"/>
                <a:gd name="connsiteY2" fmla="*/ 0 h 1359792"/>
                <a:gd name="connsiteX3" fmla="*/ 10515600 w 10515600"/>
                <a:gd name="connsiteY3" fmla="*/ 135979 h 1359792"/>
                <a:gd name="connsiteX4" fmla="*/ 10515600 w 10515600"/>
                <a:gd name="connsiteY4" fmla="*/ 1223813 h 1359792"/>
                <a:gd name="connsiteX5" fmla="*/ 10379621 w 10515600"/>
                <a:gd name="connsiteY5" fmla="*/ 1359792 h 1359792"/>
                <a:gd name="connsiteX6" fmla="*/ 135979 w 10515600"/>
                <a:gd name="connsiteY6" fmla="*/ 1359792 h 1359792"/>
                <a:gd name="connsiteX7" fmla="*/ 0 w 10515600"/>
                <a:gd name="connsiteY7" fmla="*/ 1223813 h 1359792"/>
                <a:gd name="connsiteX8" fmla="*/ 0 w 10515600"/>
                <a:gd name="connsiteY8" fmla="*/ 135979 h 135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1359792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10379621" y="0"/>
                  </a:lnTo>
                  <a:cubicBezTo>
                    <a:pt x="10454720" y="0"/>
                    <a:pt x="10515600" y="60880"/>
                    <a:pt x="10515600" y="135979"/>
                  </a:cubicBezTo>
                  <a:lnTo>
                    <a:pt x="10515600" y="1223813"/>
                  </a:lnTo>
                  <a:cubicBezTo>
                    <a:pt x="10515600" y="1298912"/>
                    <a:pt x="10454720" y="1359792"/>
                    <a:pt x="10379621" y="1359792"/>
                  </a:cubicBezTo>
                  <a:lnTo>
                    <a:pt x="135979" y="1359792"/>
                  </a:lnTo>
                  <a:cubicBezTo>
                    <a:pt x="60880" y="1359792"/>
                    <a:pt x="0" y="1298912"/>
                    <a:pt x="0" y="1223813"/>
                  </a:cubicBezTo>
                  <a:lnTo>
                    <a:pt x="0" y="135979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1019" tIns="121920" rIns="121921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  Fees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FD93EB4-36D3-8714-734C-D68C2BF50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4179" y="1753642"/>
              <a:ext cx="2103120" cy="1087834"/>
            </a:xfrm>
            <a:prstGeom prst="roundRect">
              <a:avLst>
                <a:gd name="adj" fmla="val 10000"/>
              </a:avLst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l="20103" t="-8457" r="17799" b="-12013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 descr="Graphic of 3 stars with the text Customer Service">
            <a:extLst>
              <a:ext uri="{FF2B5EF4-FFF2-40B4-BE49-F238E27FC236}">
                <a16:creationId xmlns:a16="http://schemas.microsoft.com/office/drawing/2014/main" id="{EF5FE4ED-0CF9-5F12-273C-1E20EFE99A29}"/>
              </a:ext>
            </a:extLst>
          </p:cNvPr>
          <p:cNvGrpSpPr/>
          <p:nvPr/>
        </p:nvGrpSpPr>
        <p:grpSpPr>
          <a:xfrm>
            <a:off x="838200" y="3113435"/>
            <a:ext cx="10515600" cy="1359792"/>
            <a:chOff x="838200" y="3113435"/>
            <a:chExt cx="10515600" cy="135979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644696-6F85-0E9B-452F-F5E71B023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8200" y="3113435"/>
              <a:ext cx="10515600" cy="1359792"/>
            </a:xfrm>
            <a:custGeom>
              <a:avLst/>
              <a:gdLst>
                <a:gd name="connsiteX0" fmla="*/ 0 w 10515600"/>
                <a:gd name="connsiteY0" fmla="*/ 135979 h 1359792"/>
                <a:gd name="connsiteX1" fmla="*/ 135979 w 10515600"/>
                <a:gd name="connsiteY1" fmla="*/ 0 h 1359792"/>
                <a:gd name="connsiteX2" fmla="*/ 10379621 w 10515600"/>
                <a:gd name="connsiteY2" fmla="*/ 0 h 1359792"/>
                <a:gd name="connsiteX3" fmla="*/ 10515600 w 10515600"/>
                <a:gd name="connsiteY3" fmla="*/ 135979 h 1359792"/>
                <a:gd name="connsiteX4" fmla="*/ 10515600 w 10515600"/>
                <a:gd name="connsiteY4" fmla="*/ 1223813 h 1359792"/>
                <a:gd name="connsiteX5" fmla="*/ 10379621 w 10515600"/>
                <a:gd name="connsiteY5" fmla="*/ 1359792 h 1359792"/>
                <a:gd name="connsiteX6" fmla="*/ 135979 w 10515600"/>
                <a:gd name="connsiteY6" fmla="*/ 1359792 h 1359792"/>
                <a:gd name="connsiteX7" fmla="*/ 0 w 10515600"/>
                <a:gd name="connsiteY7" fmla="*/ 1223813 h 1359792"/>
                <a:gd name="connsiteX8" fmla="*/ 0 w 10515600"/>
                <a:gd name="connsiteY8" fmla="*/ 135979 h 135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1359792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10379621" y="0"/>
                  </a:lnTo>
                  <a:cubicBezTo>
                    <a:pt x="10454720" y="0"/>
                    <a:pt x="10515600" y="60880"/>
                    <a:pt x="10515600" y="135979"/>
                  </a:cubicBezTo>
                  <a:lnTo>
                    <a:pt x="10515600" y="1223813"/>
                  </a:lnTo>
                  <a:cubicBezTo>
                    <a:pt x="10515600" y="1298912"/>
                    <a:pt x="10454720" y="1359792"/>
                    <a:pt x="10379621" y="1359792"/>
                  </a:cubicBezTo>
                  <a:lnTo>
                    <a:pt x="135979" y="1359792"/>
                  </a:lnTo>
                  <a:cubicBezTo>
                    <a:pt x="60880" y="1359792"/>
                    <a:pt x="0" y="1298912"/>
                    <a:pt x="0" y="1223813"/>
                  </a:cubicBezTo>
                  <a:lnTo>
                    <a:pt x="0" y="135979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1019" tIns="121920" rIns="121921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  Customer Service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19196F-9D2C-51F9-2F60-9468DE58B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4179" y="3249414"/>
              <a:ext cx="2103120" cy="1087834"/>
            </a:xfrm>
            <a:prstGeom prst="roundRect">
              <a:avLst>
                <a:gd name="adj" fmla="val 10000"/>
              </a:avLst>
            </a:prstGeom>
            <a:blipFill dpi="0"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16071" t="-20324" r="16617" b="-10261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 descr="Graphic of computer with the text Technology">
            <a:extLst>
              <a:ext uri="{FF2B5EF4-FFF2-40B4-BE49-F238E27FC236}">
                <a16:creationId xmlns:a16="http://schemas.microsoft.com/office/drawing/2014/main" id="{4F5C9A3A-3D98-94B6-12BB-F1B44F57D0B0}"/>
              </a:ext>
            </a:extLst>
          </p:cNvPr>
          <p:cNvGrpSpPr/>
          <p:nvPr/>
        </p:nvGrpSpPr>
        <p:grpSpPr>
          <a:xfrm>
            <a:off x="838200" y="4609207"/>
            <a:ext cx="10515600" cy="1359792"/>
            <a:chOff x="838200" y="4609207"/>
            <a:chExt cx="10515600" cy="13597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4BA9A-CE45-7469-9E3B-CCC80962C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8200" y="4609207"/>
              <a:ext cx="10515600" cy="1359792"/>
            </a:xfrm>
            <a:custGeom>
              <a:avLst/>
              <a:gdLst>
                <a:gd name="connsiteX0" fmla="*/ 0 w 10515600"/>
                <a:gd name="connsiteY0" fmla="*/ 135979 h 1359792"/>
                <a:gd name="connsiteX1" fmla="*/ 135979 w 10515600"/>
                <a:gd name="connsiteY1" fmla="*/ 0 h 1359792"/>
                <a:gd name="connsiteX2" fmla="*/ 10379621 w 10515600"/>
                <a:gd name="connsiteY2" fmla="*/ 0 h 1359792"/>
                <a:gd name="connsiteX3" fmla="*/ 10515600 w 10515600"/>
                <a:gd name="connsiteY3" fmla="*/ 135979 h 1359792"/>
                <a:gd name="connsiteX4" fmla="*/ 10515600 w 10515600"/>
                <a:gd name="connsiteY4" fmla="*/ 1223813 h 1359792"/>
                <a:gd name="connsiteX5" fmla="*/ 10379621 w 10515600"/>
                <a:gd name="connsiteY5" fmla="*/ 1359792 h 1359792"/>
                <a:gd name="connsiteX6" fmla="*/ 135979 w 10515600"/>
                <a:gd name="connsiteY6" fmla="*/ 1359792 h 1359792"/>
                <a:gd name="connsiteX7" fmla="*/ 0 w 10515600"/>
                <a:gd name="connsiteY7" fmla="*/ 1223813 h 1359792"/>
                <a:gd name="connsiteX8" fmla="*/ 0 w 10515600"/>
                <a:gd name="connsiteY8" fmla="*/ 135979 h 135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1359792">
                  <a:moveTo>
                    <a:pt x="0" y="135979"/>
                  </a:moveTo>
                  <a:cubicBezTo>
                    <a:pt x="0" y="60880"/>
                    <a:pt x="60880" y="0"/>
                    <a:pt x="135979" y="0"/>
                  </a:cubicBezTo>
                  <a:lnTo>
                    <a:pt x="10379621" y="0"/>
                  </a:lnTo>
                  <a:cubicBezTo>
                    <a:pt x="10454720" y="0"/>
                    <a:pt x="10515600" y="60880"/>
                    <a:pt x="10515600" y="135979"/>
                  </a:cubicBezTo>
                  <a:lnTo>
                    <a:pt x="10515600" y="1223813"/>
                  </a:lnTo>
                  <a:cubicBezTo>
                    <a:pt x="10515600" y="1298912"/>
                    <a:pt x="10454720" y="1359792"/>
                    <a:pt x="10379621" y="1359792"/>
                  </a:cubicBezTo>
                  <a:lnTo>
                    <a:pt x="135979" y="1359792"/>
                  </a:lnTo>
                  <a:cubicBezTo>
                    <a:pt x="60880" y="1359792"/>
                    <a:pt x="0" y="1298912"/>
                    <a:pt x="0" y="1223813"/>
                  </a:cubicBezTo>
                  <a:lnTo>
                    <a:pt x="0" y="135979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1019" tIns="121920" rIns="121921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  Technology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44E85C8-4FD8-CDA2-766D-6F245E368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4179" y="4745186"/>
              <a:ext cx="2103120" cy="1087834"/>
            </a:xfrm>
            <a:prstGeom prst="roundRect">
              <a:avLst>
                <a:gd name="adj" fmla="val 10000"/>
              </a:avLst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18941" t="-12306" r="17792" b="-10432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B9104-E641-FAFB-54AA-6C77F6FE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191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11659-B54F-BB10-6E44-58EA48F0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57E5-C578-FABD-E83E-A857CF57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Can vary widely between banks</a:t>
            </a:r>
          </a:p>
          <a:p>
            <a:r>
              <a:rPr lang="en-US" dirty="0"/>
              <a:t>Ask about and consider:</a:t>
            </a:r>
          </a:p>
          <a:p>
            <a:pPr lvl="1"/>
            <a:r>
              <a:rPr lang="en-US" dirty="0"/>
              <a:t>Monthly maintenance fees</a:t>
            </a:r>
          </a:p>
          <a:p>
            <a:pPr lvl="1"/>
            <a:r>
              <a:rPr lang="en-US" dirty="0"/>
              <a:t>Transaction fees for deposits, withdrawals, and transfers</a:t>
            </a:r>
          </a:p>
          <a:p>
            <a:pPr lvl="1"/>
            <a:r>
              <a:rPr lang="en-US" dirty="0"/>
              <a:t>Overdraft fees</a:t>
            </a:r>
          </a:p>
          <a:p>
            <a:pPr lvl="1"/>
            <a:r>
              <a:rPr lang="en-US" dirty="0"/>
              <a:t>Fees for additional services like merchant processing or payroll services</a:t>
            </a:r>
          </a:p>
          <a:p>
            <a:r>
              <a:rPr lang="en-US" dirty="0"/>
              <a:t>What strategies can you use to reduce or avoid banking fees?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E836E-62A0-49CA-3438-2652DF73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3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0368-0A89-5EFE-1504-441E2233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ED32-C448-806B-C0FE-CC9749A6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6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Pre-Survey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64AF86-0A03-D33C-6D10-D259C322B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128" y="1353563"/>
            <a:ext cx="5231912" cy="457966"/>
          </a:xfrm>
        </p:spPr>
        <p:txBody>
          <a:bodyPr>
            <a:noAutofit/>
          </a:bodyPr>
          <a:lstStyle/>
          <a:p>
            <a:r>
              <a:rPr lang="en-US" dirty="0"/>
              <a:t>See page 1 in your participant guide.</a:t>
            </a:r>
          </a:p>
        </p:txBody>
      </p:sp>
      <p:pic>
        <p:nvPicPr>
          <p:cNvPr id="14" name="Picture Placeholder 13" descr="Pre-Survey screenshot">
            <a:extLst>
              <a:ext uri="{FF2B5EF4-FFF2-40B4-BE49-F238E27FC236}">
                <a16:creationId xmlns:a16="http://schemas.microsoft.com/office/drawing/2014/main" id="{4FAFD12D-6D82-B782-D530-8F57AC1351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80" b="19698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A0CEF-5D02-0667-90FB-6BAAAAE7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17AA6-2554-9DB4-32C1-A1448568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064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09074-3C0B-4C90-40F2-4FA6A5A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18267-E75B-7846-A96C-BC0E97EE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Find a bank that is responsive and understands your needs.</a:t>
            </a:r>
          </a:p>
          <a:p>
            <a:r>
              <a:rPr lang="en-US" dirty="0"/>
              <a:t>Ask about and consider:</a:t>
            </a:r>
          </a:p>
          <a:p>
            <a:pPr lvl="1"/>
            <a:r>
              <a:rPr lang="en-US" dirty="0"/>
              <a:t>Channels for customer support, such as phone, email, live chat, and in-person assistance</a:t>
            </a:r>
          </a:p>
          <a:p>
            <a:pPr lvl="1"/>
            <a:r>
              <a:rPr lang="en-US" dirty="0"/>
              <a:t>Availability of live customer support at times that work for you</a:t>
            </a:r>
          </a:p>
          <a:p>
            <a:pPr lvl="1"/>
            <a:r>
              <a:rPr lang="en-US" dirty="0"/>
              <a:t>Experience supporting small business customers and options for getting personalized advice from bank employees that understand small business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8E5587-B505-5300-A000-DD856006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927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04E79-601D-941D-6FB6-CBD4C48E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Technology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88E96A-2F6E-2304-A52C-66F5337E8ACA}"/>
              </a:ext>
            </a:extLst>
          </p:cNvPr>
          <p:cNvSpPr/>
          <p:nvPr/>
        </p:nvSpPr>
        <p:spPr>
          <a:xfrm>
            <a:off x="842153" y="1642098"/>
            <a:ext cx="2377306" cy="851742"/>
          </a:xfrm>
          <a:custGeom>
            <a:avLst/>
            <a:gdLst>
              <a:gd name="connsiteX0" fmla="*/ 0 w 2377306"/>
              <a:gd name="connsiteY0" fmla="*/ 0 h 851742"/>
              <a:gd name="connsiteX1" fmla="*/ 2377306 w 2377306"/>
              <a:gd name="connsiteY1" fmla="*/ 0 h 851742"/>
              <a:gd name="connsiteX2" fmla="*/ 2377306 w 2377306"/>
              <a:gd name="connsiteY2" fmla="*/ 851742 h 851742"/>
              <a:gd name="connsiteX3" fmla="*/ 0 w 2377306"/>
              <a:gd name="connsiteY3" fmla="*/ 851742 h 851742"/>
              <a:gd name="connsiteX4" fmla="*/ 0 w 2377306"/>
              <a:gd name="connsiteY4" fmla="*/ 0 h 85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851742">
                <a:moveTo>
                  <a:pt x="0" y="0"/>
                </a:moveTo>
                <a:lnTo>
                  <a:pt x="2377306" y="0"/>
                </a:lnTo>
                <a:lnTo>
                  <a:pt x="2377306" y="851742"/>
                </a:lnTo>
                <a:lnTo>
                  <a:pt x="0" y="8517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2300" kern="1200" dirty="0"/>
              <a:t>Mobile Banking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D4AE62-8470-8F8A-1C46-2EC5E94EBEB9}"/>
              </a:ext>
            </a:extLst>
          </p:cNvPr>
          <p:cNvSpPr/>
          <p:nvPr/>
        </p:nvSpPr>
        <p:spPr>
          <a:xfrm>
            <a:off x="842153" y="2493841"/>
            <a:ext cx="2377306" cy="3450722"/>
          </a:xfrm>
          <a:custGeom>
            <a:avLst/>
            <a:gdLst>
              <a:gd name="connsiteX0" fmla="*/ 0 w 2377306"/>
              <a:gd name="connsiteY0" fmla="*/ 0 h 3450722"/>
              <a:gd name="connsiteX1" fmla="*/ 2377306 w 2377306"/>
              <a:gd name="connsiteY1" fmla="*/ 0 h 3450722"/>
              <a:gd name="connsiteX2" fmla="*/ 2377306 w 2377306"/>
              <a:gd name="connsiteY2" fmla="*/ 3450722 h 3450722"/>
              <a:gd name="connsiteX3" fmla="*/ 0 w 2377306"/>
              <a:gd name="connsiteY3" fmla="*/ 3450722 h 3450722"/>
              <a:gd name="connsiteX4" fmla="*/ 0 w 2377306"/>
              <a:gd name="connsiteY4" fmla="*/ 0 h 34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450722">
                <a:moveTo>
                  <a:pt x="0" y="0"/>
                </a:moveTo>
                <a:lnTo>
                  <a:pt x="2377306" y="0"/>
                </a:lnTo>
                <a:lnTo>
                  <a:pt x="2377306" y="3450722"/>
                </a:lnTo>
                <a:lnTo>
                  <a:pt x="0" y="34507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Access your accounts anytime, anywhere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Features like mobile deposits, bill pay, and account alerts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344B801-775A-B894-2D0F-8DFD15B05389}"/>
              </a:ext>
            </a:extLst>
          </p:cNvPr>
          <p:cNvSpPr/>
          <p:nvPr/>
        </p:nvSpPr>
        <p:spPr>
          <a:xfrm>
            <a:off x="3552282" y="1642098"/>
            <a:ext cx="2377306" cy="851742"/>
          </a:xfrm>
          <a:custGeom>
            <a:avLst/>
            <a:gdLst>
              <a:gd name="connsiteX0" fmla="*/ 0 w 2377306"/>
              <a:gd name="connsiteY0" fmla="*/ 0 h 851742"/>
              <a:gd name="connsiteX1" fmla="*/ 2377306 w 2377306"/>
              <a:gd name="connsiteY1" fmla="*/ 0 h 851742"/>
              <a:gd name="connsiteX2" fmla="*/ 2377306 w 2377306"/>
              <a:gd name="connsiteY2" fmla="*/ 851742 h 851742"/>
              <a:gd name="connsiteX3" fmla="*/ 0 w 2377306"/>
              <a:gd name="connsiteY3" fmla="*/ 851742 h 851742"/>
              <a:gd name="connsiteX4" fmla="*/ 0 w 2377306"/>
              <a:gd name="connsiteY4" fmla="*/ 0 h 85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851742">
                <a:moveTo>
                  <a:pt x="0" y="0"/>
                </a:moveTo>
                <a:lnTo>
                  <a:pt x="2377306" y="0"/>
                </a:lnTo>
                <a:lnTo>
                  <a:pt x="2377306" y="851742"/>
                </a:lnTo>
                <a:lnTo>
                  <a:pt x="0" y="8517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2300" kern="1200" dirty="0"/>
              <a:t>Reports &amp; Analytics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F0C00A-C937-7B53-0AC6-8DA2B90F6A47}"/>
              </a:ext>
            </a:extLst>
          </p:cNvPr>
          <p:cNvSpPr/>
          <p:nvPr/>
        </p:nvSpPr>
        <p:spPr>
          <a:xfrm>
            <a:off x="3552282" y="2493841"/>
            <a:ext cx="2377306" cy="3450722"/>
          </a:xfrm>
          <a:custGeom>
            <a:avLst/>
            <a:gdLst>
              <a:gd name="connsiteX0" fmla="*/ 0 w 2377306"/>
              <a:gd name="connsiteY0" fmla="*/ 0 h 3450722"/>
              <a:gd name="connsiteX1" fmla="*/ 2377306 w 2377306"/>
              <a:gd name="connsiteY1" fmla="*/ 0 h 3450722"/>
              <a:gd name="connsiteX2" fmla="*/ 2377306 w 2377306"/>
              <a:gd name="connsiteY2" fmla="*/ 3450722 h 3450722"/>
              <a:gd name="connsiteX3" fmla="*/ 0 w 2377306"/>
              <a:gd name="connsiteY3" fmla="*/ 3450722 h 3450722"/>
              <a:gd name="connsiteX4" fmla="*/ 0 w 2377306"/>
              <a:gd name="connsiteY4" fmla="*/ 0 h 34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450722">
                <a:moveTo>
                  <a:pt x="0" y="0"/>
                </a:moveTo>
                <a:lnTo>
                  <a:pt x="2377306" y="0"/>
                </a:lnTo>
                <a:lnTo>
                  <a:pt x="2377306" y="3450722"/>
                </a:lnTo>
                <a:lnTo>
                  <a:pt x="0" y="34507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Tools to track spending and generate other reports and analytics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Integration with accounting software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FA70B0-F422-A0EC-3CCE-C498FCE1252D}"/>
              </a:ext>
            </a:extLst>
          </p:cNvPr>
          <p:cNvSpPr/>
          <p:nvPr/>
        </p:nvSpPr>
        <p:spPr>
          <a:xfrm>
            <a:off x="6262411" y="1642098"/>
            <a:ext cx="2377306" cy="851742"/>
          </a:xfrm>
          <a:custGeom>
            <a:avLst/>
            <a:gdLst>
              <a:gd name="connsiteX0" fmla="*/ 0 w 2377306"/>
              <a:gd name="connsiteY0" fmla="*/ 0 h 851742"/>
              <a:gd name="connsiteX1" fmla="*/ 2377306 w 2377306"/>
              <a:gd name="connsiteY1" fmla="*/ 0 h 851742"/>
              <a:gd name="connsiteX2" fmla="*/ 2377306 w 2377306"/>
              <a:gd name="connsiteY2" fmla="*/ 851742 h 851742"/>
              <a:gd name="connsiteX3" fmla="*/ 0 w 2377306"/>
              <a:gd name="connsiteY3" fmla="*/ 851742 h 851742"/>
              <a:gd name="connsiteX4" fmla="*/ 0 w 2377306"/>
              <a:gd name="connsiteY4" fmla="*/ 0 h 85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851742">
                <a:moveTo>
                  <a:pt x="0" y="0"/>
                </a:moveTo>
                <a:lnTo>
                  <a:pt x="2377306" y="0"/>
                </a:lnTo>
                <a:lnTo>
                  <a:pt x="2377306" y="851742"/>
                </a:lnTo>
                <a:lnTo>
                  <a:pt x="0" y="8517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2300" kern="1200" dirty="0"/>
              <a:t>Security Features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AFF61E-5CC0-EAC8-59F2-23ED7D739001}"/>
              </a:ext>
            </a:extLst>
          </p:cNvPr>
          <p:cNvSpPr/>
          <p:nvPr/>
        </p:nvSpPr>
        <p:spPr>
          <a:xfrm>
            <a:off x="6262411" y="2493841"/>
            <a:ext cx="2377306" cy="3450722"/>
          </a:xfrm>
          <a:custGeom>
            <a:avLst/>
            <a:gdLst>
              <a:gd name="connsiteX0" fmla="*/ 0 w 2377306"/>
              <a:gd name="connsiteY0" fmla="*/ 0 h 3450722"/>
              <a:gd name="connsiteX1" fmla="*/ 2377306 w 2377306"/>
              <a:gd name="connsiteY1" fmla="*/ 0 h 3450722"/>
              <a:gd name="connsiteX2" fmla="*/ 2377306 w 2377306"/>
              <a:gd name="connsiteY2" fmla="*/ 3450722 h 3450722"/>
              <a:gd name="connsiteX3" fmla="*/ 0 w 2377306"/>
              <a:gd name="connsiteY3" fmla="*/ 3450722 h 3450722"/>
              <a:gd name="connsiteX4" fmla="*/ 0 w 2377306"/>
              <a:gd name="connsiteY4" fmla="*/ 0 h 34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450722">
                <a:moveTo>
                  <a:pt x="0" y="0"/>
                </a:moveTo>
                <a:lnTo>
                  <a:pt x="2377306" y="0"/>
                </a:lnTo>
                <a:lnTo>
                  <a:pt x="2377306" y="3450722"/>
                </a:lnTo>
                <a:lnTo>
                  <a:pt x="0" y="34507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Two-factor authentication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Fraud alerts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Secure methods for sharing documents and information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5A2F6F-D1D6-527E-E363-7B7706BBC74D}"/>
              </a:ext>
            </a:extLst>
          </p:cNvPr>
          <p:cNvSpPr/>
          <p:nvPr/>
        </p:nvSpPr>
        <p:spPr>
          <a:xfrm>
            <a:off x="8972540" y="1642098"/>
            <a:ext cx="2377306" cy="851742"/>
          </a:xfrm>
          <a:custGeom>
            <a:avLst/>
            <a:gdLst>
              <a:gd name="connsiteX0" fmla="*/ 0 w 2377306"/>
              <a:gd name="connsiteY0" fmla="*/ 0 h 851742"/>
              <a:gd name="connsiteX1" fmla="*/ 2377306 w 2377306"/>
              <a:gd name="connsiteY1" fmla="*/ 0 h 851742"/>
              <a:gd name="connsiteX2" fmla="*/ 2377306 w 2377306"/>
              <a:gd name="connsiteY2" fmla="*/ 851742 h 851742"/>
              <a:gd name="connsiteX3" fmla="*/ 0 w 2377306"/>
              <a:gd name="connsiteY3" fmla="*/ 851742 h 851742"/>
              <a:gd name="connsiteX4" fmla="*/ 0 w 2377306"/>
              <a:gd name="connsiteY4" fmla="*/ 0 h 85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851742">
                <a:moveTo>
                  <a:pt x="0" y="0"/>
                </a:moveTo>
                <a:lnTo>
                  <a:pt x="2377306" y="0"/>
                </a:lnTo>
                <a:lnTo>
                  <a:pt x="2377306" y="851742"/>
                </a:lnTo>
                <a:lnTo>
                  <a:pt x="0" y="8517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2300" kern="1200" dirty="0"/>
              <a:t>Financial &amp; Credit Education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085910-C359-E26B-3A47-9AFC49FFB833}"/>
              </a:ext>
            </a:extLst>
          </p:cNvPr>
          <p:cNvSpPr/>
          <p:nvPr/>
        </p:nvSpPr>
        <p:spPr>
          <a:xfrm>
            <a:off x="8972540" y="2493841"/>
            <a:ext cx="2377306" cy="3450722"/>
          </a:xfrm>
          <a:custGeom>
            <a:avLst/>
            <a:gdLst>
              <a:gd name="connsiteX0" fmla="*/ 0 w 2377306"/>
              <a:gd name="connsiteY0" fmla="*/ 0 h 3450722"/>
              <a:gd name="connsiteX1" fmla="*/ 2377306 w 2377306"/>
              <a:gd name="connsiteY1" fmla="*/ 0 h 3450722"/>
              <a:gd name="connsiteX2" fmla="*/ 2377306 w 2377306"/>
              <a:gd name="connsiteY2" fmla="*/ 3450722 h 3450722"/>
              <a:gd name="connsiteX3" fmla="*/ 0 w 2377306"/>
              <a:gd name="connsiteY3" fmla="*/ 3450722 h 3450722"/>
              <a:gd name="connsiteX4" fmla="*/ 0 w 2377306"/>
              <a:gd name="connsiteY4" fmla="*/ 0 h 34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450722">
                <a:moveTo>
                  <a:pt x="0" y="0"/>
                </a:moveTo>
                <a:lnTo>
                  <a:pt x="2377306" y="0"/>
                </a:lnTo>
                <a:lnTo>
                  <a:pt x="2377306" y="3450722"/>
                </a:lnTo>
                <a:lnTo>
                  <a:pt x="0" y="34507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2300" kern="1200" dirty="0"/>
              <a:t>Online resources to help you manage your business finances effectively and build a strong credit history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806810-FEDA-280B-DCDA-0BBC8B34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96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01A69-E9BA-4A56-6D8F-094C78A85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7C7F87-978F-96A3-FB7A-7F05C2DD76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268" y="652209"/>
            <a:ext cx="1768374" cy="839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3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AC9DEB67-DAE6-11B7-B1DF-06C8F7A160A4}"/>
              </a:ext>
            </a:extLst>
          </p:cNvPr>
          <p:cNvSpPr txBox="1">
            <a:spLocks/>
          </p:cNvSpPr>
          <p:nvPr/>
        </p:nvSpPr>
        <p:spPr>
          <a:xfrm>
            <a:off x="495790" y="1083794"/>
            <a:ext cx="4195102" cy="381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Banking Securely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586BBE-AC7C-44DA-7500-2941FFA96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11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88DA-CE7B-0D3A-4EE7-06422A2657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Placeholder 8" descr="Photograph showing three people collaborating over financial documents and a tablet displaying charts and graphs. ">
            <a:extLst>
              <a:ext uri="{FF2B5EF4-FFF2-40B4-BE49-F238E27FC236}">
                <a16:creationId xmlns:a16="http://schemas.microsoft.com/office/drawing/2014/main" id="{4B377826-807C-E97A-3478-D8014AB309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15920"/>
          <a:stretch/>
        </p:blipFill>
        <p:spPr>
          <a:xfrm>
            <a:off x="5175504" y="0"/>
            <a:ext cx="701344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543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F42A4-F843-5648-C40F-EA76ECE6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Ways to Bank Securely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245D23-AF03-A65E-ED81-6C0FBBD4158B}"/>
              </a:ext>
            </a:extLst>
          </p:cNvPr>
          <p:cNvSpPr/>
          <p:nvPr/>
        </p:nvSpPr>
        <p:spPr>
          <a:xfrm>
            <a:off x="838200" y="165735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Activating Secure Banking Options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092768-E35F-A022-53E4-FCB4A2EC84D6}"/>
              </a:ext>
            </a:extLst>
          </p:cNvPr>
          <p:cNvSpPr/>
          <p:nvPr/>
        </p:nvSpPr>
        <p:spPr>
          <a:xfrm>
            <a:off x="4452937" y="165735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Password Management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50F55A-ADAB-9F9D-C7D0-D13737D848CD}"/>
              </a:ext>
            </a:extLst>
          </p:cNvPr>
          <p:cNvSpPr/>
          <p:nvPr/>
        </p:nvSpPr>
        <p:spPr>
          <a:xfrm>
            <a:off x="8067675" y="165735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Remote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Banking Usage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D03A42-4BCC-75DC-B9C5-2C37D7636819}"/>
              </a:ext>
            </a:extLst>
          </p:cNvPr>
          <p:cNvSpPr/>
          <p:nvPr/>
        </p:nvSpPr>
        <p:spPr>
          <a:xfrm>
            <a:off x="2645568" y="3957637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Monitoring and Reconciling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Accounts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7D9777-0E83-AFE3-2017-04AE9056CFAC}"/>
              </a:ext>
            </a:extLst>
          </p:cNvPr>
          <p:cNvSpPr/>
          <p:nvPr/>
        </p:nvSpPr>
        <p:spPr>
          <a:xfrm>
            <a:off x="6260306" y="3957637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Keeping Physical </a:t>
            </a:r>
          </a:p>
          <a:p>
            <a:pPr marL="0" lvl="0" indent="0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kern="1200" dirty="0"/>
              <a:t>Cash and Paper Checks Secure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6BC7D-CD40-2370-C53F-57B3C102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381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5C74E-A8E4-4DDF-9E0F-821E175C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Activating Secure Banking Options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8A3BA6-ADDF-DB31-F55E-AE9F6A5DDAB0}"/>
              </a:ext>
            </a:extLst>
          </p:cNvPr>
          <p:cNvSpPr/>
          <p:nvPr/>
        </p:nvSpPr>
        <p:spPr>
          <a:xfrm>
            <a:off x="838200" y="1621811"/>
            <a:ext cx="10515600" cy="973440"/>
          </a:xfrm>
          <a:custGeom>
            <a:avLst/>
            <a:gdLst>
              <a:gd name="connsiteX0" fmla="*/ 0 w 10515600"/>
              <a:gd name="connsiteY0" fmla="*/ 162243 h 973440"/>
              <a:gd name="connsiteX1" fmla="*/ 162243 w 10515600"/>
              <a:gd name="connsiteY1" fmla="*/ 0 h 973440"/>
              <a:gd name="connsiteX2" fmla="*/ 10353357 w 10515600"/>
              <a:gd name="connsiteY2" fmla="*/ 0 h 973440"/>
              <a:gd name="connsiteX3" fmla="*/ 10515600 w 10515600"/>
              <a:gd name="connsiteY3" fmla="*/ 162243 h 973440"/>
              <a:gd name="connsiteX4" fmla="*/ 10515600 w 10515600"/>
              <a:gd name="connsiteY4" fmla="*/ 811197 h 973440"/>
              <a:gd name="connsiteX5" fmla="*/ 10353357 w 10515600"/>
              <a:gd name="connsiteY5" fmla="*/ 973440 h 973440"/>
              <a:gd name="connsiteX6" fmla="*/ 162243 w 10515600"/>
              <a:gd name="connsiteY6" fmla="*/ 973440 h 973440"/>
              <a:gd name="connsiteX7" fmla="*/ 0 w 10515600"/>
              <a:gd name="connsiteY7" fmla="*/ 811197 h 973440"/>
              <a:gd name="connsiteX8" fmla="*/ 0 w 10515600"/>
              <a:gd name="connsiteY8" fmla="*/ 162243 h 97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973440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10353357" y="0"/>
                </a:lnTo>
                <a:cubicBezTo>
                  <a:pt x="10442961" y="0"/>
                  <a:pt x="10515600" y="72639"/>
                  <a:pt x="10515600" y="162243"/>
                </a:cubicBezTo>
                <a:lnTo>
                  <a:pt x="10515600" y="811197"/>
                </a:lnTo>
                <a:cubicBezTo>
                  <a:pt x="10515600" y="900801"/>
                  <a:pt x="10442961" y="973440"/>
                  <a:pt x="10353357" y="973440"/>
                </a:cubicBezTo>
                <a:lnTo>
                  <a:pt x="162243" y="973440"/>
                </a:lnTo>
                <a:cubicBezTo>
                  <a:pt x="72639" y="973440"/>
                  <a:pt x="0" y="900801"/>
                  <a:pt x="0" y="811197"/>
                </a:cubicBezTo>
                <a:lnTo>
                  <a:pt x="0" y="16224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9" tIns="146579" rIns="146579" bIns="146579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Two-Factor Authentication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277952-57EA-F26D-0229-574A67D8B1AC}"/>
              </a:ext>
            </a:extLst>
          </p:cNvPr>
          <p:cNvSpPr/>
          <p:nvPr/>
        </p:nvSpPr>
        <p:spPr>
          <a:xfrm>
            <a:off x="838200" y="2745011"/>
            <a:ext cx="10515600" cy="973440"/>
          </a:xfrm>
          <a:custGeom>
            <a:avLst/>
            <a:gdLst>
              <a:gd name="connsiteX0" fmla="*/ 0 w 10515600"/>
              <a:gd name="connsiteY0" fmla="*/ 162243 h 973440"/>
              <a:gd name="connsiteX1" fmla="*/ 162243 w 10515600"/>
              <a:gd name="connsiteY1" fmla="*/ 0 h 973440"/>
              <a:gd name="connsiteX2" fmla="*/ 10353357 w 10515600"/>
              <a:gd name="connsiteY2" fmla="*/ 0 h 973440"/>
              <a:gd name="connsiteX3" fmla="*/ 10515600 w 10515600"/>
              <a:gd name="connsiteY3" fmla="*/ 162243 h 973440"/>
              <a:gd name="connsiteX4" fmla="*/ 10515600 w 10515600"/>
              <a:gd name="connsiteY4" fmla="*/ 811197 h 973440"/>
              <a:gd name="connsiteX5" fmla="*/ 10353357 w 10515600"/>
              <a:gd name="connsiteY5" fmla="*/ 973440 h 973440"/>
              <a:gd name="connsiteX6" fmla="*/ 162243 w 10515600"/>
              <a:gd name="connsiteY6" fmla="*/ 973440 h 973440"/>
              <a:gd name="connsiteX7" fmla="*/ 0 w 10515600"/>
              <a:gd name="connsiteY7" fmla="*/ 811197 h 973440"/>
              <a:gd name="connsiteX8" fmla="*/ 0 w 10515600"/>
              <a:gd name="connsiteY8" fmla="*/ 162243 h 97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973440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10353357" y="0"/>
                </a:lnTo>
                <a:cubicBezTo>
                  <a:pt x="10442961" y="0"/>
                  <a:pt x="10515600" y="72639"/>
                  <a:pt x="10515600" y="162243"/>
                </a:cubicBezTo>
                <a:lnTo>
                  <a:pt x="10515600" y="811197"/>
                </a:lnTo>
                <a:cubicBezTo>
                  <a:pt x="10515600" y="900801"/>
                  <a:pt x="10442961" y="973440"/>
                  <a:pt x="10353357" y="973440"/>
                </a:cubicBezTo>
                <a:lnTo>
                  <a:pt x="162243" y="973440"/>
                </a:lnTo>
                <a:cubicBezTo>
                  <a:pt x="72639" y="973440"/>
                  <a:pt x="0" y="900801"/>
                  <a:pt x="0" y="811197"/>
                </a:cubicBezTo>
                <a:lnTo>
                  <a:pt x="0" y="16224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9" tIns="146579" rIns="146579" bIns="146579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Alerts and Notifications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500540-74F8-8A1D-D4C7-5A62F3AD2302}"/>
              </a:ext>
            </a:extLst>
          </p:cNvPr>
          <p:cNvSpPr/>
          <p:nvPr/>
        </p:nvSpPr>
        <p:spPr>
          <a:xfrm>
            <a:off x="838200" y="3868211"/>
            <a:ext cx="10515600" cy="973440"/>
          </a:xfrm>
          <a:custGeom>
            <a:avLst/>
            <a:gdLst>
              <a:gd name="connsiteX0" fmla="*/ 0 w 10515600"/>
              <a:gd name="connsiteY0" fmla="*/ 162243 h 973440"/>
              <a:gd name="connsiteX1" fmla="*/ 162243 w 10515600"/>
              <a:gd name="connsiteY1" fmla="*/ 0 h 973440"/>
              <a:gd name="connsiteX2" fmla="*/ 10353357 w 10515600"/>
              <a:gd name="connsiteY2" fmla="*/ 0 h 973440"/>
              <a:gd name="connsiteX3" fmla="*/ 10515600 w 10515600"/>
              <a:gd name="connsiteY3" fmla="*/ 162243 h 973440"/>
              <a:gd name="connsiteX4" fmla="*/ 10515600 w 10515600"/>
              <a:gd name="connsiteY4" fmla="*/ 811197 h 973440"/>
              <a:gd name="connsiteX5" fmla="*/ 10353357 w 10515600"/>
              <a:gd name="connsiteY5" fmla="*/ 973440 h 973440"/>
              <a:gd name="connsiteX6" fmla="*/ 162243 w 10515600"/>
              <a:gd name="connsiteY6" fmla="*/ 973440 h 973440"/>
              <a:gd name="connsiteX7" fmla="*/ 0 w 10515600"/>
              <a:gd name="connsiteY7" fmla="*/ 811197 h 973440"/>
              <a:gd name="connsiteX8" fmla="*/ 0 w 10515600"/>
              <a:gd name="connsiteY8" fmla="*/ 162243 h 97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973440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10353357" y="0"/>
                </a:lnTo>
                <a:cubicBezTo>
                  <a:pt x="10442961" y="0"/>
                  <a:pt x="10515600" y="72639"/>
                  <a:pt x="10515600" y="162243"/>
                </a:cubicBezTo>
                <a:lnTo>
                  <a:pt x="10515600" y="811197"/>
                </a:lnTo>
                <a:cubicBezTo>
                  <a:pt x="10515600" y="900801"/>
                  <a:pt x="10442961" y="973440"/>
                  <a:pt x="10353357" y="973440"/>
                </a:cubicBezTo>
                <a:lnTo>
                  <a:pt x="162243" y="973440"/>
                </a:lnTo>
                <a:cubicBezTo>
                  <a:pt x="72639" y="973440"/>
                  <a:pt x="0" y="900801"/>
                  <a:pt x="0" y="811197"/>
                </a:cubicBezTo>
                <a:lnTo>
                  <a:pt x="0" y="16224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9" tIns="146579" rIns="146579" bIns="146579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Secure Banking Apps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799A41F-4ED1-82A9-6BAC-6BEC0DF9EABA}"/>
              </a:ext>
            </a:extLst>
          </p:cNvPr>
          <p:cNvSpPr/>
          <p:nvPr/>
        </p:nvSpPr>
        <p:spPr>
          <a:xfrm>
            <a:off x="838200" y="4991411"/>
            <a:ext cx="10515600" cy="973440"/>
          </a:xfrm>
          <a:custGeom>
            <a:avLst/>
            <a:gdLst>
              <a:gd name="connsiteX0" fmla="*/ 0 w 10515600"/>
              <a:gd name="connsiteY0" fmla="*/ 162243 h 973440"/>
              <a:gd name="connsiteX1" fmla="*/ 162243 w 10515600"/>
              <a:gd name="connsiteY1" fmla="*/ 0 h 973440"/>
              <a:gd name="connsiteX2" fmla="*/ 10353357 w 10515600"/>
              <a:gd name="connsiteY2" fmla="*/ 0 h 973440"/>
              <a:gd name="connsiteX3" fmla="*/ 10515600 w 10515600"/>
              <a:gd name="connsiteY3" fmla="*/ 162243 h 973440"/>
              <a:gd name="connsiteX4" fmla="*/ 10515600 w 10515600"/>
              <a:gd name="connsiteY4" fmla="*/ 811197 h 973440"/>
              <a:gd name="connsiteX5" fmla="*/ 10353357 w 10515600"/>
              <a:gd name="connsiteY5" fmla="*/ 973440 h 973440"/>
              <a:gd name="connsiteX6" fmla="*/ 162243 w 10515600"/>
              <a:gd name="connsiteY6" fmla="*/ 973440 h 973440"/>
              <a:gd name="connsiteX7" fmla="*/ 0 w 10515600"/>
              <a:gd name="connsiteY7" fmla="*/ 811197 h 973440"/>
              <a:gd name="connsiteX8" fmla="*/ 0 w 10515600"/>
              <a:gd name="connsiteY8" fmla="*/ 162243 h 97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973440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10353357" y="0"/>
                </a:lnTo>
                <a:cubicBezTo>
                  <a:pt x="10442961" y="0"/>
                  <a:pt x="10515600" y="72639"/>
                  <a:pt x="10515600" y="162243"/>
                </a:cubicBezTo>
                <a:lnTo>
                  <a:pt x="10515600" y="811197"/>
                </a:lnTo>
                <a:cubicBezTo>
                  <a:pt x="10515600" y="900801"/>
                  <a:pt x="10442961" y="973440"/>
                  <a:pt x="10353357" y="973440"/>
                </a:cubicBezTo>
                <a:lnTo>
                  <a:pt x="162243" y="973440"/>
                </a:lnTo>
                <a:cubicBezTo>
                  <a:pt x="72639" y="973440"/>
                  <a:pt x="0" y="900801"/>
                  <a:pt x="0" y="811197"/>
                </a:cubicBezTo>
                <a:lnTo>
                  <a:pt x="0" y="16224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9" tIns="146579" rIns="146579" bIns="146579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Fraud Detection Services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6E82EF-D02E-FACC-0843-60155DE0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196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545498-24DF-6180-D701-ABEAB463A7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pPr marL="225425"/>
            <a:r>
              <a:rPr lang="en-US" dirty="0"/>
              <a:t>Discussion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4C4F03-91F7-D500-EE85-BB5B01121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How secure is your password management</a:t>
            </a:r>
            <a:r>
              <a:rPr lang="en-US" dirty="0"/>
              <a:t>?</a:t>
            </a:r>
          </a:p>
        </p:txBody>
      </p:sp>
      <p:pic>
        <p:nvPicPr>
          <p:cNvPr id="14" name="Picture Placeholder 13" descr="Graphic of a lock">
            <a:extLst>
              <a:ext uri="{FF2B5EF4-FFF2-40B4-BE49-F238E27FC236}">
                <a16:creationId xmlns:a16="http://schemas.microsoft.com/office/drawing/2014/main" id="{7EAD730A-B3C1-0C28-4907-F77EC843D3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C1CF8-F879-C0AA-67F4-B733C849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357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3FBCC-0677-86DD-0AC3-1A30A1D3F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663C19-12AB-CB58-58C4-FAC36AC1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Password Management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715ADD-753B-B2B5-5D8B-BD5E3EA2AA46}"/>
              </a:ext>
            </a:extLst>
          </p:cNvPr>
          <p:cNvSpPr/>
          <p:nvPr/>
        </p:nvSpPr>
        <p:spPr>
          <a:xfrm>
            <a:off x="838200" y="1455809"/>
            <a:ext cx="10515600" cy="767520"/>
          </a:xfrm>
          <a:custGeom>
            <a:avLst/>
            <a:gdLst>
              <a:gd name="connsiteX0" fmla="*/ 0 w 10515600"/>
              <a:gd name="connsiteY0" fmla="*/ 127923 h 767520"/>
              <a:gd name="connsiteX1" fmla="*/ 127923 w 10515600"/>
              <a:gd name="connsiteY1" fmla="*/ 0 h 767520"/>
              <a:gd name="connsiteX2" fmla="*/ 10387677 w 10515600"/>
              <a:gd name="connsiteY2" fmla="*/ 0 h 767520"/>
              <a:gd name="connsiteX3" fmla="*/ 10515600 w 10515600"/>
              <a:gd name="connsiteY3" fmla="*/ 127923 h 767520"/>
              <a:gd name="connsiteX4" fmla="*/ 10515600 w 10515600"/>
              <a:gd name="connsiteY4" fmla="*/ 639597 h 767520"/>
              <a:gd name="connsiteX5" fmla="*/ 10387677 w 10515600"/>
              <a:gd name="connsiteY5" fmla="*/ 767520 h 767520"/>
              <a:gd name="connsiteX6" fmla="*/ 127923 w 10515600"/>
              <a:gd name="connsiteY6" fmla="*/ 767520 h 767520"/>
              <a:gd name="connsiteX7" fmla="*/ 0 w 10515600"/>
              <a:gd name="connsiteY7" fmla="*/ 639597 h 767520"/>
              <a:gd name="connsiteX8" fmla="*/ 0 w 10515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0387677" y="0"/>
                </a:lnTo>
                <a:cubicBezTo>
                  <a:pt x="10458327" y="0"/>
                  <a:pt x="10515600" y="57273"/>
                  <a:pt x="10515600" y="127923"/>
                </a:cubicBezTo>
                <a:lnTo>
                  <a:pt x="10515600" y="639597"/>
                </a:lnTo>
                <a:cubicBezTo>
                  <a:pt x="10515600" y="710247"/>
                  <a:pt x="10458327" y="767520"/>
                  <a:pt x="10387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527" tIns="136527" rIns="136527" bIns="136527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Use Strong, Unique Passwords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3F3CC5-9188-5227-4A38-489F0A88C1DA}"/>
              </a:ext>
            </a:extLst>
          </p:cNvPr>
          <p:cNvSpPr/>
          <p:nvPr/>
        </p:nvSpPr>
        <p:spPr>
          <a:xfrm>
            <a:off x="838200" y="2341409"/>
            <a:ext cx="10515600" cy="767520"/>
          </a:xfrm>
          <a:custGeom>
            <a:avLst/>
            <a:gdLst>
              <a:gd name="connsiteX0" fmla="*/ 0 w 10515600"/>
              <a:gd name="connsiteY0" fmla="*/ 127923 h 767520"/>
              <a:gd name="connsiteX1" fmla="*/ 127923 w 10515600"/>
              <a:gd name="connsiteY1" fmla="*/ 0 h 767520"/>
              <a:gd name="connsiteX2" fmla="*/ 10387677 w 10515600"/>
              <a:gd name="connsiteY2" fmla="*/ 0 h 767520"/>
              <a:gd name="connsiteX3" fmla="*/ 10515600 w 10515600"/>
              <a:gd name="connsiteY3" fmla="*/ 127923 h 767520"/>
              <a:gd name="connsiteX4" fmla="*/ 10515600 w 10515600"/>
              <a:gd name="connsiteY4" fmla="*/ 639597 h 767520"/>
              <a:gd name="connsiteX5" fmla="*/ 10387677 w 10515600"/>
              <a:gd name="connsiteY5" fmla="*/ 767520 h 767520"/>
              <a:gd name="connsiteX6" fmla="*/ 127923 w 10515600"/>
              <a:gd name="connsiteY6" fmla="*/ 767520 h 767520"/>
              <a:gd name="connsiteX7" fmla="*/ 0 w 10515600"/>
              <a:gd name="connsiteY7" fmla="*/ 639597 h 767520"/>
              <a:gd name="connsiteX8" fmla="*/ 0 w 10515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0387677" y="0"/>
                </a:lnTo>
                <a:cubicBezTo>
                  <a:pt x="10458327" y="0"/>
                  <a:pt x="10515600" y="57273"/>
                  <a:pt x="10515600" y="127923"/>
                </a:cubicBezTo>
                <a:lnTo>
                  <a:pt x="10515600" y="639597"/>
                </a:lnTo>
                <a:cubicBezTo>
                  <a:pt x="10515600" y="710247"/>
                  <a:pt x="10458327" y="767520"/>
                  <a:pt x="10387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527" tIns="136527" rIns="136527" bIns="136527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Change Passwords Regularly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322705-9300-FD0B-F129-E2465F49E733}"/>
              </a:ext>
            </a:extLst>
          </p:cNvPr>
          <p:cNvSpPr/>
          <p:nvPr/>
        </p:nvSpPr>
        <p:spPr>
          <a:xfrm>
            <a:off x="838200" y="3227009"/>
            <a:ext cx="10515600" cy="767520"/>
          </a:xfrm>
          <a:custGeom>
            <a:avLst/>
            <a:gdLst>
              <a:gd name="connsiteX0" fmla="*/ 0 w 10515600"/>
              <a:gd name="connsiteY0" fmla="*/ 127923 h 767520"/>
              <a:gd name="connsiteX1" fmla="*/ 127923 w 10515600"/>
              <a:gd name="connsiteY1" fmla="*/ 0 h 767520"/>
              <a:gd name="connsiteX2" fmla="*/ 10387677 w 10515600"/>
              <a:gd name="connsiteY2" fmla="*/ 0 h 767520"/>
              <a:gd name="connsiteX3" fmla="*/ 10515600 w 10515600"/>
              <a:gd name="connsiteY3" fmla="*/ 127923 h 767520"/>
              <a:gd name="connsiteX4" fmla="*/ 10515600 w 10515600"/>
              <a:gd name="connsiteY4" fmla="*/ 639597 h 767520"/>
              <a:gd name="connsiteX5" fmla="*/ 10387677 w 10515600"/>
              <a:gd name="connsiteY5" fmla="*/ 767520 h 767520"/>
              <a:gd name="connsiteX6" fmla="*/ 127923 w 10515600"/>
              <a:gd name="connsiteY6" fmla="*/ 767520 h 767520"/>
              <a:gd name="connsiteX7" fmla="*/ 0 w 10515600"/>
              <a:gd name="connsiteY7" fmla="*/ 639597 h 767520"/>
              <a:gd name="connsiteX8" fmla="*/ 0 w 10515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0387677" y="0"/>
                </a:lnTo>
                <a:cubicBezTo>
                  <a:pt x="10458327" y="0"/>
                  <a:pt x="10515600" y="57273"/>
                  <a:pt x="10515600" y="127923"/>
                </a:cubicBezTo>
                <a:lnTo>
                  <a:pt x="10515600" y="639597"/>
                </a:lnTo>
                <a:cubicBezTo>
                  <a:pt x="10515600" y="710247"/>
                  <a:pt x="10458327" y="767520"/>
                  <a:pt x="10387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527" tIns="136527" rIns="136527" bIns="136527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Implement a Password Manager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291C438-0D5C-817D-2917-9F55999D7DE8}"/>
              </a:ext>
            </a:extLst>
          </p:cNvPr>
          <p:cNvSpPr/>
          <p:nvPr/>
        </p:nvSpPr>
        <p:spPr>
          <a:xfrm>
            <a:off x="838200" y="4112609"/>
            <a:ext cx="10515600" cy="767520"/>
          </a:xfrm>
          <a:custGeom>
            <a:avLst/>
            <a:gdLst>
              <a:gd name="connsiteX0" fmla="*/ 0 w 10515600"/>
              <a:gd name="connsiteY0" fmla="*/ 127923 h 767520"/>
              <a:gd name="connsiteX1" fmla="*/ 127923 w 10515600"/>
              <a:gd name="connsiteY1" fmla="*/ 0 h 767520"/>
              <a:gd name="connsiteX2" fmla="*/ 10387677 w 10515600"/>
              <a:gd name="connsiteY2" fmla="*/ 0 h 767520"/>
              <a:gd name="connsiteX3" fmla="*/ 10515600 w 10515600"/>
              <a:gd name="connsiteY3" fmla="*/ 127923 h 767520"/>
              <a:gd name="connsiteX4" fmla="*/ 10515600 w 10515600"/>
              <a:gd name="connsiteY4" fmla="*/ 639597 h 767520"/>
              <a:gd name="connsiteX5" fmla="*/ 10387677 w 10515600"/>
              <a:gd name="connsiteY5" fmla="*/ 767520 h 767520"/>
              <a:gd name="connsiteX6" fmla="*/ 127923 w 10515600"/>
              <a:gd name="connsiteY6" fmla="*/ 767520 h 767520"/>
              <a:gd name="connsiteX7" fmla="*/ 0 w 10515600"/>
              <a:gd name="connsiteY7" fmla="*/ 639597 h 767520"/>
              <a:gd name="connsiteX8" fmla="*/ 0 w 10515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0387677" y="0"/>
                </a:lnTo>
                <a:cubicBezTo>
                  <a:pt x="10458327" y="0"/>
                  <a:pt x="10515600" y="57273"/>
                  <a:pt x="10515600" y="127923"/>
                </a:cubicBezTo>
                <a:lnTo>
                  <a:pt x="10515600" y="639597"/>
                </a:lnTo>
                <a:cubicBezTo>
                  <a:pt x="10515600" y="710247"/>
                  <a:pt x="10458327" y="767520"/>
                  <a:pt x="10387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527" tIns="136527" rIns="136527" bIns="136527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Secure Physical Tokens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E5C2F33-8513-030B-28CF-0B6D4E01C77E}"/>
              </a:ext>
            </a:extLst>
          </p:cNvPr>
          <p:cNvSpPr/>
          <p:nvPr/>
        </p:nvSpPr>
        <p:spPr>
          <a:xfrm>
            <a:off x="838200" y="4998209"/>
            <a:ext cx="10515600" cy="767520"/>
          </a:xfrm>
          <a:custGeom>
            <a:avLst/>
            <a:gdLst>
              <a:gd name="connsiteX0" fmla="*/ 0 w 10515600"/>
              <a:gd name="connsiteY0" fmla="*/ 127923 h 767520"/>
              <a:gd name="connsiteX1" fmla="*/ 127923 w 10515600"/>
              <a:gd name="connsiteY1" fmla="*/ 0 h 767520"/>
              <a:gd name="connsiteX2" fmla="*/ 10387677 w 10515600"/>
              <a:gd name="connsiteY2" fmla="*/ 0 h 767520"/>
              <a:gd name="connsiteX3" fmla="*/ 10515600 w 10515600"/>
              <a:gd name="connsiteY3" fmla="*/ 127923 h 767520"/>
              <a:gd name="connsiteX4" fmla="*/ 10515600 w 10515600"/>
              <a:gd name="connsiteY4" fmla="*/ 639597 h 767520"/>
              <a:gd name="connsiteX5" fmla="*/ 10387677 w 10515600"/>
              <a:gd name="connsiteY5" fmla="*/ 767520 h 767520"/>
              <a:gd name="connsiteX6" fmla="*/ 127923 w 10515600"/>
              <a:gd name="connsiteY6" fmla="*/ 767520 h 767520"/>
              <a:gd name="connsiteX7" fmla="*/ 0 w 10515600"/>
              <a:gd name="connsiteY7" fmla="*/ 639597 h 767520"/>
              <a:gd name="connsiteX8" fmla="*/ 0 w 10515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0387677" y="0"/>
                </a:lnTo>
                <a:cubicBezTo>
                  <a:pt x="10458327" y="0"/>
                  <a:pt x="10515600" y="57273"/>
                  <a:pt x="10515600" y="127923"/>
                </a:cubicBezTo>
                <a:lnTo>
                  <a:pt x="10515600" y="639597"/>
                </a:lnTo>
                <a:cubicBezTo>
                  <a:pt x="10515600" y="710247"/>
                  <a:pt x="10458327" y="767520"/>
                  <a:pt x="10387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527" tIns="136527" rIns="136527" bIns="136527" numCol="1" spcCol="1270" anchor="ctr" anchorCtr="0">
            <a:noAutofit/>
          </a:bodyPr>
          <a:lstStyle/>
          <a:p>
            <a:pPr marL="225425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Regularly Update Security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9C5D9-6043-0557-C6EB-D8EE3021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213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1823FE-060B-94D3-55B4-A1B7011F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  <a:solidFill>
            <a:srgbClr val="007298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225425"/>
            <a:r>
              <a:rPr lang="en-US" dirty="0"/>
              <a:t>Remote Banking Usage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786F01-FF4D-3C4D-44A2-257FF2502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>
            <a:noAutofit/>
          </a:bodyPr>
          <a:lstStyle/>
          <a:p>
            <a:r>
              <a:rPr lang="en-US" sz="4000" dirty="0"/>
              <a:t>Use Secure Internet Connections</a:t>
            </a:r>
          </a:p>
          <a:p>
            <a:r>
              <a:rPr lang="en-US" sz="4000" dirty="0"/>
              <a:t>Limit Access to Trusted Devices</a:t>
            </a:r>
          </a:p>
        </p:txBody>
      </p:sp>
      <p:pic>
        <p:nvPicPr>
          <p:cNvPr id="5" name="Picture Placeholder 4" descr="Graphic of a cell phone with an image of a capital building on it.">
            <a:extLst>
              <a:ext uri="{FF2B5EF4-FFF2-40B4-BE49-F238E27FC236}">
                <a16:creationId xmlns:a16="http://schemas.microsoft.com/office/drawing/2014/main" id="{8C014A09-EAF1-920D-56C7-74D0DE9E56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/>
        </p:blipFill>
        <p:spPr>
          <a:xfrm>
            <a:off x="8567928" y="2916936"/>
            <a:ext cx="2944368" cy="29352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D0655-4643-3577-E404-F5A7A930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288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7DBFD-5D18-0792-89FD-B204BB4D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Monitoring and Reconciling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5B1B6-2280-CB99-AC25-3F963416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461963" indent="-461963"/>
            <a:r>
              <a:rPr lang="en-US" sz="2600" dirty="0"/>
              <a:t>Reconcile accounts regularly</a:t>
            </a:r>
          </a:p>
          <a:p>
            <a:pPr marL="461963" indent="-461963"/>
            <a:r>
              <a:rPr lang="en-US" sz="2600" dirty="0"/>
              <a:t>Monitor account activity</a:t>
            </a:r>
          </a:p>
          <a:p>
            <a:pPr marL="461963" indent="-461963"/>
            <a:r>
              <a:rPr lang="en-US" sz="2600" dirty="0"/>
              <a:t>Implement dual control procedures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BFC3A-B829-0C07-2F8A-48862D70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82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AFCBE-10D8-7FF7-ED1A-07D15533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How Can You Keep Cash Secure?</a:t>
            </a:r>
          </a:p>
        </p:txBody>
      </p:sp>
      <p:pic>
        <p:nvPicPr>
          <p:cNvPr id="7" name="Picture Placeholder 6" descr="A colorful pattern of speech bubbles containing question marks on a blue background. ">
            <a:extLst>
              <a:ext uri="{FF2B5EF4-FFF2-40B4-BE49-F238E27FC236}">
                <a16:creationId xmlns:a16="http://schemas.microsoft.com/office/drawing/2014/main" id="{3E5EE8AE-E0CC-182B-0E9A-6F3339C864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6" b="13786"/>
          <a:stretch>
            <a:fillRect/>
          </a:stretch>
        </p:blipFill>
        <p:spPr>
          <a:xfrm>
            <a:off x="0" y="2022691"/>
            <a:ext cx="12192000" cy="496765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9569C-AF97-9E3D-9434-F1F02FD7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69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5125D3-A11D-DEE0-1B8D-FE7205709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268" y="656415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1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BC9EEC2D-B2FF-D4F4-4521-645C8CCEDBD7}"/>
              </a:ext>
            </a:extLst>
          </p:cNvPr>
          <p:cNvSpPr txBox="1">
            <a:spLocks/>
          </p:cNvSpPr>
          <p:nvPr/>
        </p:nvSpPr>
        <p:spPr>
          <a:xfrm>
            <a:off x="495790" y="1088001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Banking Services Overview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CD933FE-A656-F554-C5F2-A52DBDD6A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2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FC19B-5936-75D8-0573-DF64256D5E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Placeholder 8" descr="Photograph showing three people collaborating over financial documents and a tablet displaying charts and graphs. ">
            <a:extLst>
              <a:ext uri="{FF2B5EF4-FFF2-40B4-BE49-F238E27FC236}">
                <a16:creationId xmlns:a16="http://schemas.microsoft.com/office/drawing/2014/main" id="{8CC9EFC5-E47E-A96F-8E42-7F5E4EAD1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15920"/>
          <a:stretch/>
        </p:blipFill>
        <p:spPr>
          <a:xfrm>
            <a:off x="5175504" y="0"/>
            <a:ext cx="701344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653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5D0D0-331A-0B40-BDB3-C9AC4C91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32" y="0"/>
            <a:ext cx="10019576" cy="1426464"/>
          </a:xfrm>
        </p:spPr>
        <p:txBody>
          <a:bodyPr anchor="b" anchorCtr="0">
            <a:noAutofit/>
          </a:bodyPr>
          <a:lstStyle/>
          <a:p>
            <a:r>
              <a:rPr lang="en-US" sz="4400" b="1" kern="100" dirty="0">
                <a:effectLst/>
                <a:ea typeface="Source Code Pro Black" panose="020B0809030403020204" pitchFamily="49" charset="0"/>
                <a:cs typeface="Times New Roman" panose="02020603050405020304" pitchFamily="18" charset="0"/>
              </a:rPr>
              <a:t>Keeping Physical Cash and Paper Checks Secure</a:t>
            </a:r>
            <a:endParaRPr lang="en-US" dirty="0">
              <a:ea typeface="Source Code Pro Black" panose="020B0809030403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66A21-FF3B-47ED-00BB-CFCB82C1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429"/>
            <a:ext cx="10515600" cy="4351338"/>
          </a:xfrm>
        </p:spPr>
        <p:txBody>
          <a:bodyPr>
            <a:noAutofit/>
          </a:bodyPr>
          <a:lstStyle/>
          <a:p>
            <a:pPr marL="461963" marR="0" indent="-461963">
              <a:lnSpc>
                <a:spcPct val="107000"/>
              </a:lnSpc>
              <a:spcAft>
                <a:spcPts val="400"/>
              </a:spcAft>
            </a:pP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Store Cash and Checks Securely</a:t>
            </a:r>
          </a:p>
          <a:p>
            <a:pPr marL="461963" marR="0" indent="-461963">
              <a:lnSpc>
                <a:spcPct val="107000"/>
              </a:lnSpc>
              <a:spcAft>
                <a:spcPts val="400"/>
              </a:spcAft>
            </a:pP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 Cash on Hand</a:t>
            </a:r>
          </a:p>
          <a:p>
            <a:pPr marL="461963" marR="0" indent="-461963">
              <a:lnSpc>
                <a:spcPct val="107000"/>
              </a:lnSpc>
              <a:spcAft>
                <a:spcPts val="400"/>
              </a:spcAft>
            </a:pP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Safe Transport Methods</a:t>
            </a:r>
          </a:p>
          <a:p>
            <a:pPr marL="461963" marR="0" indent="-461963">
              <a:lnSpc>
                <a:spcPct val="107000"/>
              </a:lnSpc>
              <a:spcAft>
                <a:spcPts val="400"/>
              </a:spcAft>
            </a:pP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 Check Handling Procedures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6AB8E-44EF-6A2E-3721-355E661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063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2577E-6C86-2B97-FBF9-0B6701E9B1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 anchor="b" anchorCtr="0">
            <a:noAutofit/>
          </a:bodyPr>
          <a:lstStyle/>
          <a:p>
            <a:r>
              <a:rPr lang="en-US" dirty="0"/>
              <a:t>Apply It: My Banking Security Self‑Assessment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E0A50-044B-88DF-E5D0-FFC9A49FE5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371600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12 in your participant guide.</a:t>
            </a:r>
          </a:p>
        </p:txBody>
      </p:sp>
      <p:pic>
        <p:nvPicPr>
          <p:cNvPr id="12" name="Picture Placeholder 6" descr="Close-up photograph of a combination lock with metal dials displaying numbers 4, 5, and 6, positioned on a dark circuit board. ">
            <a:extLst>
              <a:ext uri="{FF2B5EF4-FFF2-40B4-BE49-F238E27FC236}">
                <a16:creationId xmlns:a16="http://schemas.microsoft.com/office/drawing/2014/main" id="{45889533-AE45-5727-96DC-F8791A467D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0" b="20030"/>
          <a:stretch>
            <a:fillRect/>
          </a:stretch>
        </p:blipFill>
        <p:spPr>
          <a:xfrm>
            <a:off x="914400" y="1892300"/>
            <a:ext cx="10240963" cy="40973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36FD-618C-047C-0CDE-881B5724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959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0197D-5E6E-6B43-250C-0C1A2131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8" y="773722"/>
            <a:ext cx="7973568" cy="1256245"/>
          </a:xfrm>
          <a:solidFill>
            <a:srgbClr val="007298"/>
          </a:solidFill>
        </p:spPr>
        <p:txBody>
          <a:bodyPr>
            <a:noAutofit/>
          </a:bodyPr>
          <a:lstStyle/>
          <a:p>
            <a:pPr marL="225425"/>
            <a:r>
              <a:rPr lang="en-US" dirty="0"/>
              <a:t>Take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A1D51-98ED-2EFC-156D-EBE10FFC1719}"/>
              </a:ext>
            </a:extLst>
          </p:cNvPr>
          <p:cNvSpPr txBox="1"/>
          <p:nvPr/>
        </p:nvSpPr>
        <p:spPr>
          <a:xfrm>
            <a:off x="803061" y="2982289"/>
            <a:ext cx="7050022" cy="3197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is one goal you will pursue?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first step will you take toward your goal? 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How will you get and give support to other participants? </a:t>
            </a:r>
            <a:endParaRPr lang="en-US" sz="2600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pic>
        <p:nvPicPr>
          <p:cNvPr id="4" name="Picture Placeholder 55" descr="Arrow embedded in a target, a bullseye">
            <a:extLst>
              <a:ext uri="{FF2B5EF4-FFF2-40B4-BE49-F238E27FC236}">
                <a16:creationId xmlns:a16="http://schemas.microsoft.com/office/drawing/2014/main" id="{EFDB9B05-5088-9F1F-4287-66B374B86F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" b="162"/>
          <a:stretch/>
        </p:blipFill>
        <p:spPr>
          <a:xfrm>
            <a:off x="8567928" y="2916936"/>
            <a:ext cx="2944368" cy="293522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30F74-75C3-B1A0-324B-3F43D35E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305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77E37-4DD3-5E43-5E5C-B20F3D19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FC5D07-51DA-9DB3-F4FC-CEC11B42C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See page 15 in your participant guide.</a:t>
            </a:r>
          </a:p>
        </p:txBody>
      </p:sp>
      <p:pic>
        <p:nvPicPr>
          <p:cNvPr id="10" name="Picture 9" descr="Screenshot of the For More Information section in the participant guide.">
            <a:extLst>
              <a:ext uri="{FF2B5EF4-FFF2-40B4-BE49-F238E27FC236}">
                <a16:creationId xmlns:a16="http://schemas.microsoft.com/office/drawing/2014/main" id="{76D5CB6F-D64E-D6F3-81C8-849DD585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6" r="707" b="7561"/>
          <a:stretch/>
        </p:blipFill>
        <p:spPr>
          <a:xfrm>
            <a:off x="826587" y="2050449"/>
            <a:ext cx="10326744" cy="3261769"/>
          </a:xfrm>
          <a:prstGeom prst="rect">
            <a:avLst/>
          </a:prstGeo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22C574-7376-3999-2D3D-3FC8B82C6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343" y="373755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0FA10-6409-B365-3821-3A05E6F9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638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BAB3-A99D-493A-01F2-E68CC024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0222-3577-DF46-F2DD-DF9DE19A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Post-Survey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F5148E-532D-B910-1B98-A894B1DA0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20 in your participant guide.</a:t>
            </a:r>
          </a:p>
        </p:txBody>
      </p:sp>
      <p:pic>
        <p:nvPicPr>
          <p:cNvPr id="9" name="Picture Placeholder 8" descr="screenshot of Post-Survey">
            <a:extLst>
              <a:ext uri="{FF2B5EF4-FFF2-40B4-BE49-F238E27FC236}">
                <a16:creationId xmlns:a16="http://schemas.microsoft.com/office/drawing/2014/main" id="{E8BBA63B-C85E-8F72-8060-55FBC3F630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145" b="17240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7C4D-50B6-13BA-6394-3E68DFE1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5C2A8-2FFC-D461-F94C-8609CCC0F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70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50FB-2999-4D2A-810E-1955C642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B1F5B9-6F66-C242-427E-947933E78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214386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</a:t>
            </a:r>
            <a:r>
              <a:rPr lang="en-US"/>
              <a:t>page 21 </a:t>
            </a:r>
            <a:r>
              <a:rPr lang="en-US" dirty="0"/>
              <a:t>in your participant guide.</a:t>
            </a:r>
          </a:p>
        </p:txBody>
      </p:sp>
      <p:pic>
        <p:nvPicPr>
          <p:cNvPr id="55" name="Picture Placeholder 54" descr="Screenshot of the Evaluation section in the participant guide.">
            <a:extLst>
              <a:ext uri="{FF2B5EF4-FFF2-40B4-BE49-F238E27FC236}">
                <a16:creationId xmlns:a16="http://schemas.microsoft.com/office/drawing/2014/main" id="{6844D970-9D06-CAC8-076F-6DA0DFBBC7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49" b="2449"/>
          <a:stretch/>
        </p:blipFill>
        <p:spPr>
          <a:xfrm>
            <a:off x="914400" y="1677648"/>
            <a:ext cx="10241280" cy="40965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74C28-FB23-C601-13C9-2F9A16E43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22984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825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7C1A-54C4-2A65-DEC8-102A60D3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 descr="Photograph of a business meeting with three people analyzing financial documents and charts spread on a table. ">
            <a:extLst>
              <a:ext uri="{FF2B5EF4-FFF2-40B4-BE49-F238E27FC236}">
                <a16:creationId xmlns:a16="http://schemas.microsoft.com/office/drawing/2014/main" id="{42FDD281-CF0E-D666-17FC-EDFB281C86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9" b="20619"/>
          <a:stretch>
            <a:fillRect/>
          </a:stretch>
        </p:blipFill>
        <p:spPr>
          <a:xfrm>
            <a:off x="3175" y="0"/>
            <a:ext cx="12188825" cy="47736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EECF5B-F51B-3654-E3DF-12A1F6E4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904" y="3428598"/>
            <a:ext cx="7933639" cy="1641020"/>
          </a:xfrm>
          <a:prstGeom prst="rect">
            <a:avLst/>
          </a:prstGeom>
          <a:solidFill>
            <a:srgbClr val="14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87770-294E-F38B-6990-01AD01747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7298"/>
          </a:solidFill>
        </p:spPr>
        <p:txBody>
          <a:bodyPr/>
          <a:lstStyle/>
          <a:p>
            <a:pPr marL="237744"/>
            <a:r>
              <a:rPr lang="en-US" dirty="0"/>
              <a:t>Thank you!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F6FF6C-341F-141D-B70B-9DC4E197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74904" y="3428598"/>
            <a:ext cx="7933639" cy="160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algn="l"/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Money Smart Small Business logo">
            <a:extLst>
              <a:ext uri="{FF2B5EF4-FFF2-40B4-BE49-F238E27FC236}">
                <a16:creationId xmlns:a16="http://schemas.microsoft.com/office/drawing/2014/main" id="{492E35AA-FC79-D4E8-5223-AE3642E910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" y="5551960"/>
            <a:ext cx="2275444" cy="804672"/>
          </a:xfrm>
          <a:prstGeom prst="rect">
            <a:avLst/>
          </a:prstGeom>
        </p:spPr>
      </p:pic>
      <p:pic>
        <p:nvPicPr>
          <p:cNvPr id="8" name="Picture 7" descr="FDIC Federal Deposit Insurance Corporation logo">
            <a:extLst>
              <a:ext uri="{FF2B5EF4-FFF2-40B4-BE49-F238E27FC236}">
                <a16:creationId xmlns:a16="http://schemas.microsoft.com/office/drawing/2014/main" id="{ACA86CF1-B149-A9F9-A487-C99F79EDC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5594489"/>
            <a:ext cx="3508379" cy="566928"/>
          </a:xfrm>
          <a:prstGeom prst="rect">
            <a:avLst/>
          </a:prstGeom>
        </p:spPr>
      </p:pic>
      <p:pic>
        <p:nvPicPr>
          <p:cNvPr id="13" name="Picture 12" descr="SBA U.S. Small Business Administration logo">
            <a:extLst>
              <a:ext uri="{FF2B5EF4-FFF2-40B4-BE49-F238E27FC236}">
                <a16:creationId xmlns:a16="http://schemas.microsoft.com/office/drawing/2014/main" id="{69D7500C-286D-8289-B709-28A940370A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5591772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60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678CAA-8F51-0FDC-E5EA-156090AA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71591"/>
            <a:ext cx="7973568" cy="1645920"/>
          </a:xfrm>
          <a:solidFill>
            <a:srgbClr val="14739B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225425"/>
            <a:r>
              <a:rPr lang="en-US" dirty="0"/>
              <a:t>Building a Banking Relationship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A03D2-AA31-0695-4D8E-268A0659E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Why do you think it’s important to have a good relationship with your bank?</a:t>
            </a:r>
          </a:p>
        </p:txBody>
      </p:sp>
      <p:pic>
        <p:nvPicPr>
          <p:cNvPr id="12" name="Picture Placeholder 11" descr="graphic of a capital building">
            <a:extLst>
              <a:ext uri="{FF2B5EF4-FFF2-40B4-BE49-F238E27FC236}">
                <a16:creationId xmlns:a16="http://schemas.microsoft.com/office/drawing/2014/main" id="{1FF24BDE-4190-DA71-F17C-08AA67542C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/>
        </p:blipFill>
        <p:spPr>
          <a:xfrm>
            <a:off x="8567928" y="2916936"/>
            <a:ext cx="2944368" cy="29352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6D15F-9613-E200-721C-617239F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83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DE930-72C1-263F-BFF9-38743FC9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E0F2DD-B05D-20C6-EDF5-1854D6DF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Try It: Spotting Myths About Banks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FA33C9-9F47-B449-3175-3911016F0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600" y="1371600"/>
            <a:ext cx="5232400" cy="361950"/>
          </a:xfrm>
        </p:spPr>
        <p:txBody>
          <a:bodyPr>
            <a:noAutofit/>
          </a:bodyPr>
          <a:lstStyle/>
          <a:p>
            <a:r>
              <a:rPr lang="en-US" dirty="0"/>
              <a:t>See page 2 in your participant guide.</a:t>
            </a:r>
          </a:p>
        </p:txBody>
      </p:sp>
      <p:pic>
        <p:nvPicPr>
          <p:cNvPr id="8" name="Picture Placeholder 7" descr="Photograph showing multiple magnifying glasses with black handles arranged on a bright yellow background. ">
            <a:extLst>
              <a:ext uri="{FF2B5EF4-FFF2-40B4-BE49-F238E27FC236}">
                <a16:creationId xmlns:a16="http://schemas.microsoft.com/office/drawing/2014/main" id="{39507728-30F2-FB1E-1033-B1BF91A1FF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8" b="20028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ABE34-292A-333B-969D-FF7392DB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61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6739-3890-77EC-F5AB-03886B77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149"/>
            <a:ext cx="10515600" cy="701731"/>
          </a:xfrm>
        </p:spPr>
        <p:txBody>
          <a:bodyPr anchor="b" anchorCtr="0">
            <a:noAutofit/>
          </a:bodyPr>
          <a:lstStyle/>
          <a:p>
            <a:r>
              <a:rPr lang="en-US" dirty="0"/>
              <a:t>Myths About Banks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ED6E9-B505-701D-5578-1ECC2DD1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Myth 1: Banks Don’t Want My Business Because My Company Is Too Small</a:t>
            </a:r>
          </a:p>
          <a:p>
            <a:r>
              <a:rPr lang="en-US" dirty="0"/>
              <a:t>Myth 2: Banks Won’t Consider My Loan Application If It’s Too Small</a:t>
            </a:r>
          </a:p>
          <a:p>
            <a:r>
              <a:rPr lang="en-US" dirty="0"/>
              <a:t>Myth 3: Banks Require a Perfect Credit History</a:t>
            </a:r>
          </a:p>
          <a:p>
            <a:r>
              <a:rPr lang="en-US" dirty="0"/>
              <a:t>Myth 4: The Loan Application Process Takes Months</a:t>
            </a:r>
          </a:p>
          <a:p>
            <a:r>
              <a:rPr lang="en-US" dirty="0"/>
              <a:t>Myth 5: Fees Are Not Affordable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E1644-01E9-A070-A2E6-83252AEC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39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C32D9A-3FCF-4EC4-D073-8323B6F5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Bank Products and Services for </a:t>
            </a:r>
            <a:br>
              <a:rPr lang="en-US" dirty="0"/>
            </a:br>
            <a:r>
              <a:rPr lang="en-US" dirty="0"/>
              <a:t>Small Business</a:t>
            </a:r>
          </a:p>
        </p:txBody>
      </p:sp>
      <p:pic>
        <p:nvPicPr>
          <p:cNvPr id="7" name="Picture Placeholder 6" descr="Photograph showing a close-up of hands using a small white card reader device with a credit card inserted. ">
            <a:extLst>
              <a:ext uri="{FF2B5EF4-FFF2-40B4-BE49-F238E27FC236}">
                <a16:creationId xmlns:a16="http://schemas.microsoft.com/office/drawing/2014/main" id="{6047FC51-A5C1-B175-5952-9F46AC2471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3" b="19443"/>
          <a:stretch/>
        </p:blipFill>
        <p:spPr>
          <a:xfrm>
            <a:off x="0" y="1919174"/>
            <a:ext cx="12192000" cy="496765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691DD-6510-5B24-74B9-54061DA7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41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89AB5-CA45-DC13-D073-03F4DE61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Loans and Lines of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B78B-2B78-063C-326C-1E5009780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US" sz="2600" dirty="0"/>
              <a:t>Banks provide funds to help businesses grow, manage cash flow, and invest in new opportunities.</a:t>
            </a:r>
          </a:p>
          <a:p>
            <a:pPr lvl="0">
              <a:spcBef>
                <a:spcPts val="200"/>
              </a:spcBef>
            </a:pPr>
            <a:r>
              <a:rPr lang="en-US" sz="2600" dirty="0"/>
              <a:t>Community Development Financial Institutions provide funding options with flexible underwriting standards for small businesses. </a:t>
            </a:r>
          </a:p>
          <a:p>
            <a:pPr lvl="0">
              <a:spcBef>
                <a:spcPts val="200"/>
              </a:spcBef>
            </a:pPr>
            <a:r>
              <a:rPr lang="en-US" sz="2600" dirty="0"/>
              <a:t>Banks offer various financing options tailored to meet the diverse needs of small businesses.</a:t>
            </a:r>
          </a:p>
          <a:p>
            <a:pPr lvl="0">
              <a:spcBef>
                <a:spcPts val="200"/>
              </a:spcBef>
            </a:pPr>
            <a:r>
              <a:rPr lang="en-US" sz="2600" dirty="0"/>
              <a:t>Examples of small business financing include: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Business Loans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SBA Guaranteed Loans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Lines of Credit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318BC7-5BE0-BBE2-A6AA-CC066F83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887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6"/>
  <p:tag name="ARTICULATE_DESIGN_ID_OFFICE THEME" val="qBT2iXkX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AW xmlns="http://www.net-centric.com/PAWPP">
  <Shape xmlns="" ID="7T5KamFSgQHWT3N7nwINHbTx8zE=" pdftag="" Order="_x0031_"/>
  <Shape xmlns="" ID="isHhG4Wu7PFfhAQoRSbOTxjB1MU=" pdftag="" Order="_x0034_"/>
  <Shape xmlns="" ID="xtypjo7Dbv9DR+fm6PW5Ait9IP4=" pdftag="" Order="_x0032_"/>
  <Shape xmlns="" ID="C77nqpGJpi7cR/Re1j2Obr/wPBA=" pdftag="" Order="_x0033_"/>
  <Shape xmlns="" ID="8mjX9L12qo2cF7elkb0KhTFqPO0=" pdftag="" Order="_x0035_"/>
  <Shape xmlns="" ID="XBYsDMKdHHn6pOtx55cXxu+lwf0=" pdftag="" Order="_x0034_"/>
  <Shape xmlns="" ID="oNt+GnfMcTbgSf/0vsaIZ1C/0TM=" pdftag="" Order="_x0033_"/>
  <Shape xmlns="" ID="02kwmeT/ur3zPgpEpHF2IQItzVA=" pdftag="" Order="_x0032_"/>
  <Shape xmlns="" ID="9NxAZBVrnJLkZz3ksScPQfwHsx0=" pdftag="" Order="_x0031_"/>
  <Shape xmlns="" ID="f/JaWEIY4vbYvuSPamfKPDKJg4s=" pdftag="" Order="_x0033_"/>
  <Shape xmlns="" ID="tS4hQGyYiXDm27U11WhZF/lo7aw=" pdftag="" Order="_x0035_"/>
  <Shape xmlns="" ID="I59zgctBiPIycUa1tCoRAxzVMDY=" pdftag="" Order="_x0032_"/>
  <Shape xmlns="" ID="ZsxJWmc4otQBB5N5THOoeTL7+VE=" pdftag="" Order="_x0031_"/>
  <Shape xmlns="" ID="p6DfK2nG8gJoQTVrt1OMCzPuCic=" pdftag="" Order="_x0034_"/>
  <Shape xmlns="" ID="j7tFIb2fnrAMUy3uwFLxUPoqhE8=" pdftag="" Order="_x0031_"/>
  <Shape xmlns="" ID="qPU5L6h3E/eSjZ4a4/ylUsAaQVg=" pdftag="" Order="_x0034_"/>
  <Shape xmlns="" ID="donf3CtIn/h7bbCvG38d7ceYgDc=" pdftag="" Order="_x0032_"/>
  <Shape xmlns="" ID="vJgwDlSEjMFovnJf3+VdPvmBv5g=" pdftag="" Order="_x0033_"/>
  <Shape xmlns="" ID="9mtizYoxy3DATKy88/YLSbxJ2jQ=" pdftag="" Order="_x0035_"/>
  <Shape xmlns="" ID="BRX9pn1kW76p9+yUHMEkre1nqsQ=" pdftag="" Order="_x0035_"/>
  <Shape xmlns="" ID="GEkgvhNjBvL8oD57K30CwDlsBY8=" pdftag="" Order="_x0034_"/>
  <Shape xmlns="" ID="P6Ibgh3RvzIP8DTgg4hKadq6B/I=" pdftag="" Order="_x0033_"/>
  <Shape xmlns="" ID="pyklplAgrIxzQCfNQdTCnAJniiw=" pdftag="" Order="_x0032_"/>
  <Shape xmlns="" ID="0zv8AllW6uWOpX/GZVRxbSP+Dxo=" pdftag="" Order="_x0031_"/>
  <Shape xmlns="" ID="nsEagHG72U2Ai3yM4fUz52tgqy0=" pdftag="" Order="_x0034_"/>
  <Shape xmlns="" ID="Go8PZ/pKZtkKNP7mSMicZ35g7vY=" pdftag="" Order="_x0033_"/>
  <Shape xmlns="" ID="+98KCI2FYAUioEbjpqqqSHk0G/w=" pdftag="" Order="_x0032_"/>
  <Shape xmlns="" ID="YupwuoUdOTorj8MFlxl5jZcIQ/o=" pdftag="" Order="_x0031_"/>
  <Shape xmlns="" ID="GiwaiK/P0pXYZNlNvoga9iU159A=" pdftag="" Order="_x0033_"/>
  <Shape xmlns="" ID="6SfDCU5p+KD8aum3UWYG/N6DMqw=" pdftag="" Order="_x0032_"/>
  <Shape xmlns="" ID="YVLoOLjrHjEUKgNvMd2SmwP3oqU=" pdftag="" Order="_x0031_"/>
  <Shape xmlns="" ID="bgMApNVmej5ZRADSOpy8zyMUu3c=" pdftag="" Order="_x0032_"/>
  <Shape xmlns="" ID="YW7j+8Ns+b6akI1DRz1b3LSHtpk=" pdftag="" Order="_x0031_"/>
  <Shape xmlns="" ID="YlT8MfPpid4+15jQ/Kv0KsH4XXs=" pdftag="" Order="_x0033_"/>
  <Shape xmlns="" ID="QLuj12JAoSbZn7V8OP2eUNHUj+o=" pdftag="" Order="_x0033_"/>
  <Shape xmlns="" ID="ILfL+QG9DWmbedwS66vEjR2m5TE=" pdftag="" Order="_x0032_"/>
  <Shape xmlns="" ID="yfEaPNYhOt+fl0ZPxdF9JezbAMI=" pdftag="" Order="_x0031_"/>
  <Shape xmlns="" ID="zisfRP+wW0ko8oL7EDYDpZvG6/4=" pdftag="" Order="_x0033_"/>
  <Shape xmlns="" ID="mZaR7hh3cq3HfX9Jg+KScRvrv0A=" pdftag="" Order="_x0032_"/>
  <Shape xmlns="" ID="hA4DA0DR66SdUZUfIl706u6wv+I=" pdftag="" Order="_x0031_"/>
  <Shape xmlns="" ID="aVYT1xZbYg6Rx/gywR4pukAdNBg=" pdftag="" Order="_x0032_"/>
  <Shape xmlns="" ID="zIDecWFy6ugdG8aEG3TEoZYj7QI=" pdftag="" Order="_x0031_"/>
  <Shape xmlns="" ID="i+cNDbxrxK+FfOb3zuge2wR6vfQ=" pdftag="" Order="_x0033_"/>
  <Shape xmlns="" ID="sj7l1I6f6F4WzLuzDFk4f5tdBe4=" pdftag="" Order="_x0033_"/>
  <Shape xmlns="" ID="s95k96u0UyBQZRMDdm4boS4pDPc=" pdftag="" Order="_x0032_"/>
  <Shape xmlns="" ID="FU8DR+8qtNhjQm31wy2WCsX/rZQ=" pdftag="" Order="_x0031_"/>
  <Shape xmlns="" ID="8XZMI1kpOiXNozT10p6jnW/qfH4=" pdftag="" Order="_x0033_"/>
  <Shape xmlns="" ID="FxeBChPZBT7nyCZpd5JXGj4SGdI=" pdftag="" Order="_x0032_"/>
  <Shape xmlns="" ID="Z3mV8IGG7mIutCXZJwMJd0MB458=" pdftag="" Order="_x0031_"/>
  <Shape xmlns="" ID="8GZj8tIdT0yX0zdmjjBN3LiXYr8=" pdftag="" Order="_x0033_"/>
  <Shape xmlns="" ID="bmRPHSuk01J4ry/+2GsroCCcRN0=" pdftag="" Order="_x0032_"/>
  <Shape xmlns="" ID="cqBCs94lk4KhOG+5XFijvHxMioY=" pdftag="" Order="_x0031_"/>
  <Shape xmlns="" ID="oEMxT0Zi6xto3f6oXPgSgBp+F7Q=" pdftag="" Order="_x0034_"/>
  <Shape xmlns="" ID="DzGmM5c2+5n1oU4yL529IC6ArRs=" pdftag="" Order="_x0033_"/>
  <Shape xmlns="" ID="SLa7XACFA8DIfZk2tQFh8R0UYzE=" pdftag="" Order="_x0032_"/>
  <Shape xmlns="" ID="FSc8fyxtk9z42RtTc9fAtvj05qU=" pdftag="" Order="_x0031_"/>
  <Shape xmlns="" ID="jKx7Mk64HLEtN5jC5Nt7LEswxWU=" pdftag="" Order="_x0034_"/>
  <Shape xmlns="" ID="ebauawfqi573rlPE+/jcWtLwojE=" pdftag="" Order="_x0033_"/>
  <Shape xmlns="" ID="4y63k+82FLZQFrsHwrwnCSYE6ZI=" pdftag="" Order="_x0032_"/>
  <Shape xmlns="" ID="kt2zeoWWT6pqb3UpYbAMbXZkWYw=" pdftag="" Order="_x0031_"/>
  <Shape xmlns="" ID="GAax17R3VlgMGb476SkmZ7h7kSo=" pdftag="" Order="_x0034_"/>
  <Shape xmlns="" ID="z+o70dh9tH/LHjXOrtYisTwiD7U=" pdftag="" Order="_x0032_"/>
  <Shape xmlns="" ID="qQ2dEsbWGKQXWUhdpuSc4Eh5WJQ=" pdftag="" Order="_x0033_"/>
  <Shape xmlns="" ID="Nl2K72LY3SrOb3CJGE+3elvpDzU=" pdftag="" Order="_x0031_"/>
  <Shape xmlns="" ID="MO/93ItmYTejbCzF4VzopDt9D98=" pdftag="" Order="_x0034_"/>
  <Shape xmlns="" ID="0feKAQxuBQMZ+QiW4uszK2TBT3c=" pdftag="" Order="_x0033_"/>
  <Shape xmlns="" ID="p1+5Cdw8WOrcbydNn8X6+7NSBMc=" pdftag="" Order="_x0032_"/>
  <Shape xmlns="" ID="R9ysQWl9bRINwMVUslkIEV5QGeI=" pdftag="" Order="_x0031_"/>
  <Shape xmlns="" ID="yzL6pKixgoiRvyHTnuHvTCeLPiE=" pdftag="" Order="_x0034_"/>
  <Shape xmlns="" ID="BGYyUYTJdBQZnBaka+O7w6m4coY=" pdftag="" Order="_x0033_"/>
  <Shape xmlns="" ID="mjGoTViaXGD7Zs0d5lEMgprBke4=" pdftag="" Order="_x0032_"/>
  <Shape xmlns="" ID="UXf9LJrjHU24LuiumQx9i3Le2R8=" pdftag="" Order="_x0031_"/>
  <Shape xmlns="" ID="S7Z1r6qm5Lhj9ZhXP7Fgq32dEMs=" pdftag="" Order="_x0033_"/>
  <Shape xmlns="" ID="HG5wqbPw44MGJ3GTlKADZzehqIw=" pdftag="" Order="_x0032_"/>
  <Shape xmlns="" ID="I2KSWhqyeI8MTNZRSETGymAvxT8=" pdftag="" Order="_x0031_"/>
  <Shape xmlns="" ID="hpwgxT8YOre5WBGT953PTti8up8=" pdftag="" Order="_x0037_"/>
  <Shape xmlns="" ID="Hh2fwmfX9aLgSb2fESF3aRfi4dI=" pdftag="" Order="_x0032_"/>
  <Shape xmlns="" ID="sB8sTvIkgGGWevAiU8SDE+J7z5g=" pdftag="" Order="_x0031_"/>
  <Shape xmlns="" ID="5KOfFmbqcFGV3aNA8hH9EMUQMCw=" pdftag="" Order="_x0033_"/>
  <Shape xmlns="" ID="UGjibk7ZCHuRFAfievhW38LMpOQ=" pdftag="" Order="_x0035_"/>
  <Shape xmlns="" ID="GlrszxritU8cTCnqpbC9kmmdF1A=" pdftag="" Order="_x0036_"/>
  <Shape xmlns="" ID="tB5Cq8BtaEN+LwK98sOkt3asy+A=" pdftag="" Order="_x0034_"/>
  <Shape xmlns="" ID="9PQ/ASc4A1w+SYqI5wpwDGMFf6o=" pdftag="" Order="_x0034_"/>
  <Shape xmlns="" ID="Mi5L/eNby+AlnDChG4Ukhuys+E8=" pdftag="" Order="_x0032_"/>
  <Shape xmlns="" ID="4TNLS5CDjR1QYfsGomDcuqx3qRY=" pdftag="" Order="_x0031_"/>
  <Shape xmlns="" ID="ihlMrXdJgJokujy3+0J5P+8nfEs=" pdftag="" Order="_x0033_"/>
  <Shape xmlns="" ID="sJyHc3jiZkQIdUCmD88Urcb7pyk=" pdftag="" Order="_x0031_"/>
  <Shape xmlns="" ID="5bnOtbYvak3eaqminEv24sBAVwc=" pdftag="" Order="_x0034_"/>
  <Shape xmlns="" ID="xS+gPyJRTQwy+oNYUopYvM1W6Ww=" pdftag="" Order="_x0032_"/>
  <Shape xmlns="" ID="Rc3OiD1VjT0v4QboTzsd700cb7o=" pdftag="" Order="_x0033_"/>
  <Shape xmlns="" ID="XC6xFUHoHUYIOhkarSBzdF7gtkU=" pdftag="" Order="_x0035_"/>
  <Shape xmlns="" ID="ewjUDaqNFHVHZppa5RTkkXkdC2s=" pdftag="" Order="_x0035_"/>
  <Shape xmlns="" ID="zP83HXpCy4jFooZnqSFFKXVrxJk=" pdftag="" Order="_x0034_"/>
  <Shape xmlns="" ID="I/DFTA2Y+57VCdnxJxlpEyCH//M=" pdftag="" Order="_x0033_"/>
  <Shape xmlns="" ID="6pHXk0HpeLkB+Zc6T/VKq0/3IyI=" pdftag="" Order="_x0032_"/>
  <Shape xmlns="" ID="VMlK8+sctkWQbf+/VUYlnEydnj8=" pdftag="" Order="_x0031_"/>
  <Shape xmlns="" ID="UfqEai2NILkTRGIqFDvknn6/S+o=" pdftag="" Order="_x0033_"/>
  <Shape xmlns="" ID="i/VQbqHAREAvwmkoz7ke66b2M44=" pdftag="" Order="_x0032_"/>
  <Shape xmlns="" ID="/n54p4VfEhgIalHYhwkYpr4vqp4=" pdftag="" Order="_x0031_"/>
  <Shape xmlns="" ID="OEax7L5hdZvG7EXi5ENMblq7IBM=" pdftag="" Order="_x0034_"/>
  <Shape xmlns="" ID="WkY6/Kag3yqr4B9E7qrXlpPHXys=" pdftag="" Order="_x0033_"/>
  <Shape xmlns="" ID="y49iSbC+/jmsFuEtoJ8HRSZf9nw=" pdftag="" Order="_x0031_"/>
  <Shape xmlns="" ID="3IGiNH7+E5SKv+GS6ViVXN1SHhU=" pdftag="" Order="_x0032_"/>
  <Shape xmlns="" ID="OCuOwfNR7njTnUxhYqt7aYb39BM=" pdftag="" Order="_x0035_"/>
  <Shape xmlns="" ID="Nwa7n2NjWQE4FEiXTPG8f+BnyUc=" pdftag="" Order="_x0034_"/>
  <Shape xmlns="" ID="/F0je/hnBjlpnCZhCwTg886kiAU=" pdftag="" Order="_x0033_"/>
  <Shape xmlns="" ID="AB2JtqQ5ZLtwfNUWZjzOUdEVX5c=" pdftag="" Order="_x0032_"/>
  <Shape xmlns="" ID="CMqIPccdgSYBi1H/n5wTtPaSX0s=" pdftag="" Order="_x0031_"/>
  <Shape xmlns="" ID="bUDEUkAj4/1NWMKsgnHLgETdL0c=" pdftag="" Order="_x0033_"/>
  <Shape xmlns="" ID="YU+rXvnJlfyc56u3N7VqzMYkEik=" pdftag="" Order="_x0032_"/>
  <Shape xmlns="" ID="AOcDMdwa5mfYSBXCKfg0yQR8gr4=" pdftag="" Order="_x0031_"/>
  <Shape xmlns="" ID="K47g28IAO8U9SvVPS1g9YFR1mkw=" pdftag="" Order="_x0033_"/>
  <Shape xmlns="" ID="FoMwj/+oq1ucJUdi9MhitAZJXB8=" pdftag="" Order="_x0032_"/>
  <Shape xmlns="" ID="RGOI0KTeQxN1TP46lf97Ungja20=" pdftag="" Order="_x0031_"/>
  <Shape xmlns="" ID="hl1NYtWOdvKJVxcBxnaebrDIrL8=" pdftag="" Order="_x0033_"/>
  <Shape xmlns="" ID="4tV8aTXNKWo247smU0YviXCahvo=" pdftag="" Order="_x0032_"/>
  <Shape xmlns="" ID="UvylxvKvK//2vG6UutzkOfnelLM=" pdftag="" Order="_x0031_"/>
  <Shape xmlns="" ID="R764wAjEsIObKOnH2ZxkosmOFw8=" pdftag="" Order="_x0033_"/>
  <Shape xmlns="" ID="y4jt/DcRx8DzmTw856l2oMKlfXk=" pdftag="" Order="_x0032_"/>
  <Shape xmlns="" ID="Bn37zfdZtiot1xZjOGy+6SDlgwU=" pdftag="" Order="_x0031_"/>
  <Shape xmlns="" ID="EbIKm6lHeNZHrDZz/uIgQ3JPZuY=" pdftag="" Order="_x0031_"/>
  <Shape xmlns="" ID="sbIyGDzmLuV1tKvq7g40Pc56W84=" pdftag="" Order="_x0034_"/>
  <Shape xmlns="" ID="3gNpfNYE7rGHoFBs8A6hw9EB408=" pdftag="" Order="_x0032_"/>
  <Shape xmlns="" ID="sTs2p7ptzPZYcuC/sNKGJWD9xUo=" pdftag="" Order="_x0033_"/>
  <Shape xmlns="" ID="KRBRSjeGXtJ4bzNtALRa+YvyB6I=" pdftag="" Order="_x0035_"/>
  <Shape xmlns="" ID="jMGEDPjghX3YEHdPsdXQ6VZZ7C4=" pdftag="" Order="_x0033_"/>
  <Shape xmlns="" ID="b/YKTn0o83jeh6N0+Kgx9mtrwzM=" pdftag="" Order="_x0032_"/>
  <Shape xmlns="" ID="Lyzkprtehau+6NBDXHEDK+U4AsU=" pdftag="" Order="_x0031_"/>
  <Shape xmlns="" ID="tDeRpzEX7l0pXIKXAUV7yPLWDQg=" pdftag="" Order="_x0033_"/>
  <Shape xmlns="" ID="VJcoLdWhLwgo9Qj+1Fui6Iq/yk4=" pdftag="" Order="_x0032_"/>
  <Shape xmlns="" ID="AqG2NAlDewLH6GL1fg3IocES7Y8=" pdftag="" Order="_x0031_"/>
  <Shape xmlns="" ID="pSN/JD37n8djpBkVU2ylH5+lECM=" pdftag="" Order="_x0035_"/>
  <Shape xmlns="" ID="g5jT2JYgI56YK9HXmi391+vz0e4=" pdftag="" Order="_x0033_"/>
  <Shape xmlns="" ID="bJ1Ht/1CpsYRVfQ5VNZapWP8ht0=" pdftag="" Order="_x0032_"/>
  <Shape xmlns="" ID="TnBm/poqY8e1BAnJOpHdrHlpoV4=" pdftag="" Order="_x0031_"/>
  <Shape xmlns="" ID="08VG8TTNH8MArJ2Tfr8XRSobopE=" pdftag="" Order="_x0034_"/>
  <Shape xmlns="" ID="/SVSJtGSmcf1LIF/SnCTTQdLMhk=" pdftag="" Order="_x0033_"/>
  <Shape xmlns="" ID="KnVfnIz1WVOVxiT+AIFKN7+2P/4=" pdftag="" Order="_x0032_"/>
  <Shape xmlns="" ID="1E1xBtIYO5L6msFr4/jiJzQE+2U=" pdftag="" Order="_x0031_"/>
  <Shape xmlns="" ID="c4NDi6UkhTaAq6lZJX4Z+rVqbNY=" pdftag="" Order="_x0035_"/>
  <Shape xmlns="" ID="S9PNg0NgFCu+uyZhlpzcnDKgrqo=" pdftag="" Order="_x0034_"/>
  <Shape xmlns="" ID="shNtF+8gk6LI+1HzGrsfp/JpjyQ=" pdftag="" Order="_x0033_"/>
  <Shape xmlns="" ID="bcIaB36+z8H4EjtfWQUBJ5XJb2o=" pdftag="" Order="_x0032_"/>
  <Shape xmlns="" ID="xemq0XmGE5AssxALOGWoEGQKAWI=" pdftag="" Order="_x0031_"/>
  <Shape xmlns="" ID="mE7f3zkMTkemhooTD6k8zon8mAY=" pdftag="" Order="_x0033_"/>
  <Shape xmlns="" ID="JkPQN8b33F9n5Ok6f55xXRzTYII=" pdftag="" Order="_x0032_"/>
  <Shape xmlns="" ID="IPlcLaPzoRF2iRNYdE/AB635W6U=" pdftag="" Order="_x0031_"/>
  <Shape xmlns="" ID="qVxGHqWHRRmpVfjsjFU+uIlrhR0=" pdftag="" Order="_x0033_"/>
  <Shape xmlns="" ID="e1XeGbdN3QNhbtQ1KaBzzsObI/o=" pdftag="" Order="_x0031_"/>
  <Shape xmlns="" ID="/cJE/kyzOOMjcrEDOaoD/G96HXI=" pdftag="" Order="_x0032_"/>
  <Shape xmlns="" ID="7txx1oC9biE1+A5tm9U7kBV0Ugc=" pdftag="" Order="_x0033_"/>
  <Shape xmlns="" ID="LV91ZDWs3s4ITfXsr1qWEdFKYfU=" pdftag="" Order="_x0032_"/>
  <Shape xmlns="" ID="AghWtajFRppWo23AsrNu3voPE/0=" pdftag="" Order="_x0031_"/>
  <Shape xmlns="" ID="wdRFD9YadqF6hUHgWRbPHlQxUzk=" pdftag="" Order="_x0034_"/>
  <Shape xmlns="" ID="8NmqEyTEq7sGhlkNdFp+/G8QcFE=" pdftag="" Order="_x0032_"/>
  <Shape xmlns="" ID="L46ek3rIVmjSS1hF7GazKHZqHjg=" pdftag="" Order="_x0031_"/>
  <Shape xmlns="" ID="OAwMTKHtohascVWqa3Xt3YLxCMQ=" pdftag="" Order="_x0033_"/>
  <Shape xmlns="" ID="dT50F2gjzZcgmt1CxyEZHTRgawo=" pdftag="" Order="_x0033_"/>
  <Shape xmlns="" ID="v7gj4o/QrJa13bBSMmC62ZIpy98=" pdftag="" Order="_x0031_"/>
  <Shape xmlns="" ID="fGyFTEDBEhlqGjVSMATKWaEn8a8=" pdftag="" Order="_x0032_"/>
  <Shape xmlns="" ID="ddyvUa8W22k6Z3b2M9+FORpQiDY=" pdftag="" Order="_x0035_"/>
  <Shape xmlns="" ID="HjSLmhBNWFz6e2jzitfiu0ly47c=" pdftag="" Order="_x0032_"/>
  <Shape xmlns="" ID="uRGHEGBCGc0vAx7X6TYq2x8TZyw=" pdftag="" Order="_x0031_"/>
  <Shape xmlns="" ID="HSs1tu+74oFjTwHmvdf6Ez0HKBw=" pdftag="" Order="_x0033_"/>
  <Shape xmlns="" ID="24pF8hv7BQn0fTDMxv86stFzCpI=" pdftag="" Order="_x0034_"/>
  <Shape xmlns="" ID="dMi/iY3Le5yjrqRuLn/DJj4PXMo=" pdftag="" Order="_x0033_"/>
  <Shape xmlns="" ID="eusLfkjhohk6GOQlEz0k7NL7WC0=" pdftag="" Order="_x0035_"/>
  <Shape xmlns="" ID="Jkrqs1GPCeiR6A6v5k1E6Ku5zWM=" pdftag="" Order="_x0032_"/>
  <Shape xmlns="" ID="sdqH7LBeVuDTzRlIDqiqOGL3oQI=" pdftag="" Order="_x0031_"/>
  <Shape xmlns="" ID="cE8p95qCAzmCnAvDc1fG04sDCdk=" pdftag="" Order="_x0034_"/>
  <Shape xmlns="" ID="XpXYq/w6eVe2dpsxRO59E1T9TU8=" pdftag="" Order="_x0035_"/>
  <Shape xmlns="" ID="+p4+OqDibxMe8TvDPgQ1w4r9NFg=" pdftag="" Order="_x0033_"/>
  <Shape xmlns="" ID="VV34Wmy1+84VmujfWaZWsEIM3xw=" pdftag="" Order="_x0032_"/>
  <Shape xmlns="" ID="x/kGVP+vowJVF6Su/kSWYlo//rw=" pdftag="" Order="_x0031_"/>
  <Shape xmlns="" ID="b3qLrUsv9pwSNcThRbvmO0NaCTM=" pdftag="" Order="_x0034_"/>
  <Shape xmlns="" ID="GE7L6DxQkVfX0qt/leuoILb8qaI=" pdftag="" Order="_x0031_"/>
  <Shape xmlns="" ID="9zBV/0kh+z2PMhPEEiGZ5+FwAwQ=" pdftag="" Order="_x0033_"/>
  <Shape xmlns="" ID="eZjvdEPb7Pf+hMRY5Le2ixx5BVI=" pdftag="" Order="_x0032_"/>
  <HyperLink xmlns="" ID="i/VQbqHAREAvwmkoz7ke66b2M44=1770694599564.825_351.4258" plainAltText="fdic.gov_x002F_deposit"/>
  <HyperLink xmlns="" ID="WkY6/Kag3yqr4B9E7qrXlpPHXys=2091360973249.325_338.415" plainAltText="ncua.gov"/>
</PAW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22044E94EAD4D8015DA7097D5CB44" ma:contentTypeVersion="17" ma:contentTypeDescription="Create a new document." ma:contentTypeScope="" ma:versionID="e1bb0370734fcaebe05acde03cb5ccc1">
  <xsd:schema xmlns:xsd="http://www.w3.org/2001/XMLSchema" xmlns:xs="http://www.w3.org/2001/XMLSchema" xmlns:p="http://schemas.microsoft.com/office/2006/metadata/properties" xmlns:ns1="http://schemas.microsoft.com/sharepoint/v3" xmlns:ns2="ce06cec7-ef9b-4894-a74d-309a4a219d1b" xmlns:ns3="519676ab-80fa-4d6e-b1fb-39e1e896865c" targetNamespace="http://schemas.microsoft.com/office/2006/metadata/properties" ma:root="true" ma:fieldsID="a24a27282e5c6e7425014f60d3f0e0b1" ns1:_="" ns2:_="" ns3:_="">
    <xsd:import namespace="http://schemas.microsoft.com/sharepoint/v3"/>
    <xsd:import namespace="ce06cec7-ef9b-4894-a74d-309a4a219d1b"/>
    <xsd:import namespace="519676ab-80fa-4d6e-b1fb-39e1e896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6cec7-ef9b-4894-a74d-309a4a219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58a1203-ac53-45d5-a518-17ee4e78f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676ab-80fa-4d6e-b1fb-39e1e8968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06f332f-6466-4c4f-a9ad-3c7777759461}" ma:internalName="TaxCatchAll" ma:showField="CatchAllData" ma:web="519676ab-80fa-4d6e-b1fb-39e1e896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06cec7-ef9b-4894-a74d-309a4a219d1b">
      <Terms xmlns="http://schemas.microsoft.com/office/infopath/2007/PartnerControls"/>
    </lcf76f155ced4ddcb4097134ff3c332f>
    <TaxCatchAll xmlns="519676ab-80fa-4d6e-b1fb-39e1e896865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043D5F-AFF4-4D0C-B701-F08907449CAF}">
  <ds:schemaRefs>
    <ds:schemaRef ds:uri="http://www.net-centric.com/PAWPP"/>
    <ds:schemaRef ds:uri=""/>
  </ds:schemaRefs>
</ds:datastoreItem>
</file>

<file path=customXml/itemProps2.xml><?xml version="1.0" encoding="utf-8"?>
<ds:datastoreItem xmlns:ds="http://schemas.openxmlformats.org/officeDocument/2006/customXml" ds:itemID="{D95F08A8-3044-49D6-9CAD-9A9F1316A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51ED7B-484C-4510-820C-B11494590DB9}"/>
</file>

<file path=customXml/itemProps4.xml><?xml version="1.0" encoding="utf-8"?>
<ds:datastoreItem xmlns:ds="http://schemas.openxmlformats.org/officeDocument/2006/customXml" ds:itemID="{A07F205A-C84D-4D62-BF09-E4722456BB95}">
  <ds:schemaRefs>
    <ds:schemaRef ds:uri="1c629eee-e2e3-4689-87dc-5c1c954f9b26"/>
    <ds:schemaRef ds:uri="http://purl.org/dc/elements/1.1/"/>
    <ds:schemaRef ds:uri="http://schemas.microsoft.com/office/2006/documentManagement/types"/>
    <ds:schemaRef ds:uri="http://www.w3.org/XML/1998/namespace"/>
    <ds:schemaRef ds:uri="f2322b30-32bc-40ed-848f-a4b1a29a2a2c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MSYA Slides_ Module 10_Protecting Your Money and Your Identity</Template>
  <TotalTime>3095</TotalTime>
  <Words>1394</Words>
  <Application>Microsoft Office PowerPoint</Application>
  <PresentationFormat>Widescreen</PresentationFormat>
  <Paragraphs>260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Georgia</vt:lpstr>
      <vt:lpstr>Source Code Pro Black</vt:lpstr>
      <vt:lpstr>Source Sans Pro</vt:lpstr>
      <vt:lpstr>Source Sans Pro Black</vt:lpstr>
      <vt:lpstr>Wingdings</vt:lpstr>
      <vt:lpstr>Office Theme</vt:lpstr>
      <vt:lpstr>Banking Services</vt:lpstr>
      <vt:lpstr>Learning Objectives</vt:lpstr>
      <vt:lpstr>Pre-Survey</vt:lpstr>
      <vt:lpstr>SECTION 1</vt:lpstr>
      <vt:lpstr>Building a Banking Relationship</vt:lpstr>
      <vt:lpstr>Try It: Spotting Myths About Banks</vt:lpstr>
      <vt:lpstr>Myths About Banks</vt:lpstr>
      <vt:lpstr>Bank Products and Services for  Small Business</vt:lpstr>
      <vt:lpstr>Loans and Lines of Credit</vt:lpstr>
      <vt:lpstr>Business Checking Accounts</vt:lpstr>
      <vt:lpstr>Why have separate business and personal checking accounts?</vt:lpstr>
      <vt:lpstr>Reasons to Separate Business and Personal Checking Accounts</vt:lpstr>
      <vt:lpstr>Debit Cards Linked to Checking Accounts</vt:lpstr>
      <vt:lpstr>Best Practices for Managing Business Debit Cards Linked to Checking Accounts </vt:lpstr>
      <vt:lpstr>Prepaid Debit Cards</vt:lpstr>
      <vt:lpstr>Business Savings Accounts</vt:lpstr>
      <vt:lpstr>Payroll Services</vt:lpstr>
      <vt:lpstr>Cash Management</vt:lpstr>
      <vt:lpstr>Merchant Services</vt:lpstr>
      <vt:lpstr>Additional Banking Products &amp; Services</vt:lpstr>
      <vt:lpstr>Try It: Considering Banking Needs</vt:lpstr>
      <vt:lpstr>Apply It: My Banking Needs</vt:lpstr>
      <vt:lpstr>SECTION 2</vt:lpstr>
      <vt:lpstr>FDIC Deposit Insurance</vt:lpstr>
      <vt:lpstr>Key Points About FDIC Deposit Insurance</vt:lpstr>
      <vt:lpstr>Deposit Insurance for Credit Union Accounts</vt:lpstr>
      <vt:lpstr>Discussion</vt:lpstr>
      <vt:lpstr>Factors in Selecting the Right Bank</vt:lpstr>
      <vt:lpstr>Fees</vt:lpstr>
      <vt:lpstr>Customer Service</vt:lpstr>
      <vt:lpstr>Technology</vt:lpstr>
      <vt:lpstr>SECTION 3</vt:lpstr>
      <vt:lpstr>Ways to Bank Securely</vt:lpstr>
      <vt:lpstr>Activating Secure Banking Options</vt:lpstr>
      <vt:lpstr>Discussion </vt:lpstr>
      <vt:lpstr>Password Management</vt:lpstr>
      <vt:lpstr>Remote Banking Usage</vt:lpstr>
      <vt:lpstr>Monitoring and Reconciling Accounts</vt:lpstr>
      <vt:lpstr>How Can You Keep Cash Secure?</vt:lpstr>
      <vt:lpstr>Keeping Physical Cash and Paper Checks Secure</vt:lpstr>
      <vt:lpstr>Apply It: My Banking Security Self‑Assessment</vt:lpstr>
      <vt:lpstr>Take Action</vt:lpstr>
      <vt:lpstr>For More Information</vt:lpstr>
      <vt:lpstr>Post-Survey</vt:lpstr>
      <vt:lpstr>Evaluation</vt:lpstr>
      <vt:lpstr>Thank you!</vt:lpstr>
    </vt:vector>
  </TitlesOfParts>
  <Manager>FDIC</Manager>
  <Company>FDIC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 Services</dc:title>
  <dc:subject>Banking Services</dc:subject>
  <dc:creator>FDIC</dc:creator>
  <cp:keywords>Money Smart, Banking Services</cp:keywords>
  <dc:description>Money Smart, Banking Services</dc:description>
  <cp:lastModifiedBy>McCulley, Shawn</cp:lastModifiedBy>
  <cp:revision>3</cp:revision>
  <dcterms:created xsi:type="dcterms:W3CDTF">2025-09-30T13:38:49Z</dcterms:created>
  <dcterms:modified xsi:type="dcterms:W3CDTF">2026-03-31T23:08:39Z</dcterms:modified>
  <cp:category>Money Smart, Banking Services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bbef76-9622-4179-ad18-7a6b88e0dc7a_ActionId">
    <vt:lpwstr>3e78e955-f8c0-42ab-9b59-0d41297ca04d</vt:lpwstr>
  </property>
  <property fmtid="{D5CDD505-2E9C-101B-9397-08002B2CF9AE}" pid="3" name="MSIP_Label_aebbef76-9622-4179-ad18-7a6b88e0dc7a_Name">
    <vt:lpwstr>aebbef76-9622-4179-ad18-7a6b88e0dc7a</vt:lpwstr>
  </property>
  <property fmtid="{D5CDD505-2E9C-101B-9397-08002B2CF9AE}" pid="4" name="ClassificationContentMarkingHeaderLocations">
    <vt:lpwstr>Office Theme:5</vt:lpwstr>
  </property>
  <property fmtid="{D5CDD505-2E9C-101B-9397-08002B2CF9AE}" pid="5" name="ClassificationContentMarkingHeaderText">
    <vt:lpwstr>NONPUBLIC//FDIC BUSINESS</vt:lpwstr>
  </property>
  <property fmtid="{D5CDD505-2E9C-101B-9397-08002B2CF9AE}" pid="6" name="MSIP_Label_aebbef76-9622-4179-ad18-7a6b88e0dc7a_SetDate">
    <vt:lpwstr>2025-03-25T18:30:42Z</vt:lpwstr>
  </property>
  <property fmtid="{D5CDD505-2E9C-101B-9397-08002B2CF9AE}" pid="7" name="MediaServiceImageTags">
    <vt:lpwstr/>
  </property>
  <property fmtid="{D5CDD505-2E9C-101B-9397-08002B2CF9AE}" pid="8" name="ContentTypeId">
    <vt:lpwstr>0x010100C2E22044E94EAD4D8015DA7097D5CB44</vt:lpwstr>
  </property>
  <property fmtid="{D5CDD505-2E9C-101B-9397-08002B2CF9AE}" pid="9" name="ComplianceAssetId">
    <vt:lpwstr/>
  </property>
  <property fmtid="{D5CDD505-2E9C-101B-9397-08002B2CF9AE}" pid="10" name="MSIP_Label_aebbef76-9622-4179-ad18-7a6b88e0dc7a_Method">
    <vt:lpwstr>Privileged</vt:lpwstr>
  </property>
  <property fmtid="{D5CDD505-2E9C-101B-9397-08002B2CF9AE}" pid="11" name="MSIP_Label_aebbef76-9622-4179-ad18-7a6b88e0dc7a_SiteId">
    <vt:lpwstr>26c83bc9-31c1-4d77-a523-0816095aba31</vt:lpwstr>
  </property>
  <property fmtid="{D5CDD505-2E9C-101B-9397-08002B2CF9AE}" pid="12" name="MSIP_Label_aebbef76-9622-4179-ad18-7a6b88e0dc7a_ContentBits">
    <vt:lpwstr>1</vt:lpwstr>
  </property>
  <property fmtid="{D5CDD505-2E9C-101B-9397-08002B2CF9AE}" pid="13" name="_ExtendedDescription">
    <vt:lpwstr/>
  </property>
  <property fmtid="{D5CDD505-2E9C-101B-9397-08002B2CF9AE}" pid="14" name="MSIP_Label_aebbef76-9622-4179-ad18-7a6b88e0dc7a_Enabled">
    <vt:lpwstr>true</vt:lpwstr>
  </property>
  <property fmtid="{D5CDD505-2E9C-101B-9397-08002B2CF9AE}" pid="15" name="TriggerFlowInfo">
    <vt:lpwstr/>
  </property>
  <property fmtid="{D5CDD505-2E9C-101B-9397-08002B2CF9AE}" pid="16" name="MSIP_Label_aebbef76-9622-4179-ad18-7a6b88e0dc7a_Tag">
    <vt:lpwstr>10, 0, 1, 1</vt:lpwstr>
  </property>
  <property fmtid="{D5CDD505-2E9C-101B-9397-08002B2CF9AE}" pid="17" name="ArticulateGUID">
    <vt:lpwstr>28B21D10-E133-4CC4-8683-C23EF3B7F243</vt:lpwstr>
  </property>
  <property fmtid="{D5CDD505-2E9C-101B-9397-08002B2CF9AE}" pid="18" name="ArticulatePath">
    <vt:lpwstr>https://icfonline.sharepoint.com/sites/MSYAMaterialsDevelopment/Shared Documents/General/MSYA/Module 11 - Buying a Car/MSYA Slides_ Module 11_ Buying a Car</vt:lpwstr>
  </property>
</Properties>
</file>