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heme/themeOverride1.xml" ContentType="application/vnd.openxmlformats-officedocument.themeOverr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heme/theme2.xml" ContentType="application/vnd.openxmlformats-officedocument.theme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60" r:id="rId4"/>
  </p:sldMasterIdLst>
  <p:notesMasterIdLst>
    <p:notesMasterId r:id="rId48"/>
  </p:notesMasterIdLst>
  <p:sldIdLst>
    <p:sldId id="536" r:id="rId5"/>
    <p:sldId id="486" r:id="rId6"/>
    <p:sldId id="534" r:id="rId7"/>
    <p:sldId id="338" r:id="rId8"/>
    <p:sldId id="397" r:id="rId9"/>
    <p:sldId id="537" r:id="rId10"/>
    <p:sldId id="487" r:id="rId11"/>
    <p:sldId id="538" r:id="rId12"/>
    <p:sldId id="545" r:id="rId13"/>
    <p:sldId id="539" r:id="rId14"/>
    <p:sldId id="400" r:id="rId15"/>
    <p:sldId id="424" r:id="rId16"/>
    <p:sldId id="546" r:id="rId17"/>
    <p:sldId id="401" r:id="rId18"/>
    <p:sldId id="403" r:id="rId19"/>
    <p:sldId id="389" r:id="rId20"/>
    <p:sldId id="540" r:id="rId21"/>
    <p:sldId id="547" r:id="rId22"/>
    <p:sldId id="542" r:id="rId23"/>
    <p:sldId id="543" r:id="rId24"/>
    <p:sldId id="405" r:id="rId25"/>
    <p:sldId id="544" r:id="rId26"/>
    <p:sldId id="406" r:id="rId27"/>
    <p:sldId id="427" r:id="rId28"/>
    <p:sldId id="407" r:id="rId29"/>
    <p:sldId id="408" r:id="rId30"/>
    <p:sldId id="409" r:id="rId31"/>
    <p:sldId id="410" r:id="rId32"/>
    <p:sldId id="411" r:id="rId33"/>
    <p:sldId id="548" r:id="rId34"/>
    <p:sldId id="421" r:id="rId35"/>
    <p:sldId id="420" r:id="rId36"/>
    <p:sldId id="423" r:id="rId37"/>
    <p:sldId id="549" r:id="rId38"/>
    <p:sldId id="414" r:id="rId39"/>
    <p:sldId id="550" r:id="rId40"/>
    <p:sldId id="417" r:id="rId41"/>
    <p:sldId id="551" r:id="rId42"/>
    <p:sldId id="340" r:id="rId43"/>
    <p:sldId id="528" r:id="rId44"/>
    <p:sldId id="529" r:id="rId45"/>
    <p:sldId id="530" r:id="rId46"/>
    <p:sldId id="532" r:id="rId47"/>
  </p:sldIdLst>
  <p:sldSz cx="12192000" cy="6858000"/>
  <p:notesSz cx="6858000" cy="9144000"/>
  <p:custDataLst>
    <p:tags r:id="rId4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ule Opening" id="{43161C21-882C-4D1C-B588-2B72E089017B}">
          <p14:sldIdLst>
            <p14:sldId id="536"/>
            <p14:sldId id="486"/>
            <p14:sldId id="534"/>
          </p14:sldIdLst>
        </p14:section>
        <p14:section name="Section 1 Strategies for Business Exit" id="{36BD1520-D28C-48D7-975B-F48A71A983AC}">
          <p14:sldIdLst>
            <p14:sldId id="338"/>
            <p14:sldId id="397"/>
            <p14:sldId id="537"/>
            <p14:sldId id="487"/>
            <p14:sldId id="538"/>
            <p14:sldId id="545"/>
            <p14:sldId id="539"/>
            <p14:sldId id="400"/>
            <p14:sldId id="424"/>
            <p14:sldId id="546"/>
            <p14:sldId id="401"/>
            <p14:sldId id="403"/>
            <p14:sldId id="389"/>
            <p14:sldId id="540"/>
          </p14:sldIdLst>
        </p14:section>
        <p14:section name="Section 2 Selling a Business" id="{EE56536E-3AFA-49F3-92B5-C98FD47790D9}">
          <p14:sldIdLst>
            <p14:sldId id="547"/>
            <p14:sldId id="542"/>
            <p14:sldId id="543"/>
            <p14:sldId id="405"/>
            <p14:sldId id="544"/>
            <p14:sldId id="406"/>
            <p14:sldId id="427"/>
            <p14:sldId id="407"/>
            <p14:sldId id="408"/>
            <p14:sldId id="409"/>
            <p14:sldId id="410"/>
            <p14:sldId id="411"/>
          </p14:sldIdLst>
        </p14:section>
        <p14:section name="Section 3 Closing a Business" id="{C447C5F9-730E-4E40-9253-0A5ADE730ED2}">
          <p14:sldIdLst>
            <p14:sldId id="548"/>
            <p14:sldId id="421"/>
            <p14:sldId id="420"/>
            <p14:sldId id="423"/>
          </p14:sldIdLst>
        </p14:section>
        <p14:section name="Section 4 Transferring Ownership of a Business" id="{BEE57D68-3EF7-49AD-B0BF-2EDD3BB9C1F1}">
          <p14:sldIdLst>
            <p14:sldId id="549"/>
            <p14:sldId id="414"/>
            <p14:sldId id="550"/>
            <p14:sldId id="417"/>
            <p14:sldId id="551"/>
          </p14:sldIdLst>
        </p14:section>
        <p14:section name="Module Closing" id="{E5D96F2C-CAC3-4E16-9EFD-66DB2CE0915E}">
          <p14:sldIdLst>
            <p14:sldId id="340"/>
            <p14:sldId id="528"/>
            <p14:sldId id="529"/>
            <p14:sldId id="530"/>
            <p14:sldId id="532"/>
          </p14:sldIdLst>
        </p14:section>
      </p14:sectionLst>
    </p:ex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pos="600" userDrawn="1">
          <p15:clr>
            <a:srgbClr val="A4A3A4"/>
          </p15:clr>
        </p15:guide>
        <p15:guide id="3" orient="horz" pos="744" userDrawn="1">
          <p15:clr>
            <a:srgbClr val="A4A3A4"/>
          </p15:clr>
        </p15:guide>
        <p15:guide id="4" orient="horz" pos="1152" userDrawn="1">
          <p15:clr>
            <a:srgbClr val="A4A3A4"/>
          </p15:clr>
        </p15:guide>
        <p15:guide id="5" pos="508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03491C4D-2892-2B43-61DA-83BB00CAB86D}" name="Hernandez, Sandra M." initials="SH" userId="S::SaHernandez@fdic.gov::a64aa741-6024-4094-b338-aefad4891ea1" providerId="AD"/>
  <p188:author id="{BB66FB92-58B2-AD5B-ABBF-C0B2BAD7941D}" name="Miller, Benjamin" initials="BM" userId="S::13026@icf.com::48f7b7d8-6b3b-4e2a-bfb2-785748463508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4" name="Auth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298"/>
    <a:srgbClr val="333F50"/>
    <a:srgbClr val="14739B"/>
    <a:srgbClr val="44546A"/>
    <a:srgbClr val="39475A"/>
    <a:srgbClr val="2E3A4A"/>
    <a:srgbClr val="242D3A"/>
    <a:srgbClr val="313C4C"/>
    <a:srgbClr val="293341"/>
    <a:srgbClr val="566A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5B8E04-672D-49A3-95E1-3A3572A3683E}" v="20" dt="2026-03-31T22:46:17.2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73" autoAdjust="0"/>
  </p:normalViewPr>
  <p:slideViewPr>
    <p:cSldViewPr snapToGrid="0">
      <p:cViewPr varScale="1">
        <p:scale>
          <a:sx n="105" d="100"/>
          <a:sy n="105" d="100"/>
        </p:scale>
        <p:origin x="162" y="96"/>
      </p:cViewPr>
      <p:guideLst>
        <p:guide pos="3840"/>
        <p:guide pos="600"/>
        <p:guide orient="horz" pos="744"/>
        <p:guide orient="horz" pos="1152"/>
        <p:guide pos="508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commentAuthors" Target="commentAuthors.xml"/><Relationship Id="rId55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notesMaster" Target="notesMasters/notesMaster1.xml"/><Relationship Id="rId56" Type="http://schemas.microsoft.com/office/2015/10/relationships/revisionInfo" Target="revisionInfo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gs" Target="tags/tag1.xml"/><Relationship Id="rId57" Type="http://schemas.microsoft.com/office/2018/10/relationships/authors" Target="authors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Culley, Shawn" userId="8a9a6c0f-504f-456d-a54f-ccd2f0b6ded5" providerId="ADAL" clId="{1F36E398-9C4B-421D-AA19-657EEF0FBCE3}"/>
    <pc:docChg chg="undo custSel modSld modMainMaster modSection">
      <pc:chgData name="McCulley, Shawn" userId="8a9a6c0f-504f-456d-a54f-ccd2f0b6ded5" providerId="ADAL" clId="{1F36E398-9C4B-421D-AA19-657EEF0FBCE3}" dt="2026-03-31T22:45:54.553" v="2095"/>
      <pc:docMkLst>
        <pc:docMk/>
      </pc:docMkLst>
      <pc:sldChg chg="addSp delSp modSp mod">
        <pc:chgData name="McCulley, Shawn" userId="8a9a6c0f-504f-456d-a54f-ccd2f0b6ded5" providerId="ADAL" clId="{1F36E398-9C4B-421D-AA19-657EEF0FBCE3}" dt="2026-03-24T22:40:56.503" v="1476" actId="1076"/>
        <pc:sldMkLst>
          <pc:docMk/>
          <pc:sldMk cId="2117757135" sldId="338"/>
        </pc:sldMkLst>
        <pc:spChg chg="add mod ord">
          <ac:chgData name="McCulley, Shawn" userId="8a9a6c0f-504f-456d-a54f-ccd2f0b6ded5" providerId="ADAL" clId="{1F36E398-9C4B-421D-AA19-657EEF0FBCE3}" dt="2026-03-24T22:40:56.503" v="1476" actId="1076"/>
          <ac:spMkLst>
            <pc:docMk/>
            <pc:sldMk cId="2117757135" sldId="338"/>
            <ac:spMk id="8" creationId="{19C39F1E-854D-1C81-AA6F-9B9D84C48724}"/>
          </ac:spMkLst>
        </pc:spChg>
        <pc:spChg chg="add mod ord">
          <ac:chgData name="McCulley, Shawn" userId="8a9a6c0f-504f-456d-a54f-ccd2f0b6ded5" providerId="ADAL" clId="{1F36E398-9C4B-421D-AA19-657EEF0FBCE3}" dt="2026-03-02T20:34:52.201" v="1369"/>
          <ac:spMkLst>
            <pc:docMk/>
            <pc:sldMk cId="2117757135" sldId="338"/>
            <ac:spMk id="9" creationId="{670C3206-D1C2-8B3C-7A55-E8B9161A8F7E}"/>
          </ac:spMkLst>
        </pc:spChg>
        <pc:picChg chg="mod ord">
          <ac:chgData name="McCulley, Shawn" userId="8a9a6c0f-504f-456d-a54f-ccd2f0b6ded5" providerId="ADAL" clId="{1F36E398-9C4B-421D-AA19-657EEF0FBCE3}" dt="2026-03-02T20:35:18.233" v="1373"/>
          <ac:picMkLst>
            <pc:docMk/>
            <pc:sldMk cId="2117757135" sldId="338"/>
            <ac:picMk id="3" creationId="{07C95A6B-A88D-1BD3-4AAE-52233CBC25CC}"/>
          </ac:picMkLst>
        </pc:picChg>
      </pc:sldChg>
      <pc:sldChg chg="addSp modSp mod">
        <pc:chgData name="McCulley, Shawn" userId="8a9a6c0f-504f-456d-a54f-ccd2f0b6ded5" providerId="ADAL" clId="{1F36E398-9C4B-421D-AA19-657EEF0FBCE3}" dt="2026-03-31T22:45:54.553" v="2095"/>
        <pc:sldMkLst>
          <pc:docMk/>
          <pc:sldMk cId="1506305406" sldId="340"/>
        </pc:sldMkLst>
        <pc:spChg chg="mod ord">
          <ac:chgData name="McCulley, Shawn" userId="8a9a6c0f-504f-456d-a54f-ccd2f0b6ded5" providerId="ADAL" clId="{1F36E398-9C4B-421D-AA19-657EEF0FBCE3}" dt="2026-03-30T23:54:33.282" v="2082"/>
          <ac:spMkLst>
            <pc:docMk/>
            <pc:sldMk cId="1506305406" sldId="340"/>
            <ac:spMk id="2" creationId="{36A30F74-75C3-B1A0-324B-3F43D35E8B84}"/>
          </ac:spMkLst>
        </pc:spChg>
        <pc:picChg chg="add mod ord">
          <ac:chgData name="McCulley, Shawn" userId="8a9a6c0f-504f-456d-a54f-ccd2f0b6ded5" providerId="ADAL" clId="{1F36E398-9C4B-421D-AA19-657EEF0FBCE3}" dt="2026-03-31T22:45:54.553" v="2095"/>
          <ac:picMkLst>
            <pc:docMk/>
            <pc:sldMk cId="1506305406" sldId="340"/>
            <ac:picMk id="4" creationId="{B751AC21-CD21-09E1-D1A6-B09B1192F1A4}"/>
          </ac:picMkLst>
        </pc:picChg>
      </pc:sldChg>
      <pc:sldChg chg="modSp mod">
        <pc:chgData name="McCulley, Shawn" userId="8a9a6c0f-504f-456d-a54f-ccd2f0b6ded5" providerId="ADAL" clId="{1F36E398-9C4B-421D-AA19-657EEF0FBCE3}" dt="2026-03-02T20:36:29.845" v="1378" actId="962"/>
        <pc:sldMkLst>
          <pc:docMk/>
          <pc:sldMk cId="2052190108" sldId="397"/>
        </pc:sldMkLst>
        <pc:picChg chg="mod">
          <ac:chgData name="McCulley, Shawn" userId="8a9a6c0f-504f-456d-a54f-ccd2f0b6ded5" providerId="ADAL" clId="{1F36E398-9C4B-421D-AA19-657EEF0FBCE3}" dt="2026-03-02T20:36:29.845" v="1378" actId="962"/>
          <ac:picMkLst>
            <pc:docMk/>
            <pc:sldMk cId="2052190108" sldId="397"/>
            <ac:picMk id="9" creationId="{A5A5B0D2-3F51-A849-FC52-1F202F4F77C7}"/>
          </ac:picMkLst>
        </pc:picChg>
      </pc:sldChg>
      <pc:sldChg chg="modSp mod">
        <pc:chgData name="McCulley, Shawn" userId="8a9a6c0f-504f-456d-a54f-ccd2f0b6ded5" providerId="ADAL" clId="{1F36E398-9C4B-421D-AA19-657EEF0FBCE3}" dt="2026-03-02T20:44:23.969" v="1474"/>
        <pc:sldMkLst>
          <pc:docMk/>
          <pc:sldMk cId="209704597" sldId="405"/>
        </pc:sldMkLst>
        <pc:spChg chg="ord">
          <ac:chgData name="McCulley, Shawn" userId="8a9a6c0f-504f-456d-a54f-ccd2f0b6ded5" providerId="ADAL" clId="{1F36E398-9C4B-421D-AA19-657EEF0FBCE3}" dt="2026-03-02T20:44:23.969" v="1474"/>
          <ac:spMkLst>
            <pc:docMk/>
            <pc:sldMk cId="209704597" sldId="405"/>
            <ac:spMk id="4" creationId="{839C6543-07B4-D7DE-164E-075627EBAEA8}"/>
          </ac:spMkLst>
        </pc:spChg>
        <pc:picChg chg="mod">
          <ac:chgData name="McCulley, Shawn" userId="8a9a6c0f-504f-456d-a54f-ccd2f0b6ded5" providerId="ADAL" clId="{1F36E398-9C4B-421D-AA19-657EEF0FBCE3}" dt="2026-03-02T20:37:46.127" v="1389" actId="962"/>
          <ac:picMkLst>
            <pc:docMk/>
            <pc:sldMk cId="209704597" sldId="405"/>
            <ac:picMk id="9" creationId="{D6FA848C-1C0C-0601-73D7-3D7A72525926}"/>
          </ac:picMkLst>
        </pc:picChg>
      </pc:sldChg>
      <pc:sldChg chg="modSp mod">
        <pc:chgData name="McCulley, Shawn" userId="8a9a6c0f-504f-456d-a54f-ccd2f0b6ded5" providerId="ADAL" clId="{1F36E398-9C4B-421D-AA19-657EEF0FBCE3}" dt="2026-03-02T20:38:29.328" v="1399" actId="962"/>
        <pc:sldMkLst>
          <pc:docMk/>
          <pc:sldMk cId="3028914548" sldId="410"/>
        </pc:sldMkLst>
        <pc:picChg chg="mod">
          <ac:chgData name="McCulley, Shawn" userId="8a9a6c0f-504f-456d-a54f-ccd2f0b6ded5" providerId="ADAL" clId="{1F36E398-9C4B-421D-AA19-657EEF0FBCE3}" dt="2026-03-02T20:38:29.328" v="1399" actId="962"/>
          <ac:picMkLst>
            <pc:docMk/>
            <pc:sldMk cId="3028914548" sldId="410"/>
            <ac:picMk id="11" creationId="{ABD9AEC9-FCE9-D532-ADE3-806B58371B29}"/>
          </ac:picMkLst>
        </pc:picChg>
      </pc:sldChg>
      <pc:sldChg chg="modSp mod">
        <pc:chgData name="McCulley, Shawn" userId="8a9a6c0f-504f-456d-a54f-ccd2f0b6ded5" providerId="ADAL" clId="{1F36E398-9C4B-421D-AA19-657EEF0FBCE3}" dt="2026-03-24T22:54:31.461" v="1478" actId="1076"/>
        <pc:sldMkLst>
          <pc:docMk/>
          <pc:sldMk cId="2042623579" sldId="411"/>
        </pc:sldMkLst>
        <pc:spChg chg="mod">
          <ac:chgData name="McCulley, Shawn" userId="8a9a6c0f-504f-456d-a54f-ccd2f0b6ded5" providerId="ADAL" clId="{1F36E398-9C4B-421D-AA19-657EEF0FBCE3}" dt="2026-03-24T22:54:31.461" v="1478" actId="1076"/>
          <ac:spMkLst>
            <pc:docMk/>
            <pc:sldMk cId="2042623579" sldId="411"/>
            <ac:spMk id="6" creationId="{91C25848-3BEB-9C93-1BDD-43FF148EC3C3}"/>
          </ac:spMkLst>
        </pc:spChg>
      </pc:sldChg>
      <pc:sldChg chg="modSp mod">
        <pc:chgData name="McCulley, Shawn" userId="8a9a6c0f-504f-456d-a54f-ccd2f0b6ded5" providerId="ADAL" clId="{1F36E398-9C4B-421D-AA19-657EEF0FBCE3}" dt="2026-03-30T23:54:18.282" v="2078" actId="962"/>
        <pc:sldMkLst>
          <pc:docMk/>
          <pc:sldMk cId="2850614394" sldId="417"/>
        </pc:sldMkLst>
        <pc:picChg chg="mod">
          <ac:chgData name="McCulley, Shawn" userId="8a9a6c0f-504f-456d-a54f-ccd2f0b6ded5" providerId="ADAL" clId="{1F36E398-9C4B-421D-AA19-657EEF0FBCE3}" dt="2026-03-30T23:54:18.282" v="2078" actId="962"/>
          <ac:picMkLst>
            <pc:docMk/>
            <pc:sldMk cId="2850614394" sldId="417"/>
            <ac:picMk id="5" creationId="{0A844ED6-B17A-31C1-B842-1E010FC28591}"/>
          </ac:picMkLst>
        </pc:picChg>
      </pc:sldChg>
      <pc:sldChg chg="modSp mod">
        <pc:chgData name="McCulley, Shawn" userId="8a9a6c0f-504f-456d-a54f-ccd2f0b6ded5" providerId="ADAL" clId="{1F36E398-9C4B-421D-AA19-657EEF0FBCE3}" dt="2026-03-30T23:51:35.586" v="2000" actId="962"/>
        <pc:sldMkLst>
          <pc:docMk/>
          <pc:sldMk cId="63123637" sldId="421"/>
        </pc:sldMkLst>
        <pc:picChg chg="mod ord">
          <ac:chgData name="McCulley, Shawn" userId="8a9a6c0f-504f-456d-a54f-ccd2f0b6ded5" providerId="ADAL" clId="{1F36E398-9C4B-421D-AA19-657EEF0FBCE3}" dt="2026-03-30T23:51:35.586" v="2000" actId="962"/>
          <ac:picMkLst>
            <pc:docMk/>
            <pc:sldMk cId="63123637" sldId="421"/>
            <ac:picMk id="13" creationId="{6CB0BE21-BFA3-594E-0E5A-08D454B410E0}"/>
          </ac:picMkLst>
        </pc:picChg>
      </pc:sldChg>
      <pc:sldChg chg="modSp mod">
        <pc:chgData name="McCulley, Shawn" userId="8a9a6c0f-504f-456d-a54f-ccd2f0b6ded5" providerId="ADAL" clId="{1F36E398-9C4B-421D-AA19-657EEF0FBCE3}" dt="2026-03-02T20:38:54.370" v="1402" actId="962"/>
        <pc:sldMkLst>
          <pc:docMk/>
          <pc:sldMk cId="4247440054" sldId="423"/>
        </pc:sldMkLst>
        <pc:picChg chg="mod">
          <ac:chgData name="McCulley, Shawn" userId="8a9a6c0f-504f-456d-a54f-ccd2f0b6ded5" providerId="ADAL" clId="{1F36E398-9C4B-421D-AA19-657EEF0FBCE3}" dt="2026-03-02T20:38:54.370" v="1402" actId="962"/>
          <ac:picMkLst>
            <pc:docMk/>
            <pc:sldMk cId="4247440054" sldId="423"/>
            <ac:picMk id="8" creationId="{D15A859D-4D28-235A-6EE0-FBBAAEE90FFA}"/>
          </ac:picMkLst>
        </pc:picChg>
      </pc:sldChg>
      <pc:sldChg chg="modSp mod">
        <pc:chgData name="McCulley, Shawn" userId="8a9a6c0f-504f-456d-a54f-ccd2f0b6ded5" providerId="ADAL" clId="{1F36E398-9C4B-421D-AA19-657EEF0FBCE3}" dt="2026-03-02T20:38:06.467" v="1394" actId="962"/>
        <pc:sldMkLst>
          <pc:docMk/>
          <pc:sldMk cId="1278437410" sldId="427"/>
        </pc:sldMkLst>
        <pc:picChg chg="mod">
          <ac:chgData name="McCulley, Shawn" userId="8a9a6c0f-504f-456d-a54f-ccd2f0b6ded5" providerId="ADAL" clId="{1F36E398-9C4B-421D-AA19-657EEF0FBCE3}" dt="2026-03-02T20:38:06.467" v="1394" actId="962"/>
          <ac:picMkLst>
            <pc:docMk/>
            <pc:sldMk cId="1278437410" sldId="427"/>
            <ac:picMk id="9" creationId="{01B691FB-37D1-4487-3CED-4019681DA16D}"/>
          </ac:picMkLst>
        </pc:picChg>
      </pc:sldChg>
      <pc:sldChg chg="modSp mod">
        <pc:chgData name="McCulley, Shawn" userId="8a9a6c0f-504f-456d-a54f-ccd2f0b6ded5" providerId="ADAL" clId="{1F36E398-9C4B-421D-AA19-657EEF0FBCE3}" dt="2026-03-30T23:46:17.770" v="1490" actId="962"/>
        <pc:sldMkLst>
          <pc:docMk/>
          <pc:sldMk cId="437658918" sldId="486"/>
        </pc:sldMkLst>
        <pc:picChg chg="mod">
          <ac:chgData name="McCulley, Shawn" userId="8a9a6c0f-504f-456d-a54f-ccd2f0b6ded5" providerId="ADAL" clId="{1F36E398-9C4B-421D-AA19-657EEF0FBCE3}" dt="2026-03-30T23:46:17.770" v="1490" actId="962"/>
          <ac:picMkLst>
            <pc:docMk/>
            <pc:sldMk cId="437658918" sldId="486"/>
            <ac:picMk id="56" creationId="{7E77DFFE-C679-4A2E-0063-49E0E74DDB6A}"/>
          </ac:picMkLst>
        </pc:picChg>
      </pc:sldChg>
      <pc:sldChg chg="modSp mod">
        <pc:chgData name="McCulley, Shawn" userId="8a9a6c0f-504f-456d-a54f-ccd2f0b6ded5" providerId="ADAL" clId="{1F36E398-9C4B-421D-AA19-657EEF0FBCE3}" dt="2026-03-30T23:54:45.890" v="2086"/>
        <pc:sldMkLst>
          <pc:docMk/>
          <pc:sldMk cId="936638780" sldId="528"/>
        </pc:sldMkLst>
        <pc:spChg chg="mod ord">
          <ac:chgData name="McCulley, Shawn" userId="8a9a6c0f-504f-456d-a54f-ccd2f0b6ded5" providerId="ADAL" clId="{1F36E398-9C4B-421D-AA19-657EEF0FBCE3}" dt="2026-03-30T23:54:45.890" v="2086"/>
          <ac:spMkLst>
            <pc:docMk/>
            <pc:sldMk cId="936638780" sldId="528"/>
            <ac:spMk id="2" creationId="{0390FA10-6409-B365-3821-3A05E6F9FA81}"/>
          </ac:spMkLst>
        </pc:spChg>
      </pc:sldChg>
      <pc:sldChg chg="modSp mod">
        <pc:chgData name="McCulley, Shawn" userId="8a9a6c0f-504f-456d-a54f-ccd2f0b6ded5" providerId="ADAL" clId="{1F36E398-9C4B-421D-AA19-657EEF0FBCE3}" dt="2026-03-30T23:54:59.075" v="2088" actId="962"/>
        <pc:sldMkLst>
          <pc:docMk/>
          <pc:sldMk cId="2290705267" sldId="529"/>
        </pc:sldMkLst>
        <pc:spChg chg="mod">
          <ac:chgData name="McCulley, Shawn" userId="8a9a6c0f-504f-456d-a54f-ccd2f0b6ded5" providerId="ADAL" clId="{1F36E398-9C4B-421D-AA19-657EEF0FBCE3}" dt="2026-03-30T23:54:59.075" v="2088" actId="962"/>
          <ac:spMkLst>
            <pc:docMk/>
            <pc:sldMk cId="2290705267" sldId="529"/>
            <ac:spMk id="4" creationId="{6DE87C4D-50B6-13BA-6394-3E68DFE1FC0D}"/>
          </ac:spMkLst>
        </pc:spChg>
      </pc:sldChg>
      <pc:sldChg chg="modSp mod">
        <pc:chgData name="McCulley, Shawn" userId="8a9a6c0f-504f-456d-a54f-ccd2f0b6ded5" providerId="ADAL" clId="{1F36E398-9C4B-421D-AA19-657EEF0FBCE3}" dt="2026-03-30T23:55:07.495" v="2093"/>
        <pc:sldMkLst>
          <pc:docMk/>
          <pc:sldMk cId="3909825995" sldId="530"/>
        </pc:sldMkLst>
        <pc:spChg chg="mod ord">
          <ac:chgData name="McCulley, Shawn" userId="8a9a6c0f-504f-456d-a54f-ccd2f0b6ded5" providerId="ADAL" clId="{1F36E398-9C4B-421D-AA19-657EEF0FBCE3}" dt="2026-03-30T23:55:07.495" v="2093"/>
          <ac:spMkLst>
            <pc:docMk/>
            <pc:sldMk cId="3909825995" sldId="530"/>
            <ac:spMk id="4" creationId="{00000000-0000-0000-0000-000000000000}"/>
          </ac:spMkLst>
        </pc:spChg>
      </pc:sldChg>
      <pc:sldChg chg="modSp mod">
        <pc:chgData name="McCulley, Shawn" userId="8a9a6c0f-504f-456d-a54f-ccd2f0b6ded5" providerId="ADAL" clId="{1F36E398-9C4B-421D-AA19-657EEF0FBCE3}" dt="2026-03-25T21:52:03.009" v="1484" actId="962"/>
        <pc:sldMkLst>
          <pc:docMk/>
          <pc:sldMk cId="1102602739" sldId="532"/>
        </pc:sldMkLst>
        <pc:picChg chg="mod">
          <ac:chgData name="McCulley, Shawn" userId="8a9a6c0f-504f-456d-a54f-ccd2f0b6ded5" providerId="ADAL" clId="{1F36E398-9C4B-421D-AA19-657EEF0FBCE3}" dt="2026-03-02T20:31:22.906" v="1347" actId="962"/>
          <ac:picMkLst>
            <pc:docMk/>
            <pc:sldMk cId="1102602739" sldId="532"/>
            <ac:picMk id="5" creationId="{F59FB1CD-3BB4-B575-E29C-95A838509A57}"/>
          </ac:picMkLst>
        </pc:picChg>
        <pc:picChg chg="mod">
          <ac:chgData name="McCulley, Shawn" userId="8a9a6c0f-504f-456d-a54f-ccd2f0b6ded5" providerId="ADAL" clId="{1F36E398-9C4B-421D-AA19-657EEF0FBCE3}" dt="2026-03-25T21:52:03.009" v="1484" actId="962"/>
          <ac:picMkLst>
            <pc:docMk/>
            <pc:sldMk cId="1102602739" sldId="532"/>
            <ac:picMk id="11" creationId="{E839B9AB-EF78-509F-35D4-75921A1817B0}"/>
          </ac:picMkLst>
        </pc:picChg>
      </pc:sldChg>
      <pc:sldChg chg="modSp mod">
        <pc:chgData name="McCulley, Shawn" userId="8a9a6c0f-504f-456d-a54f-ccd2f0b6ded5" providerId="ADAL" clId="{1F36E398-9C4B-421D-AA19-657EEF0FBCE3}" dt="2026-03-30T23:46:32.244" v="1492" actId="962"/>
        <pc:sldMkLst>
          <pc:docMk/>
          <pc:sldMk cId="2632585792" sldId="534"/>
        </pc:sldMkLst>
        <pc:spChg chg="mod">
          <ac:chgData name="McCulley, Shawn" userId="8a9a6c0f-504f-456d-a54f-ccd2f0b6ded5" providerId="ADAL" clId="{1F36E398-9C4B-421D-AA19-657EEF0FBCE3}" dt="2026-03-30T23:46:32.244" v="1492" actId="962"/>
          <ac:spMkLst>
            <pc:docMk/>
            <pc:sldMk cId="2632585792" sldId="534"/>
            <ac:spMk id="4" creationId="{0BAA0CEF-5D02-0667-90FB-6BAAAAE7BF94}"/>
          </ac:spMkLst>
        </pc:spChg>
      </pc:sldChg>
      <pc:sldChg chg="modSp mod">
        <pc:chgData name="McCulley, Shawn" userId="8a9a6c0f-504f-456d-a54f-ccd2f0b6ded5" providerId="ADAL" clId="{1F36E398-9C4B-421D-AA19-657EEF0FBCE3}" dt="2026-03-30T23:46:04.732" v="1486" actId="1036"/>
        <pc:sldMkLst>
          <pc:docMk/>
          <pc:sldMk cId="2681069064" sldId="536"/>
        </pc:sldMkLst>
        <pc:picChg chg="mod">
          <ac:chgData name="McCulley, Shawn" userId="8a9a6c0f-504f-456d-a54f-ccd2f0b6ded5" providerId="ADAL" clId="{1F36E398-9C4B-421D-AA19-657EEF0FBCE3}" dt="2026-03-25T21:37:09.222" v="1480" actId="1076"/>
          <ac:picMkLst>
            <pc:docMk/>
            <pc:sldMk cId="2681069064" sldId="536"/>
            <ac:picMk id="3" creationId="{BE86D835-6B38-16B7-82FD-C6FDE739A1E1}"/>
          </ac:picMkLst>
        </pc:picChg>
        <pc:picChg chg="mod">
          <ac:chgData name="McCulley, Shawn" userId="8a9a6c0f-504f-456d-a54f-ccd2f0b6ded5" providerId="ADAL" clId="{1F36E398-9C4B-421D-AA19-657EEF0FBCE3}" dt="2026-03-25T21:51:55.434" v="1482" actId="962"/>
          <ac:picMkLst>
            <pc:docMk/>
            <pc:sldMk cId="2681069064" sldId="536"/>
            <ac:picMk id="8" creationId="{B2BAE4CA-2316-7CB3-4D7E-EF0CF7A744A7}"/>
          </ac:picMkLst>
        </pc:picChg>
        <pc:picChg chg="mod">
          <ac:chgData name="McCulley, Shawn" userId="8a9a6c0f-504f-456d-a54f-ccd2f0b6ded5" providerId="ADAL" clId="{1F36E398-9C4B-421D-AA19-657EEF0FBCE3}" dt="2026-03-30T23:46:04.732" v="1486" actId="1036"/>
          <ac:picMkLst>
            <pc:docMk/>
            <pc:sldMk cId="2681069064" sldId="536"/>
            <ac:picMk id="12" creationId="{DD281BE3-24FD-88BC-06DF-008F711E3BE2}"/>
          </ac:picMkLst>
        </pc:picChg>
      </pc:sldChg>
      <pc:sldChg chg="modSp mod">
        <pc:chgData name="McCulley, Shawn" userId="8a9a6c0f-504f-456d-a54f-ccd2f0b6ded5" providerId="ADAL" clId="{1F36E398-9C4B-421D-AA19-657EEF0FBCE3}" dt="2026-03-02T20:37:21.816" v="1384" actId="962"/>
        <pc:sldMkLst>
          <pc:docMk/>
          <pc:sldMk cId="2398973359" sldId="543"/>
        </pc:sldMkLst>
        <pc:picChg chg="mod">
          <ac:chgData name="McCulley, Shawn" userId="8a9a6c0f-504f-456d-a54f-ccd2f0b6ded5" providerId="ADAL" clId="{1F36E398-9C4B-421D-AA19-657EEF0FBCE3}" dt="2026-03-02T20:37:21.816" v="1384" actId="962"/>
          <ac:picMkLst>
            <pc:docMk/>
            <pc:sldMk cId="2398973359" sldId="543"/>
            <ac:picMk id="11" creationId="{53FD876E-3784-FBDF-D4E9-FAD920303434}"/>
          </ac:picMkLst>
        </pc:picChg>
      </pc:sldChg>
      <pc:sldChg chg="modSp mod">
        <pc:chgData name="McCulley, Shawn" userId="8a9a6c0f-504f-456d-a54f-ccd2f0b6ded5" providerId="ADAL" clId="{1F36E398-9C4B-421D-AA19-657EEF0FBCE3}" dt="2026-03-30T23:50:10.467" v="1841" actId="962"/>
        <pc:sldMkLst>
          <pc:docMk/>
          <pc:sldMk cId="2389952589" sldId="544"/>
        </pc:sldMkLst>
        <pc:spChg chg="ord">
          <ac:chgData name="McCulley, Shawn" userId="8a9a6c0f-504f-456d-a54f-ccd2f0b6ded5" providerId="ADAL" clId="{1F36E398-9C4B-421D-AA19-657EEF0FBCE3}" dt="2026-03-30T23:47:59.395" v="1495"/>
          <ac:spMkLst>
            <pc:docMk/>
            <pc:sldMk cId="2389952589" sldId="544"/>
            <ac:spMk id="2" creationId="{31ABF9EB-F4BE-09C8-8F52-748516191231}"/>
          </ac:spMkLst>
        </pc:spChg>
        <pc:picChg chg="mod">
          <ac:chgData name="McCulley, Shawn" userId="8a9a6c0f-504f-456d-a54f-ccd2f0b6ded5" providerId="ADAL" clId="{1F36E398-9C4B-421D-AA19-657EEF0FBCE3}" dt="2026-03-30T23:50:10.467" v="1841" actId="962"/>
          <ac:picMkLst>
            <pc:docMk/>
            <pc:sldMk cId="2389952589" sldId="544"/>
            <ac:picMk id="13" creationId="{8883FA34-32AF-A4E2-A18F-0CA81DD60B71}"/>
          </ac:picMkLst>
        </pc:picChg>
      </pc:sldChg>
      <pc:sldChg chg="addSp delSp modSp mod">
        <pc:chgData name="McCulley, Shawn" userId="8a9a6c0f-504f-456d-a54f-ccd2f0b6ded5" providerId="ADAL" clId="{1F36E398-9C4B-421D-AA19-657EEF0FBCE3}" dt="2026-03-02T20:44:05.353" v="1471" actId="33553"/>
        <pc:sldMkLst>
          <pc:docMk/>
          <pc:sldMk cId="827291898" sldId="547"/>
        </pc:sldMkLst>
        <pc:spChg chg="add mod ord">
          <ac:chgData name="McCulley, Shawn" userId="8a9a6c0f-504f-456d-a54f-ccd2f0b6ded5" providerId="ADAL" clId="{1F36E398-9C4B-421D-AA19-657EEF0FBCE3}" dt="2026-03-02T20:44:05.353" v="1471" actId="33553"/>
          <ac:spMkLst>
            <pc:docMk/>
            <pc:sldMk cId="827291898" sldId="547"/>
            <ac:spMk id="6" creationId="{757DE83C-C244-BB32-931E-3F1A7004A74C}"/>
          </ac:spMkLst>
        </pc:spChg>
        <pc:spChg chg="add mod ord">
          <ac:chgData name="McCulley, Shawn" userId="8a9a6c0f-504f-456d-a54f-ccd2f0b6ded5" providerId="ADAL" clId="{1F36E398-9C4B-421D-AA19-657EEF0FBCE3}" dt="2026-03-02T20:41:28.249" v="1434" actId="1076"/>
          <ac:spMkLst>
            <pc:docMk/>
            <pc:sldMk cId="827291898" sldId="547"/>
            <ac:spMk id="7" creationId="{B20D8E7E-BF88-88DA-3712-57D994E29F5F}"/>
          </ac:spMkLst>
        </pc:spChg>
        <pc:picChg chg="mod">
          <ac:chgData name="McCulley, Shawn" userId="8a9a6c0f-504f-456d-a54f-ccd2f0b6ded5" providerId="ADAL" clId="{1F36E398-9C4B-421D-AA19-657EEF0FBCE3}" dt="2026-03-02T20:30:50.428" v="1339" actId="962"/>
          <ac:picMkLst>
            <pc:docMk/>
            <pc:sldMk cId="827291898" sldId="547"/>
            <ac:picMk id="3" creationId="{944B74D2-FE1F-AD16-B288-E49230FB04E7}"/>
          </ac:picMkLst>
        </pc:picChg>
      </pc:sldChg>
      <pc:sldChg chg="addSp delSp modSp mod">
        <pc:chgData name="McCulley, Shawn" userId="8a9a6c0f-504f-456d-a54f-ccd2f0b6ded5" providerId="ADAL" clId="{1F36E398-9C4B-421D-AA19-657EEF0FBCE3}" dt="2026-03-02T20:44:08.808" v="1472" actId="33553"/>
        <pc:sldMkLst>
          <pc:docMk/>
          <pc:sldMk cId="1888568039" sldId="548"/>
        </pc:sldMkLst>
        <pc:spChg chg="add mod ord">
          <ac:chgData name="McCulley, Shawn" userId="8a9a6c0f-504f-456d-a54f-ccd2f0b6ded5" providerId="ADAL" clId="{1F36E398-9C4B-421D-AA19-657EEF0FBCE3}" dt="2026-03-02T20:44:08.808" v="1472" actId="33553"/>
          <ac:spMkLst>
            <pc:docMk/>
            <pc:sldMk cId="1888568039" sldId="548"/>
            <ac:spMk id="8" creationId="{429A9C98-C721-0FBF-AA84-1BB38ACEA859}"/>
          </ac:spMkLst>
        </pc:spChg>
        <pc:spChg chg="add mod ord">
          <ac:chgData name="McCulley, Shawn" userId="8a9a6c0f-504f-456d-a54f-ccd2f0b6ded5" providerId="ADAL" clId="{1F36E398-9C4B-421D-AA19-657EEF0FBCE3}" dt="2026-03-02T20:42:15.590" v="1450"/>
          <ac:spMkLst>
            <pc:docMk/>
            <pc:sldMk cId="1888568039" sldId="548"/>
            <ac:spMk id="9" creationId="{C0AA30CC-DA26-1397-046D-CF0004025031}"/>
          </ac:spMkLst>
        </pc:spChg>
        <pc:picChg chg="mod">
          <ac:chgData name="McCulley, Shawn" userId="8a9a6c0f-504f-456d-a54f-ccd2f0b6ded5" providerId="ADAL" clId="{1F36E398-9C4B-421D-AA19-657EEF0FBCE3}" dt="2026-03-02T20:31:02.034" v="1342" actId="962"/>
          <ac:picMkLst>
            <pc:docMk/>
            <pc:sldMk cId="1888568039" sldId="548"/>
            <ac:picMk id="3" creationId="{BC4E0FFB-4739-7E41-FCB9-0A19A4E35719}"/>
          </ac:picMkLst>
        </pc:picChg>
      </pc:sldChg>
      <pc:sldChg chg="addSp delSp modSp mod">
        <pc:chgData name="McCulley, Shawn" userId="8a9a6c0f-504f-456d-a54f-ccd2f0b6ded5" providerId="ADAL" clId="{1F36E398-9C4B-421D-AA19-657EEF0FBCE3}" dt="2026-03-02T20:44:12.233" v="1473" actId="33553"/>
        <pc:sldMkLst>
          <pc:docMk/>
          <pc:sldMk cId="447699718" sldId="549"/>
        </pc:sldMkLst>
        <pc:spChg chg="add mod ord">
          <ac:chgData name="McCulley, Shawn" userId="8a9a6c0f-504f-456d-a54f-ccd2f0b6ded5" providerId="ADAL" clId="{1F36E398-9C4B-421D-AA19-657EEF0FBCE3}" dt="2026-03-02T20:44:12.233" v="1473" actId="33553"/>
          <ac:spMkLst>
            <pc:docMk/>
            <pc:sldMk cId="447699718" sldId="549"/>
            <ac:spMk id="6" creationId="{E4F2605B-5A10-6A8D-8C9B-B1F346AA6E90}"/>
          </ac:spMkLst>
        </pc:spChg>
        <pc:spChg chg="add mod ord">
          <ac:chgData name="McCulley, Shawn" userId="8a9a6c0f-504f-456d-a54f-ccd2f0b6ded5" providerId="ADAL" clId="{1F36E398-9C4B-421D-AA19-657EEF0FBCE3}" dt="2026-03-02T20:43:43.176" v="1469"/>
          <ac:spMkLst>
            <pc:docMk/>
            <pc:sldMk cId="447699718" sldId="549"/>
            <ac:spMk id="7" creationId="{C7328B2C-DF46-110E-F2BA-C3DFA796EEC1}"/>
          </ac:spMkLst>
        </pc:spChg>
        <pc:picChg chg="mod">
          <ac:chgData name="McCulley, Shawn" userId="8a9a6c0f-504f-456d-a54f-ccd2f0b6ded5" providerId="ADAL" clId="{1F36E398-9C4B-421D-AA19-657EEF0FBCE3}" dt="2026-03-02T20:39:17.650" v="1403" actId="1038"/>
          <ac:picMkLst>
            <pc:docMk/>
            <pc:sldMk cId="447699718" sldId="549"/>
            <ac:picMk id="3" creationId="{0A80E8E1-545E-E7DA-CADE-25AE855505B7}"/>
          </ac:picMkLst>
        </pc:picChg>
      </pc:sldChg>
      <pc:sldChg chg="modSp mod">
        <pc:chgData name="McCulley, Shawn" userId="8a9a6c0f-504f-456d-a54f-ccd2f0b6ded5" providerId="ADAL" clId="{1F36E398-9C4B-421D-AA19-657EEF0FBCE3}" dt="2026-03-24T23:00:16.722" v="1479" actId="1076"/>
        <pc:sldMkLst>
          <pc:docMk/>
          <pc:sldMk cId="982468984" sldId="550"/>
        </pc:sldMkLst>
        <pc:spChg chg="mod">
          <ac:chgData name="McCulley, Shawn" userId="8a9a6c0f-504f-456d-a54f-ccd2f0b6ded5" providerId="ADAL" clId="{1F36E398-9C4B-421D-AA19-657EEF0FBCE3}" dt="2026-03-24T23:00:16.722" v="1479" actId="1076"/>
          <ac:spMkLst>
            <pc:docMk/>
            <pc:sldMk cId="982468984" sldId="550"/>
            <ac:spMk id="4" creationId="{59E03E91-1BC4-2B18-7AA9-B7ED4B7DC65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5C2853-E48E-4D0F-B2F0-B29373754EBB}" type="datetimeFigureOut">
              <a:rPr lang="en-US" smtClean="0"/>
              <a:t>3/31/2026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287ABE-91A4-4BA7-BBD4-94E91B5BA3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77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87ABE-91A4-4BA7-BBD4-94E91B5BA33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7357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7287ABE-91A4-4BA7-BBD4-94E91B5BA332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18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46AA24-BA16-7D68-6E57-701E78AB9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0"/>
            <a:ext cx="12188952" cy="4773168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3392424"/>
            <a:ext cx="7936992" cy="1645920"/>
          </a:xfrm>
          <a:solidFill>
            <a:srgbClr val="007298"/>
          </a:solidFill>
          <a:ln>
            <a:solidFill>
              <a:srgbClr val="007298"/>
            </a:solidFill>
          </a:ln>
        </p:spPr>
        <p:txBody>
          <a:bodyPr anchor="ctr" anchorCtr="0">
            <a:normAutofit/>
          </a:bodyPr>
          <a:lstStyle>
            <a:lvl1pPr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4B048BB-BCAD-9C93-DF9C-3F8B8F1E4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881413"/>
            <a:ext cx="2552281" cy="94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ke A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" y="1810263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06989" y="6317934"/>
            <a:ext cx="2743200" cy="365125"/>
          </a:xfrm>
        </p:spPr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6" name="Picture 5" descr="Arrow embedded in a target, a bullseye">
            <a:extLst>
              <a:ext uri="{FF2B5EF4-FFF2-40B4-BE49-F238E27FC236}">
                <a16:creationId xmlns:a16="http://schemas.microsoft.com/office/drawing/2014/main" id="{79C93913-1BCC-F64A-BC95-F31A1E50913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565339" y="2919907"/>
            <a:ext cx="2939614" cy="2933873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27174D8-449A-67B8-4EEB-B0476D5DCE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13816" y="773722"/>
            <a:ext cx="7973568" cy="1256245"/>
          </a:xfrm>
          <a:solidFill>
            <a:srgbClr val="007298"/>
          </a:solidFill>
          <a:ln>
            <a:solidFill>
              <a:srgbClr val="007298"/>
            </a:solidFill>
          </a:ln>
        </p:spPr>
        <p:txBody>
          <a:bodyPr anchor="ctr" anchorCtr="0">
            <a:noAutofit/>
          </a:bodyPr>
          <a:lstStyle>
            <a:lvl1pPr marL="237744">
              <a:spcAft>
                <a:spcPts val="1000"/>
              </a:spcAft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Take Action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9752678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odul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D746AA24-BA16-7D68-6E57-701E78AB978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048" y="0"/>
            <a:ext cx="12188952" cy="4773168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FB660BD-AD3A-08A3-1C84-8F8BA323B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5881413"/>
            <a:ext cx="2552281" cy="9403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4904" y="3392424"/>
            <a:ext cx="7936992" cy="1645920"/>
          </a:xfrm>
          <a:solidFill>
            <a:srgbClr val="007298"/>
          </a:solidFill>
          <a:ln>
            <a:noFill/>
          </a:ln>
        </p:spPr>
        <p:txBody>
          <a:bodyPr anchor="ctr" anchorCtr="0">
            <a:noAutofit/>
          </a:bodyPr>
          <a:lstStyle>
            <a:lvl1pPr marL="237744" algn="l"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5835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Featured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1214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67928" y="2916936"/>
            <a:ext cx="2944368" cy="29352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 vert="horz" lIns="91440" tIns="45720" rIns="91440" bIns="45720" rtlCol="0">
            <a:noAutofit/>
          </a:bodyPr>
          <a:lstStyle>
            <a:lvl1pPr>
              <a:defRPr lang="en-US" sz="4800">
                <a:solidFill>
                  <a:schemeClr val="bg1"/>
                </a:solidFill>
                <a:latin typeface="Source Sans Pro Black" panose="020B0803030403020204" pitchFamily="34" charset="0"/>
                <a:ea typeface="Source Sans Pro Black" panose="020B0803030403020204" pitchFamily="34" charset="0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4578D-D8A9-004E-EDF8-D84F8F5A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8293172" cy="1256245"/>
          </a:xfrm>
          <a:solidFill>
            <a:srgbClr val="007298"/>
          </a:solidFill>
        </p:spPr>
        <p:txBody>
          <a:bodyPr anchor="ctr" anchorCtr="0">
            <a:noAutofit/>
          </a:bodyPr>
          <a:lstStyle>
            <a:lvl1pPr marL="237744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2407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vert="horz" lIns="91440" tIns="45720" rIns="91440" bIns="45720" rtlCol="0" anchor="b" anchorCtr="0">
            <a:no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2010-E310-925C-A68C-29FEB959A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919174"/>
            <a:ext cx="12192000" cy="4967655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  <a:solidFill>
            <a:schemeClr val="bg1"/>
          </a:solidFill>
        </p:spPr>
        <p:txBody>
          <a:bodyPr/>
          <a:lstStyle>
            <a:lvl1pPr>
              <a:defRPr baseline="0">
                <a:solidFill>
                  <a:srgbClr val="000000"/>
                </a:solidFill>
              </a:defRPr>
            </a:lvl1pPr>
          </a:lstStyle>
          <a:p>
            <a:pPr algn="ctr"/>
            <a:fld id="{330EA680-D336-4FF7-8B7A-9848BB0A1C32}" type="slidenum">
              <a:rPr lang="en-US" smtClean="0"/>
              <a:pPr algn="ctr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160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G Re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C252010-E310-925C-A68C-29FEB959A03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14400" y="1892808"/>
            <a:ext cx="10241280" cy="4096512"/>
          </a:xfrm>
          <a:solidFill>
            <a:srgbClr val="333F50"/>
          </a:solidFill>
          <a:ln>
            <a:solidFill>
              <a:schemeClr val="bg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ext Placeholder 18">
            <a:extLst>
              <a:ext uri="{FF2B5EF4-FFF2-40B4-BE49-F238E27FC236}">
                <a16:creationId xmlns:a16="http://schemas.microsoft.com/office/drawing/2014/main" id="{80DDCBEC-A163-802A-02EA-17BC9D2124E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41248" y="1371599"/>
            <a:ext cx="5231912" cy="697345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Add: “See page XX in your participant guide.”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420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>
            <a:noAutofit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0"/>
            <a:ext cx="10515600" cy="1325563"/>
          </a:xfrm>
        </p:spPr>
        <p:txBody>
          <a:bodyPr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5E8B073-61FE-EA23-0193-B07A1B609FC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75504" y="0"/>
            <a:ext cx="7013448" cy="6858000"/>
          </a:xfrm>
          <a:solidFill>
            <a:srgbClr val="333F50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3" name="Text Placeholder 18">
            <a:extLst>
              <a:ext uri="{FF2B5EF4-FFF2-40B4-BE49-F238E27FC236}">
                <a16:creationId xmlns:a16="http://schemas.microsoft.com/office/drawing/2014/main" id="{14F5E830-B83A-81A7-2DA1-C10A856B4BA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See page XX in your participant guide.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D0BFC9B-0367-4556-1B4B-04E9329933BC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95790" y="617748"/>
            <a:ext cx="3528758" cy="449814"/>
          </a:xfrm>
        </p:spPr>
        <p:txBody>
          <a:bodyPr>
            <a:normAutofit/>
          </a:bodyPr>
          <a:lstStyle>
            <a:lvl1pPr marL="0" indent="0" algn="l"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SECTION X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967" y="1089682"/>
            <a:ext cx="4546858" cy="967717"/>
          </a:xfrm>
        </p:spPr>
        <p:txBody>
          <a:bodyPr anchor="t" anchorCtr="0">
            <a:noAutofit/>
          </a:bodyPr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F8B3A1B-9968-DBEB-1F7E-10CBDB9F6C0B}"/>
              </a:ext>
            </a:extLst>
          </p:cNvPr>
          <p:cNvSpPr txBox="1">
            <a:spLocks/>
          </p:cNvSpPr>
          <p:nvPr userDrawn="1"/>
        </p:nvSpPr>
        <p:spPr>
          <a:xfrm>
            <a:off x="2365659" y="62402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atured 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EFAEF0B0-3E23-4F89-6400-585BE2F6B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1811214"/>
            <a:ext cx="12191999" cy="5047737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>
              <a:defRPr lang="en-US" smtClean="0">
                <a:solidFill>
                  <a:schemeClr val="bg1"/>
                </a:solidFill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567928" y="2916936"/>
            <a:ext cx="2944368" cy="2935224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 vert="horz" lIns="91440" tIns="45720" rIns="91440" bIns="45720" rtlCol="0">
            <a:normAutofit fontScale="85000" lnSpcReduction="20000"/>
          </a:bodyPr>
          <a:lstStyle>
            <a:lvl1pPr>
              <a:defRPr lang="en-US" sz="4800">
                <a:solidFill>
                  <a:schemeClr val="bg1"/>
                </a:solidFill>
                <a:latin typeface="+mn-lt"/>
                <a:ea typeface="Source Sans Pro Black" panose="020B0803030403020204" pitchFamily="34" charset="0"/>
              </a:defRPr>
            </a:lvl1pPr>
          </a:lstStyle>
          <a:p>
            <a:pPr marL="0" lvl="0" indent="0">
              <a:lnSpc>
                <a:spcPct val="90000"/>
              </a:lnSpc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B4578D-D8A9-004E-EDF8-D84F8F5AC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8182402" cy="1256245"/>
          </a:xfrm>
          <a:solidFill>
            <a:srgbClr val="007298"/>
          </a:solidFill>
          <a:ln>
            <a:solidFill>
              <a:srgbClr val="007298"/>
            </a:solidFill>
          </a:ln>
        </p:spPr>
        <p:txBody>
          <a:bodyPr anchor="ctr" anchorCtr="0">
            <a:noAutofit/>
          </a:bodyPr>
          <a:lstStyle>
            <a:lvl1pPr marL="237744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106988" y="631888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  <a:latin typeface="+mj-lt"/>
              </a:defRPr>
            </a:lvl1pPr>
          </a:lstStyle>
          <a:p>
            <a:fld id="{330EA680-D336-4FF7-8B7A-9848BB0A1C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617800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83698"/>
            <a:ext cx="10515600" cy="1170782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FDIC logo">
            <a:extLst>
              <a:ext uri="{FF2B5EF4-FFF2-40B4-BE49-F238E27FC236}">
                <a16:creationId xmlns:a16="http://schemas.microsoft.com/office/drawing/2014/main" id="{FE4E93B4-E61C-71F5-8591-1210B9725A69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709" y="6306411"/>
            <a:ext cx="567239" cy="229972"/>
          </a:xfrm>
          <a:prstGeom prst="rect">
            <a:avLst/>
          </a:prstGeom>
        </p:spPr>
      </p:pic>
      <p:pic>
        <p:nvPicPr>
          <p:cNvPr id="7" name="Picture 6" descr="SBA logo">
            <a:extLst>
              <a:ext uri="{FF2B5EF4-FFF2-40B4-BE49-F238E27FC236}">
                <a16:creationId xmlns:a16="http://schemas.microsoft.com/office/drawing/2014/main" id="{03A85D83-3BD2-20C1-71F1-424845F98B2A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943221" y="6187461"/>
            <a:ext cx="566928" cy="467871"/>
          </a:xfrm>
          <a:prstGeom prst="rect">
            <a:avLst/>
          </a:prstGeom>
        </p:spPr>
      </p:pic>
      <p:pic>
        <p:nvPicPr>
          <p:cNvPr id="10" name="Picture 9" descr="Money Smart Logo">
            <a:extLst>
              <a:ext uri="{FF2B5EF4-FFF2-40B4-BE49-F238E27FC236}">
                <a16:creationId xmlns:a16="http://schemas.microsoft.com/office/drawing/2014/main" id="{D55129DF-7B2E-96ED-8CBC-32348C5462E4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1" y="6160983"/>
            <a:ext cx="496875" cy="523027"/>
          </a:xfrm>
          <a:prstGeom prst="rect">
            <a:avLst/>
          </a:prstGeom>
        </p:spPr>
      </p:pic>
    </p:spTree>
    <p:custDataLst>
      <p:tags r:id="rId14"/>
    </p:custDataLst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4" r:id="rId5"/>
    <p:sldLayoutId id="2147483665" r:id="rId6"/>
    <p:sldLayoutId id="2147483667" r:id="rId7"/>
    <p:sldLayoutId id="2147483668" r:id="rId8"/>
    <p:sldLayoutId id="2147483669" r:id="rId9"/>
    <p:sldLayoutId id="2147483674" r:id="rId10"/>
    <p:sldLayoutId id="2147483675" r:id="rId11"/>
    <p:sldLayoutId id="2147483676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5000"/>
        </a:lnSpc>
        <a:spcBef>
          <a:spcPts val="1000"/>
        </a:spcBef>
        <a:spcAft>
          <a:spcPts val="300"/>
        </a:spcAft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Source Sans Pro" panose="020B0503030403020204" pitchFamily="34" charset="0"/>
        <a:buChar char="–"/>
        <a:defRPr sz="260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SzPct val="100000"/>
        <a:buFont typeface="Georgia" panose="02040502050405020303" pitchFamily="18" charset="0"/>
        <a:buChar char="▫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Georgia" panose="02040502050405020303" pitchFamily="18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5000"/>
        </a:lnSpc>
        <a:spcBef>
          <a:spcPts val="500"/>
        </a:spcBef>
        <a:spcAft>
          <a:spcPts val="300"/>
        </a:spcAft>
        <a:buFont typeface="Source Sans Pro" panose="020B0503030403020204" pitchFamily="34" charset="0"/>
        <a:buChar char="~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6.xml"/><Relationship Id="rId4" Type="http://schemas.openxmlformats.org/officeDocument/2006/relationships/image" Target="../media/image16.sv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3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5.xml"/><Relationship Id="rId4" Type="http://schemas.openxmlformats.org/officeDocument/2006/relationships/image" Target="../media/image20.sv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8.xml"/><Relationship Id="rId4" Type="http://schemas.openxmlformats.org/officeDocument/2006/relationships/image" Target="../media/image5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1.xml"/><Relationship Id="rId4" Type="http://schemas.openxmlformats.org/officeDocument/2006/relationships/image" Target="../media/image23.sv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Photograph of a wooden signpost with multiple colorful arrows pointing in different directions against a cloudy sky background. ">
            <a:extLst>
              <a:ext uri="{FF2B5EF4-FFF2-40B4-BE49-F238E27FC236}">
                <a16:creationId xmlns:a16="http://schemas.microsoft.com/office/drawing/2014/main" id="{DD281BE3-24FD-88BC-06DF-008F711E3BE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048" y="18662"/>
            <a:ext cx="12188952" cy="4773168"/>
          </a:xfr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2F04B848-852F-6FB0-4D95-1297AEE3E3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1580" y="3429000"/>
            <a:ext cx="9140720" cy="1645920"/>
          </a:xfrm>
        </p:spPr>
        <p:txBody>
          <a:bodyPr tIns="182880" anchor="t" anchorCtr="0"/>
          <a:lstStyle/>
          <a:p>
            <a:r>
              <a:rPr lang="en-US" b="1" dirty="0">
                <a:solidFill>
                  <a:schemeClr val="bg1"/>
                </a:solidFill>
              </a:rPr>
              <a:t>Selling, Closing, or Transferring Ownership of Your Business</a:t>
            </a:r>
            <a:br>
              <a:rPr lang="en-US" b="1" dirty="0">
                <a:solidFill>
                  <a:schemeClr val="bg1"/>
                </a:solidFill>
              </a:rPr>
            </a:br>
            <a:endParaRPr lang="en-US" dirty="0"/>
          </a:p>
        </p:txBody>
      </p:sp>
      <p:pic>
        <p:nvPicPr>
          <p:cNvPr id="3" name="Picture 2" descr="MoneySmart Small Business logo">
            <a:extLst>
              <a:ext uri="{FF2B5EF4-FFF2-40B4-BE49-F238E27FC236}">
                <a16:creationId xmlns:a16="http://schemas.microsoft.com/office/drawing/2014/main" id="{BE86D835-6B38-16B7-82FD-C6FDE739A1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177" y="5667760"/>
            <a:ext cx="2281831" cy="806931"/>
          </a:xfrm>
          <a:prstGeom prst="rect">
            <a:avLst/>
          </a:prstGeom>
        </p:spPr>
      </p:pic>
      <p:pic>
        <p:nvPicPr>
          <p:cNvPr id="4" name="Picture 3" descr="FDIC Federal Deposit Insurance Corporation logo">
            <a:extLst>
              <a:ext uri="{FF2B5EF4-FFF2-40B4-BE49-F238E27FC236}">
                <a16:creationId xmlns:a16="http://schemas.microsoft.com/office/drawing/2014/main" id="{32946DEB-1BBA-2DC3-3EFD-E5281BEE85C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76" y="5749649"/>
            <a:ext cx="3505663" cy="566489"/>
          </a:xfrm>
          <a:prstGeom prst="rect">
            <a:avLst/>
          </a:prstGeom>
        </p:spPr>
      </p:pic>
      <p:pic>
        <p:nvPicPr>
          <p:cNvPr id="8" name="Picture 7" descr="SBA U.S. Small Business Administration logo">
            <a:extLst>
              <a:ext uri="{FF2B5EF4-FFF2-40B4-BE49-F238E27FC236}">
                <a16:creationId xmlns:a16="http://schemas.microsoft.com/office/drawing/2014/main" id="{B2BAE4CA-2316-7CB3-4D7E-EF0CF7A744A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07" y="5667760"/>
            <a:ext cx="2288016" cy="65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10690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2D4E490-37BD-3053-D03A-D46F7A488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/>
          <a:lstStyle/>
          <a:p>
            <a:r>
              <a:rPr lang="en-US" dirty="0"/>
              <a:t>Reasons to Sell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C6D629F-D254-3D6F-106F-DB45C17B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BD4863-DEC7-25E6-84A9-222850362F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600" dirty="0"/>
              <a:t>To maximize the financial return on their investment</a:t>
            </a:r>
          </a:p>
          <a:p>
            <a:pPr marL="457200" indent="-457200"/>
            <a:r>
              <a:rPr lang="en-US" sz="2600" dirty="0"/>
              <a:t>To pursue other opportunities</a:t>
            </a:r>
          </a:p>
          <a:p>
            <a:pPr marL="457200" indent="-457200"/>
            <a:r>
              <a:rPr lang="en-US" sz="2600" dirty="0"/>
              <a:t>To retire</a:t>
            </a:r>
          </a:p>
          <a:p>
            <a:pPr marL="457200" indent="-457200"/>
            <a:r>
              <a:rPr lang="en-US" sz="2600" dirty="0"/>
              <a:t>To avoid the challenges of closing the business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924250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64B79F-701B-B91D-22FB-DD88E73D0D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D910D43-43BE-3DB9-77B2-920F35EC6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228600"/>
            <a:r>
              <a:rPr lang="en-US" dirty="0"/>
              <a:t>Why Close?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9BFFEF5-9AB2-42C1-A65C-EB3CCB80A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3254477"/>
            <a:ext cx="10424652" cy="306440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Why might a business owner choose to close </a:t>
            </a:r>
            <a:br>
              <a:rPr lang="en-US" sz="4000" dirty="0"/>
            </a:br>
            <a:r>
              <a:rPr lang="en-US" sz="4000" dirty="0"/>
              <a:t>their business?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C4AC21-DA4F-6789-E3DA-C6B29057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0EA680-D336-4FF7-8B7A-9848BB0A1C32}" type="slidenum">
              <a:rPr lang="en-US" smtClean="0"/>
              <a:pPr algn="ctr"/>
              <a:t>11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35244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55A133-B558-2513-E2DC-CB04E96BB2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AC66BD4-E2D3-993F-A8D2-2F3C4235D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/>
          <a:lstStyle/>
          <a:p>
            <a:r>
              <a:rPr lang="en-US" dirty="0"/>
              <a:t>Reasons to Close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482C70-4CDA-3640-5973-7E2661E123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600" dirty="0"/>
              <a:t>The business is no longer profitable.</a:t>
            </a:r>
          </a:p>
          <a:p>
            <a:pPr marL="457200" indent="-457200"/>
            <a:r>
              <a:rPr lang="en-US" sz="2600" dirty="0"/>
              <a:t>The owner is no longer able to manage the business.</a:t>
            </a:r>
          </a:p>
          <a:p>
            <a:pPr marL="457200" indent="-457200"/>
            <a:r>
              <a:rPr lang="en-US" sz="2600" dirty="0"/>
              <a:t>There is no succession plan in place.</a:t>
            </a:r>
          </a:p>
          <a:p>
            <a:pPr marL="457200" indent="-457200"/>
            <a:r>
              <a:rPr lang="en-US" sz="2600" dirty="0"/>
              <a:t>The owner wants to avoid the challenges of selling the business.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49CA5C-D2A9-5569-B3D4-4A9379C93A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57199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130A3B-3939-CD2C-C89C-45D306CF6E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E469FAD-C294-5BD1-3AF3-BCD29577FB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marL="228600"/>
            <a:r>
              <a:rPr lang="en-US" dirty="0"/>
              <a:t>Why Transfer Ownership?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6A744E7-08AD-B2C0-E30B-07A2A2E99F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3254477"/>
            <a:ext cx="10424652" cy="30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Why might a business owner choose to</a:t>
            </a:r>
            <a:br>
              <a:rPr lang="en-US" sz="4000" dirty="0"/>
            </a:br>
            <a:r>
              <a:rPr lang="en-US" sz="4000" dirty="0"/>
              <a:t>transfer ownership of their business?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D37F99-AC6E-F16E-0581-E7D83DD529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0EA680-D336-4FF7-8B7A-9848BB0A1C32}" type="slidenum">
              <a:rPr lang="en-US" smtClean="0"/>
              <a:pPr algn="ctr"/>
              <a:t>13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575190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74211A-B653-8C1B-40C2-F24868A59B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B57E228-C5A8-8949-84C7-94D4BA70D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/>
          <a:lstStyle/>
          <a:p>
            <a:r>
              <a:rPr lang="en-US" dirty="0"/>
              <a:t>Reasons to Transfer Ownership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6500B2-88D3-AA83-063D-0B3351B7EF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27F3E-8C65-A0DD-0F96-C5F15D3F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600" dirty="0"/>
              <a:t>To keep the business in the family</a:t>
            </a:r>
          </a:p>
          <a:p>
            <a:pPr marL="457200" indent="-457200"/>
            <a:r>
              <a:rPr lang="en-US" sz="2600" dirty="0"/>
              <a:t>To reward loyal employees</a:t>
            </a:r>
          </a:p>
          <a:p>
            <a:pPr marL="457200" indent="-457200"/>
            <a:r>
              <a:rPr lang="en-US" sz="2600" dirty="0"/>
              <a:t>To ensure the continuity of the business</a:t>
            </a:r>
          </a:p>
          <a:p>
            <a:pPr marL="457200" indent="-457200"/>
            <a:r>
              <a:rPr lang="en-US" sz="2600" dirty="0"/>
              <a:t>To minimize tax liabilities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18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BAEAC2-77B6-0897-9022-9A288DCDCD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FFB030A-B709-DAC6-FB67-4929DEC50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Benefits of Planning Ahead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A5F655A-9176-6C63-0FE2-DD544522A22F}"/>
              </a:ext>
            </a:extLst>
          </p:cNvPr>
          <p:cNvSpPr/>
          <p:nvPr/>
        </p:nvSpPr>
        <p:spPr>
          <a:xfrm>
            <a:off x="838200" y="1865312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Maximizing Business Value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F3902AD2-2549-C5AC-AD6F-FEBC60F7CA99}"/>
              </a:ext>
            </a:extLst>
          </p:cNvPr>
          <p:cNvSpPr/>
          <p:nvPr/>
        </p:nvSpPr>
        <p:spPr>
          <a:xfrm>
            <a:off x="4452937" y="1865312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Attracting Potential Buyers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7F1A4B96-435E-2503-A33B-49D96C3A8759}"/>
              </a:ext>
            </a:extLst>
          </p:cNvPr>
          <p:cNvSpPr/>
          <p:nvPr/>
        </p:nvSpPr>
        <p:spPr>
          <a:xfrm>
            <a:off x="8067675" y="1865312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Smooth Transition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0044ED6B-65C2-ADCD-F67D-C6F19CC01F30}"/>
              </a:ext>
            </a:extLst>
          </p:cNvPr>
          <p:cNvSpPr/>
          <p:nvPr/>
        </p:nvSpPr>
        <p:spPr>
          <a:xfrm>
            <a:off x="2645568" y="4165600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Reduced Stress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BA85785-4F1D-3358-FA8F-B411C29EC2D5}"/>
              </a:ext>
            </a:extLst>
          </p:cNvPr>
          <p:cNvSpPr/>
          <p:nvPr/>
        </p:nvSpPr>
        <p:spPr>
          <a:xfrm>
            <a:off x="6260306" y="4165600"/>
            <a:ext cx="3286125" cy="1971675"/>
          </a:xfrm>
          <a:custGeom>
            <a:avLst/>
            <a:gdLst>
              <a:gd name="connsiteX0" fmla="*/ 0 w 3286125"/>
              <a:gd name="connsiteY0" fmla="*/ 0 h 1971675"/>
              <a:gd name="connsiteX1" fmla="*/ 3286125 w 3286125"/>
              <a:gd name="connsiteY1" fmla="*/ 0 h 1971675"/>
              <a:gd name="connsiteX2" fmla="*/ 3286125 w 3286125"/>
              <a:gd name="connsiteY2" fmla="*/ 1971675 h 1971675"/>
              <a:gd name="connsiteX3" fmla="*/ 0 w 3286125"/>
              <a:gd name="connsiteY3" fmla="*/ 1971675 h 1971675"/>
              <a:gd name="connsiteX4" fmla="*/ 0 w 3286125"/>
              <a:gd name="connsiteY4" fmla="*/ 0 h 1971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86125" h="1971675">
                <a:moveTo>
                  <a:pt x="0" y="0"/>
                </a:moveTo>
                <a:lnTo>
                  <a:pt x="3286125" y="0"/>
                </a:lnTo>
                <a:lnTo>
                  <a:pt x="3286125" y="1971675"/>
                </a:lnTo>
                <a:lnTo>
                  <a:pt x="0" y="19716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marL="0" lvl="0" indent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Financial Security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9AF8B6E-AD0B-AB53-08D5-4EF8D139D1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31624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E18825B-1E43-D91D-9174-AF079011E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685734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Try It: Choosing a Business Exit Strategy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A6D489-4184-CFC6-9D1E-31784FAAF1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4 in your participant guide.</a:t>
            </a:r>
          </a:p>
        </p:txBody>
      </p:sp>
      <p:pic>
        <p:nvPicPr>
          <p:cNvPr id="11" name="Picture Placeholder 10" descr="Red arrow deviating from a line of white arrows">
            <a:extLst>
              <a:ext uri="{FF2B5EF4-FFF2-40B4-BE49-F238E27FC236}">
                <a16:creationId xmlns:a16="http://schemas.microsoft.com/office/drawing/2014/main" id="{E8D1F09C-E2AD-260B-2C25-33C2FC17BA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707421A-F2ED-5351-15DA-6F9587808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61043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8FAFF7B-599F-EEDC-7A9A-BE91BB5AC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39496"/>
            <a:ext cx="8183880" cy="1645920"/>
          </a:xfrm>
        </p:spPr>
        <p:txBody>
          <a:bodyPr>
            <a:noAutofit/>
          </a:bodyPr>
          <a:lstStyle/>
          <a:p>
            <a:pPr marL="228600"/>
            <a:r>
              <a:rPr lang="en-US" b="1" dirty="0"/>
              <a:t>Debate! Sell, Close, </a:t>
            </a:r>
            <a:br>
              <a:rPr lang="en-US" b="1" dirty="0"/>
            </a:br>
            <a:r>
              <a:rPr lang="en-US" b="1" dirty="0"/>
              <a:t>or Transfer Ownership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F04D52B-7D9D-6D1E-301D-04641F8DCA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10486650" cy="365918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600" dirty="0">
                <a:latin typeface="+mn-lt"/>
              </a:rPr>
              <a:t>Why should Dae select your strategy?</a:t>
            </a:r>
          </a:p>
          <a:p>
            <a:pPr marL="457200" indent="-457200"/>
            <a:r>
              <a:rPr lang="en-US" sz="2600" dirty="0">
                <a:latin typeface="+mn-lt"/>
              </a:rPr>
              <a:t>What are the potential benefits of this strategy? </a:t>
            </a:r>
          </a:p>
          <a:p>
            <a:pPr marL="457200" indent="-457200"/>
            <a:r>
              <a:rPr lang="en-US" sz="2600" dirty="0">
                <a:latin typeface="+mn-lt"/>
              </a:rPr>
              <a:t>What are the potential drawbacks of this strategy and how can she avoid them?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7D99FB-09AE-9560-63DD-A725CAA1C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518695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F70F77-F529-0600-DB63-3D9C6C5FAC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757DE83C-C244-BB32-931E-3F1A7004A74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2445" y="661586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2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B20D8E7E-BF88-88DA-3712-57D994E29F5F}"/>
              </a:ext>
            </a:extLst>
          </p:cNvPr>
          <p:cNvSpPr txBox="1">
            <a:spLocks/>
          </p:cNvSpPr>
          <p:nvPr/>
        </p:nvSpPr>
        <p:spPr>
          <a:xfrm>
            <a:off x="498967" y="1093172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Selling a Business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1E211A-CAA9-3147-F18E-9E78746B51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dirty="0"/>
              <a:t>See page 5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0B4AF7-C6D1-294F-C55E-4F94D289B888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3" name="Picture Placeholder 11" descr="Photograph of a wooden signpost with multiple colorful arrows pointing in different directions against a cloudy sky background. ">
            <a:extLst>
              <a:ext uri="{FF2B5EF4-FFF2-40B4-BE49-F238E27FC236}">
                <a16:creationId xmlns:a16="http://schemas.microsoft.com/office/drawing/2014/main" id="{944B74D2-FE1F-AD16-B288-E49230FB04E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27" r="45695"/>
          <a:stretch>
            <a:fillRect/>
          </a:stretch>
        </p:blipFill>
        <p:spPr>
          <a:xfrm>
            <a:off x="5175250" y="0"/>
            <a:ext cx="7013575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27291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CE23E3F-365A-8BCE-BAFA-2A8094FFFA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/>
          <a:lstStyle/>
          <a:p>
            <a:r>
              <a:rPr lang="en-US" dirty="0"/>
              <a:t>Determine If a Business is Saleable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83484A43-774F-D5F1-9941-FC37649B96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2050"/>
            <a:ext cx="10515600" cy="4351338"/>
          </a:xfrm>
        </p:spPr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Do you have a history of strong profits?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Is your business in an attractive or growing industry?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Does your location support future growth or quick relocation if needed?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Are your equipment and assets in good condition?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Do you have reliable relationships with suppliers?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Are there loyal or long-standing customers who help generate steady income?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Can the business operate successfully without your personal involvement?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</a:pPr>
            <a:r>
              <a:rPr lang="en-US" sz="2600" dirty="0"/>
              <a:t>Is your balance sheet healthy with manageable debt and collectable accounts receivable?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46E652-F600-0B23-9F4D-121AAD15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19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8694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6E419-656D-A7E1-9F24-951F0E0203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>
            <a:extLst>
              <a:ext uri="{FF2B5EF4-FFF2-40B4-BE49-F238E27FC236}">
                <a16:creationId xmlns:a16="http://schemas.microsoft.com/office/drawing/2014/main" id="{C457A41B-1DC1-E390-8E07-06DEF239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</p:spPr>
        <p:txBody>
          <a:bodyPr/>
          <a:lstStyle/>
          <a:p>
            <a:pPr marL="228600"/>
            <a:r>
              <a:rPr lang="en-US" dirty="0"/>
              <a:t>Learning Objectives</a:t>
            </a:r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ED34F9E8-D564-3008-4A70-C5E06DD32C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2659697"/>
            <a:ext cx="7199093" cy="3659188"/>
          </a:xfrm>
        </p:spPr>
        <p:txBody>
          <a:bodyPr>
            <a:normAutofit fontScale="55000" lnSpcReduction="20000"/>
          </a:bodyPr>
          <a:lstStyle/>
          <a:p>
            <a:pPr marL="457200" indent="-457200"/>
            <a:r>
              <a:rPr lang="en-US" dirty="0">
                <a:latin typeface="+mn-lt"/>
              </a:rPr>
              <a:t>Explain the different strategies for business exit and the benefits of planning ahead.</a:t>
            </a:r>
          </a:p>
          <a:p>
            <a:pPr marL="457200" indent="-457200"/>
            <a:r>
              <a:rPr lang="en-US" dirty="0">
                <a:latin typeface="+mn-lt"/>
              </a:rPr>
              <a:t>List steps and considerations for selling a business.</a:t>
            </a:r>
          </a:p>
          <a:p>
            <a:pPr marL="457200" indent="-457200"/>
            <a:r>
              <a:rPr lang="en-US" dirty="0">
                <a:latin typeface="+mn-lt"/>
              </a:rPr>
              <a:t>List steps and considerations for transferring ownership of a business.</a:t>
            </a:r>
          </a:p>
          <a:p>
            <a:pPr marL="457200" indent="-457200"/>
            <a:r>
              <a:rPr lang="en-US" dirty="0">
                <a:latin typeface="+mn-lt"/>
              </a:rPr>
              <a:t>List steps and considerations for closing a business.</a:t>
            </a:r>
          </a:p>
        </p:txBody>
      </p:sp>
      <p:pic>
        <p:nvPicPr>
          <p:cNvPr id="56" name="Picture Placeholder 55" descr="Arrow embedded in a target, a bullseye">
            <a:extLst>
              <a:ext uri="{FF2B5EF4-FFF2-40B4-BE49-F238E27FC236}">
                <a16:creationId xmlns:a16="http://schemas.microsoft.com/office/drawing/2014/main" id="{7E77DFFE-C679-4A2E-0063-49E0E74DDB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7928" y="2916936"/>
            <a:ext cx="2944368" cy="2935224"/>
          </a:xfrm>
          <a:noFill/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48912C-5FDF-FF3D-924C-B39C642F8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376589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0AE55C-0D1D-87FF-6418-85A00B1B65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/>
          <a:lstStyle/>
          <a:p>
            <a:r>
              <a:rPr lang="en-US" dirty="0"/>
              <a:t>Apply It: Is My Business Saleable?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CE06F2-C83B-7FCC-D042-F77A672341F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576" y="1371600"/>
            <a:ext cx="5231912" cy="401782"/>
          </a:xfrm>
        </p:spPr>
        <p:txBody>
          <a:bodyPr>
            <a:noAutofit/>
          </a:bodyPr>
          <a:lstStyle/>
          <a:p>
            <a:r>
              <a:rPr lang="en-US" dirty="0"/>
              <a:t>See page 5 in your participant guide.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58F98D-5FB6-61E9-ACE7-7E5E62105C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11" name="Picture Placeholder 10" descr="Photograph showing a close-up of a checklist with multiple checkboxes marked with pink checkmarks inside black circles. ">
            <a:extLst>
              <a:ext uri="{FF2B5EF4-FFF2-40B4-BE49-F238E27FC236}">
                <a16:creationId xmlns:a16="http://schemas.microsoft.com/office/drawing/2014/main" id="{53FD876E-3784-FBDF-D4E9-FAD92030343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239897335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1CBA7D-55CE-90E6-8972-E769F9E666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9C6543-07B4-D7DE-164E-075627EBAE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4089" y="0"/>
            <a:ext cx="11193734" cy="1560945"/>
          </a:xfrm>
        </p:spPr>
        <p:txBody>
          <a:bodyPr anchor="b" anchorCtr="0">
            <a:noAutofit/>
          </a:bodyPr>
          <a:lstStyle/>
          <a:p>
            <a:r>
              <a:rPr lang="en-US" dirty="0"/>
              <a:t>Why is accurate and thorough due diligence so critical for both buyer and seller?</a:t>
            </a:r>
          </a:p>
        </p:txBody>
      </p:sp>
      <p:pic>
        <p:nvPicPr>
          <p:cNvPr id="9" name="Picture Placeholder 8" descr="A photograph showing multiple magnifying glasses of various sizes arranged on a bright yellow background. ">
            <a:extLst>
              <a:ext uri="{FF2B5EF4-FFF2-40B4-BE49-F238E27FC236}">
                <a16:creationId xmlns:a16="http://schemas.microsoft.com/office/drawing/2014/main" id="{D6FA848C-1C0C-0601-73D7-3D7A7252592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2F0ACAC-49DC-5FB9-0C6E-BD3255901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7045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870528-9752-8DA1-91D7-44BB949EEF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</p:spPr>
        <p:txBody>
          <a:bodyPr>
            <a:noAutofit/>
          </a:bodyPr>
          <a:lstStyle/>
          <a:p>
            <a:pPr marL="228600"/>
            <a:r>
              <a:rPr lang="en-US" dirty="0"/>
              <a:t>Due Diligence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260C57-C10A-C589-4761-A42C043FE2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87" y="3024822"/>
            <a:ext cx="7199093" cy="3659188"/>
          </a:xfrm>
        </p:spPr>
        <p:txBody>
          <a:bodyPr>
            <a:noAutofit/>
          </a:bodyPr>
          <a:lstStyle/>
          <a:p>
            <a:pPr marL="457200" indent="-457200"/>
            <a:r>
              <a:rPr lang="en-US" sz="2600" dirty="0">
                <a:latin typeface="+mn-lt"/>
              </a:rPr>
              <a:t>Establishes trust between buyer and seller</a:t>
            </a:r>
          </a:p>
          <a:p>
            <a:pPr marL="457200" indent="-457200"/>
            <a:r>
              <a:rPr lang="en-US" sz="2600" dirty="0">
                <a:latin typeface="+mn-lt"/>
              </a:rPr>
              <a:t>Avoids legal or financial surprises later</a:t>
            </a:r>
          </a:p>
          <a:p>
            <a:pPr marL="457200" indent="-457200"/>
            <a:r>
              <a:rPr lang="en-US" sz="2600" dirty="0">
                <a:latin typeface="+mn-lt"/>
              </a:rPr>
              <a:t>Enables fair valuation and smoother negotiations</a:t>
            </a:r>
          </a:p>
        </p:txBody>
      </p:sp>
      <p:pic>
        <p:nvPicPr>
          <p:cNvPr id="13" name="Picture Placeholder 12" descr="illustration of clipboard a piece of paper that has checkmarks and x's on it.">
            <a:extLst>
              <a:ext uri="{FF2B5EF4-FFF2-40B4-BE49-F238E27FC236}">
                <a16:creationId xmlns:a16="http://schemas.microsoft.com/office/drawing/2014/main" id="{8883FA34-32AF-A4E2-A18F-0CA81DD60B7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>
            <a:fillRect/>
          </a:stretch>
        </p:blipFill>
        <p:spPr>
          <a:xfrm>
            <a:off x="8567928" y="2650236"/>
            <a:ext cx="2944368" cy="2935224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1ABF9EB-F4BE-09C8-8F52-748516191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22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899525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0CF5721-CC23-5BC9-64DB-9C4302FCB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533236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Perspectives on the </a:t>
            </a:r>
            <a:br>
              <a:rPr lang="en-US" dirty="0"/>
            </a:br>
            <a:r>
              <a:rPr lang="en-US" dirty="0"/>
              <a:t>Due Diligence Process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A0D631-24A6-3CC4-7A9C-0F030A02C6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33620" y="2050951"/>
            <a:ext cx="5498709" cy="4633059"/>
          </a:xfrm>
        </p:spPr>
        <p:txBody>
          <a:bodyPr wrap="square" numCol="1" anchor="t"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Buyer’s Perspective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Wants to confirm the accuracy of financial statements, customer data, and inventory levels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Wants to understand all liabilities, such as loans or pending lawsuits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Usually requests several years of tax returns and profit and loss statements</a:t>
            </a:r>
          </a:p>
          <a:p>
            <a:pPr marL="461963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May commission their own appraisals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Source Sans Pro"/>
            </a:endParaRPr>
          </a:p>
          <a:p>
            <a:pPr marL="682625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pPr marL="682625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dirty="0">
              <a:solidFill>
                <a:prstClr val="black"/>
              </a:solidFill>
              <a:latin typeface="Source Sans Pro"/>
            </a:endParaRPr>
          </a:p>
          <a:p>
            <a:pPr marL="682625" marR="0" lvl="0" indent="-46196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5DAB02AC-1761-9E64-0A47-131E30801CCE}"/>
              </a:ext>
            </a:extLst>
          </p:cNvPr>
          <p:cNvSpPr txBox="1">
            <a:spLocks/>
          </p:cNvSpPr>
          <p:nvPr/>
        </p:nvSpPr>
        <p:spPr>
          <a:xfrm>
            <a:off x="6432330" y="2050950"/>
            <a:ext cx="5318236" cy="4633059"/>
          </a:xfrm>
          <a:prstGeom prst="rect">
            <a:avLst/>
          </a:prstGeom>
        </p:spPr>
        <p:txBody>
          <a:bodyPr vert="horz" wrap="square" lIns="91440" tIns="45720" rIns="91440" bIns="45720" numCol="1" rtlCol="0" anchor="t">
            <a:norm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b="1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82625" indent="-461963">
              <a:lnSpc>
                <a:spcPct val="100000"/>
              </a:lnSpc>
              <a:spcBef>
                <a:spcPts val="0"/>
              </a:spcBef>
              <a:defRPr/>
            </a:pPr>
            <a:r>
              <a:rPr lang="en-US" dirty="0">
                <a:solidFill>
                  <a:prstClr val="black"/>
                </a:solidFill>
                <a:latin typeface="Source Sans Pro"/>
              </a:rPr>
              <a:t>Seller’s Perspective</a:t>
            </a:r>
          </a:p>
          <a:p>
            <a:pPr marL="682625" indent="-4619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Source Sans Pro"/>
              </a:rPr>
              <a:t>Wants the sale to move forward</a:t>
            </a:r>
          </a:p>
          <a:p>
            <a:pPr marL="682625" indent="-4619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Source Sans Pro"/>
              </a:rPr>
              <a:t>Needs to be transparent and ready to answer detailed questions about operations, finances, and future projections</a:t>
            </a:r>
          </a:p>
          <a:p>
            <a:pPr marL="682625" indent="-461963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b="0" dirty="0">
                <a:solidFill>
                  <a:prstClr val="black"/>
                </a:solidFill>
                <a:latin typeface="Source Sans Pro"/>
              </a:rPr>
              <a:t>Should present information in an organized way that reflects positively on the business’s professionalism and value</a:t>
            </a:r>
          </a:p>
          <a:p>
            <a:pPr marL="461963" indent="-461963">
              <a:defRPr/>
            </a:pPr>
            <a:endParaRPr lang="en-US" b="0" dirty="0">
              <a:solidFill>
                <a:prstClr val="black"/>
              </a:solidFill>
              <a:latin typeface="Source Sans Pro"/>
            </a:endParaRPr>
          </a:p>
          <a:p>
            <a:pPr marL="228600" indent="-228600">
              <a:buFont typeface="Arial" panose="020B0604020202020204" pitchFamily="34" charset="0"/>
              <a:buChar char="•"/>
              <a:defRPr/>
            </a:pPr>
            <a:endParaRPr lang="en-US" b="0" dirty="0">
              <a:solidFill>
                <a:prstClr val="black"/>
              </a:solidFill>
              <a:latin typeface="Source Sans Pro"/>
            </a:endParaRP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0EE7EFC-58E3-1340-4F73-87FB3F9F6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019575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8A4CC3-A9BC-3212-3040-F0D93D58FF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/>
          <a:lstStyle/>
          <a:p>
            <a:r>
              <a:rPr lang="en-US" dirty="0"/>
              <a:t>Determine Your Price</a:t>
            </a:r>
          </a:p>
        </p:txBody>
      </p:sp>
      <p:pic>
        <p:nvPicPr>
          <p:cNvPr id="9" name="Picture Placeholder 8" descr="A photograph showing a desk setup with financial documents featuring various charts, including a blue bar chart, pie chart, area chart, and line graph. ">
            <a:extLst>
              <a:ext uri="{FF2B5EF4-FFF2-40B4-BE49-F238E27FC236}">
                <a16:creationId xmlns:a16="http://schemas.microsoft.com/office/drawing/2014/main" id="{01B691FB-37D1-4487-3CED-4019681DA16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EAA67ED-D163-07B8-D5A4-0EC8958811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24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437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599111-203C-A63D-8AC0-B17F4C20F7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126BD1-3F08-2469-C414-1408BFC7E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927"/>
            <a:ext cx="10515600" cy="1325563"/>
          </a:xfrm>
        </p:spPr>
        <p:txBody>
          <a:bodyPr>
            <a:noAutofit/>
          </a:bodyPr>
          <a:lstStyle/>
          <a:p>
            <a:r>
              <a:rPr lang="en-US" dirty="0"/>
              <a:t>Business Valuation Methods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515C56B-B288-9965-896C-D01838CB2DC5}"/>
              </a:ext>
            </a:extLst>
          </p:cNvPr>
          <p:cNvSpPr/>
          <p:nvPr/>
        </p:nvSpPr>
        <p:spPr>
          <a:xfrm>
            <a:off x="838200" y="1619840"/>
            <a:ext cx="3418490" cy="1047465"/>
          </a:xfrm>
          <a:custGeom>
            <a:avLst/>
            <a:gdLst>
              <a:gd name="connsiteX0" fmla="*/ 0 w 3785616"/>
              <a:gd name="connsiteY0" fmla="*/ 174581 h 1047465"/>
              <a:gd name="connsiteX1" fmla="*/ 174581 w 3785616"/>
              <a:gd name="connsiteY1" fmla="*/ 0 h 1047465"/>
              <a:gd name="connsiteX2" fmla="*/ 3611035 w 3785616"/>
              <a:gd name="connsiteY2" fmla="*/ 0 h 1047465"/>
              <a:gd name="connsiteX3" fmla="*/ 3785616 w 3785616"/>
              <a:gd name="connsiteY3" fmla="*/ 174581 h 1047465"/>
              <a:gd name="connsiteX4" fmla="*/ 3785616 w 3785616"/>
              <a:gd name="connsiteY4" fmla="*/ 872884 h 1047465"/>
              <a:gd name="connsiteX5" fmla="*/ 3611035 w 3785616"/>
              <a:gd name="connsiteY5" fmla="*/ 1047465 h 1047465"/>
              <a:gd name="connsiteX6" fmla="*/ 174581 w 3785616"/>
              <a:gd name="connsiteY6" fmla="*/ 1047465 h 1047465"/>
              <a:gd name="connsiteX7" fmla="*/ 0 w 3785616"/>
              <a:gd name="connsiteY7" fmla="*/ 872884 h 1047465"/>
              <a:gd name="connsiteX8" fmla="*/ 0 w 3785616"/>
              <a:gd name="connsiteY8" fmla="*/ 174581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047465">
                <a:moveTo>
                  <a:pt x="0" y="174581"/>
                </a:moveTo>
                <a:cubicBezTo>
                  <a:pt x="0" y="78163"/>
                  <a:pt x="78163" y="0"/>
                  <a:pt x="174581" y="0"/>
                </a:cubicBezTo>
                <a:lnTo>
                  <a:pt x="3611035" y="0"/>
                </a:lnTo>
                <a:cubicBezTo>
                  <a:pt x="3707453" y="0"/>
                  <a:pt x="3785616" y="78163"/>
                  <a:pt x="3785616" y="174581"/>
                </a:cubicBezTo>
                <a:lnTo>
                  <a:pt x="3785616" y="872884"/>
                </a:lnTo>
                <a:cubicBezTo>
                  <a:pt x="3785616" y="969302"/>
                  <a:pt x="3707453" y="1047465"/>
                  <a:pt x="3611035" y="1047465"/>
                </a:cubicBezTo>
                <a:lnTo>
                  <a:pt x="174581" y="1047465"/>
                </a:lnTo>
                <a:cubicBezTo>
                  <a:pt x="78163" y="1047465"/>
                  <a:pt x="0" y="969302"/>
                  <a:pt x="0" y="872884"/>
                </a:cubicBezTo>
                <a:lnTo>
                  <a:pt x="0" y="17458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623" tIns="106378" rIns="161623" bIns="10637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600" b="1" kern="1200" dirty="0"/>
              <a:t>Asset-based valuation</a:t>
            </a:r>
            <a:endParaRPr lang="en-US" sz="26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FAC6436-9489-6839-3D25-718F4CA3BB73}"/>
              </a:ext>
            </a:extLst>
          </p:cNvPr>
          <p:cNvSpPr/>
          <p:nvPr/>
        </p:nvSpPr>
        <p:spPr>
          <a:xfrm>
            <a:off x="4256690" y="1724588"/>
            <a:ext cx="7097109" cy="837972"/>
          </a:xfrm>
          <a:custGeom>
            <a:avLst/>
            <a:gdLst>
              <a:gd name="connsiteX0" fmla="*/ 139665 w 837972"/>
              <a:gd name="connsiteY0" fmla="*/ 0 h 6729984"/>
              <a:gd name="connsiteX1" fmla="*/ 698307 w 837972"/>
              <a:gd name="connsiteY1" fmla="*/ 0 h 6729984"/>
              <a:gd name="connsiteX2" fmla="*/ 837972 w 837972"/>
              <a:gd name="connsiteY2" fmla="*/ 139665 h 6729984"/>
              <a:gd name="connsiteX3" fmla="*/ 837972 w 837972"/>
              <a:gd name="connsiteY3" fmla="*/ 6729984 h 6729984"/>
              <a:gd name="connsiteX4" fmla="*/ 837972 w 837972"/>
              <a:gd name="connsiteY4" fmla="*/ 6729984 h 6729984"/>
              <a:gd name="connsiteX5" fmla="*/ 0 w 837972"/>
              <a:gd name="connsiteY5" fmla="*/ 6729984 h 6729984"/>
              <a:gd name="connsiteX6" fmla="*/ 0 w 837972"/>
              <a:gd name="connsiteY6" fmla="*/ 6729984 h 6729984"/>
              <a:gd name="connsiteX7" fmla="*/ 0 w 837972"/>
              <a:gd name="connsiteY7" fmla="*/ 139665 h 6729984"/>
              <a:gd name="connsiteX8" fmla="*/ 139665 w 837972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972" h="6729984">
                <a:moveTo>
                  <a:pt x="837972" y="1121691"/>
                </a:moveTo>
                <a:lnTo>
                  <a:pt x="837972" y="5608293"/>
                </a:lnTo>
                <a:cubicBezTo>
                  <a:pt x="837972" y="6227785"/>
                  <a:pt x="830186" y="6729980"/>
                  <a:pt x="820582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20582" y="4"/>
                </a:lnTo>
                <a:cubicBezTo>
                  <a:pt x="830186" y="4"/>
                  <a:pt x="837972" y="502199"/>
                  <a:pt x="837972" y="1121691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2816" rIns="124726" bIns="82816" numCol="1" spcCol="1270" anchor="ctr" anchorCtr="0">
            <a:noAutofit/>
          </a:bodyPr>
          <a:lstStyle/>
          <a:p>
            <a:pPr marL="115888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Calculates the value of the business based on its assets, such as equipment, inventory, and real estate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0200CD1-25A5-EBE9-039B-F162BE26D826}"/>
              </a:ext>
            </a:extLst>
          </p:cNvPr>
          <p:cNvSpPr/>
          <p:nvPr/>
        </p:nvSpPr>
        <p:spPr>
          <a:xfrm>
            <a:off x="838200" y="2719679"/>
            <a:ext cx="3418490" cy="1047465"/>
          </a:xfrm>
          <a:custGeom>
            <a:avLst/>
            <a:gdLst>
              <a:gd name="connsiteX0" fmla="*/ 0 w 3785616"/>
              <a:gd name="connsiteY0" fmla="*/ 174581 h 1047465"/>
              <a:gd name="connsiteX1" fmla="*/ 174581 w 3785616"/>
              <a:gd name="connsiteY1" fmla="*/ 0 h 1047465"/>
              <a:gd name="connsiteX2" fmla="*/ 3611035 w 3785616"/>
              <a:gd name="connsiteY2" fmla="*/ 0 h 1047465"/>
              <a:gd name="connsiteX3" fmla="*/ 3785616 w 3785616"/>
              <a:gd name="connsiteY3" fmla="*/ 174581 h 1047465"/>
              <a:gd name="connsiteX4" fmla="*/ 3785616 w 3785616"/>
              <a:gd name="connsiteY4" fmla="*/ 872884 h 1047465"/>
              <a:gd name="connsiteX5" fmla="*/ 3611035 w 3785616"/>
              <a:gd name="connsiteY5" fmla="*/ 1047465 h 1047465"/>
              <a:gd name="connsiteX6" fmla="*/ 174581 w 3785616"/>
              <a:gd name="connsiteY6" fmla="*/ 1047465 h 1047465"/>
              <a:gd name="connsiteX7" fmla="*/ 0 w 3785616"/>
              <a:gd name="connsiteY7" fmla="*/ 872884 h 1047465"/>
              <a:gd name="connsiteX8" fmla="*/ 0 w 3785616"/>
              <a:gd name="connsiteY8" fmla="*/ 174581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047465">
                <a:moveTo>
                  <a:pt x="0" y="174581"/>
                </a:moveTo>
                <a:cubicBezTo>
                  <a:pt x="0" y="78163"/>
                  <a:pt x="78163" y="0"/>
                  <a:pt x="174581" y="0"/>
                </a:cubicBezTo>
                <a:lnTo>
                  <a:pt x="3611035" y="0"/>
                </a:lnTo>
                <a:cubicBezTo>
                  <a:pt x="3707453" y="0"/>
                  <a:pt x="3785616" y="78163"/>
                  <a:pt x="3785616" y="174581"/>
                </a:cubicBezTo>
                <a:lnTo>
                  <a:pt x="3785616" y="872884"/>
                </a:lnTo>
                <a:cubicBezTo>
                  <a:pt x="3785616" y="969302"/>
                  <a:pt x="3707453" y="1047465"/>
                  <a:pt x="3611035" y="1047465"/>
                </a:cubicBezTo>
                <a:lnTo>
                  <a:pt x="174581" y="1047465"/>
                </a:lnTo>
                <a:cubicBezTo>
                  <a:pt x="78163" y="1047465"/>
                  <a:pt x="0" y="969302"/>
                  <a:pt x="0" y="872884"/>
                </a:cubicBezTo>
                <a:lnTo>
                  <a:pt x="0" y="17458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623" tIns="106378" rIns="161623" bIns="10637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600" b="1" kern="1200" dirty="0"/>
              <a:t>Market-based valuation</a:t>
            </a:r>
            <a:endParaRPr lang="en-US" sz="2600" kern="12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6BB786A-625E-1726-7427-0EF8DDA8495D}"/>
              </a:ext>
            </a:extLst>
          </p:cNvPr>
          <p:cNvSpPr/>
          <p:nvPr/>
        </p:nvSpPr>
        <p:spPr>
          <a:xfrm>
            <a:off x="4256690" y="2824427"/>
            <a:ext cx="7097109" cy="837972"/>
          </a:xfrm>
          <a:custGeom>
            <a:avLst/>
            <a:gdLst>
              <a:gd name="connsiteX0" fmla="*/ 139665 w 837972"/>
              <a:gd name="connsiteY0" fmla="*/ 0 h 6729984"/>
              <a:gd name="connsiteX1" fmla="*/ 698307 w 837972"/>
              <a:gd name="connsiteY1" fmla="*/ 0 h 6729984"/>
              <a:gd name="connsiteX2" fmla="*/ 837972 w 837972"/>
              <a:gd name="connsiteY2" fmla="*/ 139665 h 6729984"/>
              <a:gd name="connsiteX3" fmla="*/ 837972 w 837972"/>
              <a:gd name="connsiteY3" fmla="*/ 6729984 h 6729984"/>
              <a:gd name="connsiteX4" fmla="*/ 837972 w 837972"/>
              <a:gd name="connsiteY4" fmla="*/ 6729984 h 6729984"/>
              <a:gd name="connsiteX5" fmla="*/ 0 w 837972"/>
              <a:gd name="connsiteY5" fmla="*/ 6729984 h 6729984"/>
              <a:gd name="connsiteX6" fmla="*/ 0 w 837972"/>
              <a:gd name="connsiteY6" fmla="*/ 6729984 h 6729984"/>
              <a:gd name="connsiteX7" fmla="*/ 0 w 837972"/>
              <a:gd name="connsiteY7" fmla="*/ 139665 h 6729984"/>
              <a:gd name="connsiteX8" fmla="*/ 139665 w 837972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972" h="6729984">
                <a:moveTo>
                  <a:pt x="837972" y="1121691"/>
                </a:moveTo>
                <a:lnTo>
                  <a:pt x="837972" y="5608293"/>
                </a:lnTo>
                <a:cubicBezTo>
                  <a:pt x="837972" y="6227785"/>
                  <a:pt x="830186" y="6729980"/>
                  <a:pt x="820582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20582" y="4"/>
                </a:lnTo>
                <a:cubicBezTo>
                  <a:pt x="830186" y="4"/>
                  <a:pt x="837972" y="502199"/>
                  <a:pt x="837972" y="1121691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2816" rIns="124726" bIns="82816" numCol="1" spcCol="1270" anchor="ctr" anchorCtr="0">
            <a:noAutofit/>
          </a:bodyPr>
          <a:lstStyle/>
          <a:p>
            <a:pPr marL="115888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Compares the business to similar businesses that have recently been sold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FA6FACF-675F-3740-BFFE-8521D3492C0D}"/>
              </a:ext>
            </a:extLst>
          </p:cNvPr>
          <p:cNvSpPr/>
          <p:nvPr/>
        </p:nvSpPr>
        <p:spPr>
          <a:xfrm>
            <a:off x="838200" y="3819518"/>
            <a:ext cx="3418490" cy="1047465"/>
          </a:xfrm>
          <a:custGeom>
            <a:avLst/>
            <a:gdLst>
              <a:gd name="connsiteX0" fmla="*/ 0 w 3785616"/>
              <a:gd name="connsiteY0" fmla="*/ 174581 h 1047465"/>
              <a:gd name="connsiteX1" fmla="*/ 174581 w 3785616"/>
              <a:gd name="connsiteY1" fmla="*/ 0 h 1047465"/>
              <a:gd name="connsiteX2" fmla="*/ 3611035 w 3785616"/>
              <a:gd name="connsiteY2" fmla="*/ 0 h 1047465"/>
              <a:gd name="connsiteX3" fmla="*/ 3785616 w 3785616"/>
              <a:gd name="connsiteY3" fmla="*/ 174581 h 1047465"/>
              <a:gd name="connsiteX4" fmla="*/ 3785616 w 3785616"/>
              <a:gd name="connsiteY4" fmla="*/ 872884 h 1047465"/>
              <a:gd name="connsiteX5" fmla="*/ 3611035 w 3785616"/>
              <a:gd name="connsiteY5" fmla="*/ 1047465 h 1047465"/>
              <a:gd name="connsiteX6" fmla="*/ 174581 w 3785616"/>
              <a:gd name="connsiteY6" fmla="*/ 1047465 h 1047465"/>
              <a:gd name="connsiteX7" fmla="*/ 0 w 3785616"/>
              <a:gd name="connsiteY7" fmla="*/ 872884 h 1047465"/>
              <a:gd name="connsiteX8" fmla="*/ 0 w 3785616"/>
              <a:gd name="connsiteY8" fmla="*/ 174581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047465">
                <a:moveTo>
                  <a:pt x="0" y="174581"/>
                </a:moveTo>
                <a:cubicBezTo>
                  <a:pt x="0" y="78163"/>
                  <a:pt x="78163" y="0"/>
                  <a:pt x="174581" y="0"/>
                </a:cubicBezTo>
                <a:lnTo>
                  <a:pt x="3611035" y="0"/>
                </a:lnTo>
                <a:cubicBezTo>
                  <a:pt x="3707453" y="0"/>
                  <a:pt x="3785616" y="78163"/>
                  <a:pt x="3785616" y="174581"/>
                </a:cubicBezTo>
                <a:lnTo>
                  <a:pt x="3785616" y="872884"/>
                </a:lnTo>
                <a:cubicBezTo>
                  <a:pt x="3785616" y="969302"/>
                  <a:pt x="3707453" y="1047465"/>
                  <a:pt x="3611035" y="1047465"/>
                </a:cubicBezTo>
                <a:lnTo>
                  <a:pt x="174581" y="1047465"/>
                </a:lnTo>
                <a:cubicBezTo>
                  <a:pt x="78163" y="1047465"/>
                  <a:pt x="0" y="969302"/>
                  <a:pt x="0" y="872884"/>
                </a:cubicBezTo>
                <a:lnTo>
                  <a:pt x="0" y="17458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623" tIns="106378" rIns="161623" bIns="10637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600" b="1" kern="1200" dirty="0"/>
              <a:t>Income-based valuation</a:t>
            </a:r>
            <a:endParaRPr lang="en-US" sz="2600" kern="1200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F5B9F227-F999-4537-EBA9-C364F082A66E}"/>
              </a:ext>
            </a:extLst>
          </p:cNvPr>
          <p:cNvSpPr/>
          <p:nvPr/>
        </p:nvSpPr>
        <p:spPr>
          <a:xfrm>
            <a:off x="4256690" y="3924265"/>
            <a:ext cx="7097109" cy="837972"/>
          </a:xfrm>
          <a:custGeom>
            <a:avLst/>
            <a:gdLst>
              <a:gd name="connsiteX0" fmla="*/ 139665 w 837972"/>
              <a:gd name="connsiteY0" fmla="*/ 0 h 6729984"/>
              <a:gd name="connsiteX1" fmla="*/ 698307 w 837972"/>
              <a:gd name="connsiteY1" fmla="*/ 0 h 6729984"/>
              <a:gd name="connsiteX2" fmla="*/ 837972 w 837972"/>
              <a:gd name="connsiteY2" fmla="*/ 139665 h 6729984"/>
              <a:gd name="connsiteX3" fmla="*/ 837972 w 837972"/>
              <a:gd name="connsiteY3" fmla="*/ 6729984 h 6729984"/>
              <a:gd name="connsiteX4" fmla="*/ 837972 w 837972"/>
              <a:gd name="connsiteY4" fmla="*/ 6729984 h 6729984"/>
              <a:gd name="connsiteX5" fmla="*/ 0 w 837972"/>
              <a:gd name="connsiteY5" fmla="*/ 6729984 h 6729984"/>
              <a:gd name="connsiteX6" fmla="*/ 0 w 837972"/>
              <a:gd name="connsiteY6" fmla="*/ 6729984 h 6729984"/>
              <a:gd name="connsiteX7" fmla="*/ 0 w 837972"/>
              <a:gd name="connsiteY7" fmla="*/ 139665 h 6729984"/>
              <a:gd name="connsiteX8" fmla="*/ 139665 w 837972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972" h="6729984">
                <a:moveTo>
                  <a:pt x="837972" y="1121691"/>
                </a:moveTo>
                <a:lnTo>
                  <a:pt x="837972" y="5608293"/>
                </a:lnTo>
                <a:cubicBezTo>
                  <a:pt x="837972" y="6227785"/>
                  <a:pt x="830186" y="6729980"/>
                  <a:pt x="820582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20582" y="4"/>
                </a:lnTo>
                <a:cubicBezTo>
                  <a:pt x="830186" y="4"/>
                  <a:pt x="837972" y="502199"/>
                  <a:pt x="837972" y="1121691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2816" rIns="124726" bIns="82816" numCol="1" spcCol="1270" anchor="ctr" anchorCtr="0">
            <a:noAutofit/>
          </a:bodyPr>
          <a:lstStyle/>
          <a:p>
            <a:pPr marL="115888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Calculates the value of the business based on its future earnings potential</a:t>
            </a: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90DD79F-B827-C1F0-C3BF-962C8DC274FF}"/>
              </a:ext>
            </a:extLst>
          </p:cNvPr>
          <p:cNvSpPr/>
          <p:nvPr/>
        </p:nvSpPr>
        <p:spPr>
          <a:xfrm>
            <a:off x="838200" y="4919356"/>
            <a:ext cx="3418490" cy="1047465"/>
          </a:xfrm>
          <a:custGeom>
            <a:avLst/>
            <a:gdLst>
              <a:gd name="connsiteX0" fmla="*/ 0 w 3785616"/>
              <a:gd name="connsiteY0" fmla="*/ 174581 h 1047465"/>
              <a:gd name="connsiteX1" fmla="*/ 174581 w 3785616"/>
              <a:gd name="connsiteY1" fmla="*/ 0 h 1047465"/>
              <a:gd name="connsiteX2" fmla="*/ 3611035 w 3785616"/>
              <a:gd name="connsiteY2" fmla="*/ 0 h 1047465"/>
              <a:gd name="connsiteX3" fmla="*/ 3785616 w 3785616"/>
              <a:gd name="connsiteY3" fmla="*/ 174581 h 1047465"/>
              <a:gd name="connsiteX4" fmla="*/ 3785616 w 3785616"/>
              <a:gd name="connsiteY4" fmla="*/ 872884 h 1047465"/>
              <a:gd name="connsiteX5" fmla="*/ 3611035 w 3785616"/>
              <a:gd name="connsiteY5" fmla="*/ 1047465 h 1047465"/>
              <a:gd name="connsiteX6" fmla="*/ 174581 w 3785616"/>
              <a:gd name="connsiteY6" fmla="*/ 1047465 h 1047465"/>
              <a:gd name="connsiteX7" fmla="*/ 0 w 3785616"/>
              <a:gd name="connsiteY7" fmla="*/ 872884 h 1047465"/>
              <a:gd name="connsiteX8" fmla="*/ 0 w 3785616"/>
              <a:gd name="connsiteY8" fmla="*/ 174581 h 1047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047465">
                <a:moveTo>
                  <a:pt x="0" y="174581"/>
                </a:moveTo>
                <a:cubicBezTo>
                  <a:pt x="0" y="78163"/>
                  <a:pt x="78163" y="0"/>
                  <a:pt x="174581" y="0"/>
                </a:cubicBezTo>
                <a:lnTo>
                  <a:pt x="3611035" y="0"/>
                </a:lnTo>
                <a:cubicBezTo>
                  <a:pt x="3707453" y="0"/>
                  <a:pt x="3785616" y="78163"/>
                  <a:pt x="3785616" y="174581"/>
                </a:cubicBezTo>
                <a:lnTo>
                  <a:pt x="3785616" y="872884"/>
                </a:lnTo>
                <a:cubicBezTo>
                  <a:pt x="3785616" y="969302"/>
                  <a:pt x="3707453" y="1047465"/>
                  <a:pt x="3611035" y="1047465"/>
                </a:cubicBezTo>
                <a:lnTo>
                  <a:pt x="174581" y="1047465"/>
                </a:lnTo>
                <a:cubicBezTo>
                  <a:pt x="78163" y="1047465"/>
                  <a:pt x="0" y="969302"/>
                  <a:pt x="0" y="872884"/>
                </a:cubicBezTo>
                <a:lnTo>
                  <a:pt x="0" y="174581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61623" tIns="106378" rIns="161623" bIns="106378" numCol="1" spcCol="1270" anchor="ctr" anchorCtr="0">
            <a:noAutofit/>
          </a:bodyPr>
          <a:lstStyle/>
          <a:p>
            <a:pPr marL="0" lvl="0" indent="0" algn="ctr" defTabSz="12890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None/>
            </a:pPr>
            <a:r>
              <a:rPr lang="en-US" sz="2600" b="1" kern="1200" dirty="0"/>
              <a:t>Discounted cash flow (DCF) analysis</a:t>
            </a:r>
            <a:endParaRPr lang="en-US" sz="2600" kern="1200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0D27FB5C-CE64-FD7A-FEAC-DD16F262D4AB}"/>
              </a:ext>
            </a:extLst>
          </p:cNvPr>
          <p:cNvSpPr/>
          <p:nvPr/>
        </p:nvSpPr>
        <p:spPr>
          <a:xfrm>
            <a:off x="4256690" y="5024103"/>
            <a:ext cx="7097109" cy="837972"/>
          </a:xfrm>
          <a:custGeom>
            <a:avLst/>
            <a:gdLst>
              <a:gd name="connsiteX0" fmla="*/ 139665 w 837972"/>
              <a:gd name="connsiteY0" fmla="*/ 0 h 6729984"/>
              <a:gd name="connsiteX1" fmla="*/ 698307 w 837972"/>
              <a:gd name="connsiteY1" fmla="*/ 0 h 6729984"/>
              <a:gd name="connsiteX2" fmla="*/ 837972 w 837972"/>
              <a:gd name="connsiteY2" fmla="*/ 139665 h 6729984"/>
              <a:gd name="connsiteX3" fmla="*/ 837972 w 837972"/>
              <a:gd name="connsiteY3" fmla="*/ 6729984 h 6729984"/>
              <a:gd name="connsiteX4" fmla="*/ 837972 w 837972"/>
              <a:gd name="connsiteY4" fmla="*/ 6729984 h 6729984"/>
              <a:gd name="connsiteX5" fmla="*/ 0 w 837972"/>
              <a:gd name="connsiteY5" fmla="*/ 6729984 h 6729984"/>
              <a:gd name="connsiteX6" fmla="*/ 0 w 837972"/>
              <a:gd name="connsiteY6" fmla="*/ 6729984 h 6729984"/>
              <a:gd name="connsiteX7" fmla="*/ 0 w 837972"/>
              <a:gd name="connsiteY7" fmla="*/ 139665 h 6729984"/>
              <a:gd name="connsiteX8" fmla="*/ 139665 w 837972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37972" h="6729984">
                <a:moveTo>
                  <a:pt x="837972" y="1121691"/>
                </a:moveTo>
                <a:lnTo>
                  <a:pt x="837972" y="5608293"/>
                </a:lnTo>
                <a:cubicBezTo>
                  <a:pt x="837972" y="6227785"/>
                  <a:pt x="830186" y="6729980"/>
                  <a:pt x="820582" y="6729980"/>
                </a:cubicBezTo>
                <a:lnTo>
                  <a:pt x="0" y="6729980"/>
                </a:lnTo>
                <a:lnTo>
                  <a:pt x="0" y="6729980"/>
                </a:lnTo>
                <a:lnTo>
                  <a:pt x="0" y="4"/>
                </a:lnTo>
                <a:lnTo>
                  <a:pt x="0" y="4"/>
                </a:lnTo>
                <a:lnTo>
                  <a:pt x="820582" y="4"/>
                </a:lnTo>
                <a:cubicBezTo>
                  <a:pt x="830186" y="4"/>
                  <a:pt x="837972" y="502199"/>
                  <a:pt x="837972" y="1121691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3820" tIns="82816" rIns="124726" bIns="82816" numCol="1" spcCol="1270" anchor="ctr" anchorCtr="0">
            <a:noAutofit/>
          </a:bodyPr>
          <a:lstStyle/>
          <a:p>
            <a:pPr marL="115888" lvl="1" algn="l" defTabSz="9779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200" kern="1200" dirty="0"/>
              <a:t>Estimates the present value of future cash flows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93DF89-6B6A-8826-C1C6-2CBCB779F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44141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5F951B-B716-DE48-FE6B-68DF856AF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64018F0-1FE1-ADC8-C76C-9708A9A38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>
            <a:noAutofit/>
          </a:bodyPr>
          <a:lstStyle/>
          <a:p>
            <a:r>
              <a:rPr lang="en-US" dirty="0"/>
              <a:t>Prepare for Sale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FA2679-46D7-15F1-1303-CE393C9CA4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marL="461963" lvl="0" indent="-461963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Resolve outstanding issues, such as  unpaid accounts receivable, lawsuits, etc.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Clean up your records and have recent financial statements ready.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Secure beneficial relationships with suppliers and customers.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Repair or update equipment and premises.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Improve financial performance by increasing revenue, reducing costs, and managing cash flow effectively.</a:t>
            </a:r>
          </a:p>
          <a:p>
            <a:pPr marL="461963" indent="-461963">
              <a:lnSpc>
                <a:spcPct val="110000"/>
              </a:lnSpc>
              <a:spcBef>
                <a:spcPts val="0"/>
              </a:spcBef>
            </a:pPr>
            <a:r>
              <a:rPr lang="en-US" sz="2600" dirty="0"/>
              <a:t>Decide in advance exactly which assets—such as equipment or intellectual property—are included in the sale.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41D9E9D-33B0-9F42-EF8D-CB7671BB7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476725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54C6FD-8081-7306-26AB-109F30B3AD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F28FE6B-ED48-EC91-91E4-463775B69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550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Look for Prospective Buyers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700C3EDA-02AE-1ADD-9F38-E7C5C026A3EC}"/>
              </a:ext>
            </a:extLst>
          </p:cNvPr>
          <p:cNvSpPr/>
          <p:nvPr/>
        </p:nvSpPr>
        <p:spPr>
          <a:xfrm>
            <a:off x="842153" y="1638731"/>
            <a:ext cx="2377306" cy="576000"/>
          </a:xfrm>
          <a:custGeom>
            <a:avLst/>
            <a:gdLst>
              <a:gd name="connsiteX0" fmla="*/ 0 w 2377306"/>
              <a:gd name="connsiteY0" fmla="*/ 0 h 576000"/>
              <a:gd name="connsiteX1" fmla="*/ 2377306 w 2377306"/>
              <a:gd name="connsiteY1" fmla="*/ 0 h 576000"/>
              <a:gd name="connsiteX2" fmla="*/ 2377306 w 2377306"/>
              <a:gd name="connsiteY2" fmla="*/ 576000 h 576000"/>
              <a:gd name="connsiteX3" fmla="*/ 0 w 2377306"/>
              <a:gd name="connsiteY3" fmla="*/ 576000 h 576000"/>
              <a:gd name="connsiteX4" fmla="*/ 0 w 2377306"/>
              <a:gd name="connsiteY4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576000">
                <a:moveTo>
                  <a:pt x="0" y="0"/>
                </a:moveTo>
                <a:lnTo>
                  <a:pt x="2377306" y="0"/>
                </a:lnTo>
                <a:lnTo>
                  <a:pt x="2377306" y="576000"/>
                </a:lnTo>
                <a:lnTo>
                  <a:pt x="0" y="5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Source Sans Pro" panose="020B0503030403020204" pitchFamily="34" charset="0"/>
              <a:buNone/>
            </a:pPr>
            <a:r>
              <a:rPr lang="en-US" sz="2000" b="1" kern="1200" dirty="0"/>
              <a:t>Business brokers</a:t>
            </a:r>
            <a:endParaRPr lang="en-US" sz="2000" kern="1200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FA7DE03-FDE1-257B-B9F1-A803F6E4C53F}"/>
              </a:ext>
            </a:extLst>
          </p:cNvPr>
          <p:cNvSpPr/>
          <p:nvPr/>
        </p:nvSpPr>
        <p:spPr>
          <a:xfrm>
            <a:off x="842153" y="2214731"/>
            <a:ext cx="2377306" cy="3733199"/>
          </a:xfrm>
          <a:custGeom>
            <a:avLst/>
            <a:gdLst>
              <a:gd name="connsiteX0" fmla="*/ 0 w 2377306"/>
              <a:gd name="connsiteY0" fmla="*/ 0 h 3733199"/>
              <a:gd name="connsiteX1" fmla="*/ 2377306 w 2377306"/>
              <a:gd name="connsiteY1" fmla="*/ 0 h 3733199"/>
              <a:gd name="connsiteX2" fmla="*/ 2377306 w 2377306"/>
              <a:gd name="connsiteY2" fmla="*/ 3733199 h 3733199"/>
              <a:gd name="connsiteX3" fmla="*/ 0 w 2377306"/>
              <a:gd name="connsiteY3" fmla="*/ 3733199 h 3733199"/>
              <a:gd name="connsiteX4" fmla="*/ 0 w 2377306"/>
              <a:gd name="connsiteY4" fmla="*/ 0 h 37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3733199">
                <a:moveTo>
                  <a:pt x="0" y="0"/>
                </a:moveTo>
                <a:lnTo>
                  <a:pt x="2377306" y="0"/>
                </a:lnTo>
                <a:lnTo>
                  <a:pt x="2377306" y="3733199"/>
                </a:lnTo>
                <a:lnTo>
                  <a:pt x="0" y="37331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6680" rIns="182880" bIns="16002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</a:pPr>
            <a:r>
              <a:rPr lang="en-US" sz="2000" kern="1200" dirty="0"/>
              <a:t>Working with these professional intermediaries between buyers and sellers can help you find people and organizations interested in buying businesses.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C3B1E06-FBA2-D23B-5080-882F77C8A187}"/>
              </a:ext>
            </a:extLst>
          </p:cNvPr>
          <p:cNvSpPr/>
          <p:nvPr/>
        </p:nvSpPr>
        <p:spPr>
          <a:xfrm>
            <a:off x="3552282" y="1638731"/>
            <a:ext cx="2377306" cy="576000"/>
          </a:xfrm>
          <a:custGeom>
            <a:avLst/>
            <a:gdLst>
              <a:gd name="connsiteX0" fmla="*/ 0 w 2377306"/>
              <a:gd name="connsiteY0" fmla="*/ 0 h 576000"/>
              <a:gd name="connsiteX1" fmla="*/ 2377306 w 2377306"/>
              <a:gd name="connsiteY1" fmla="*/ 0 h 576000"/>
              <a:gd name="connsiteX2" fmla="*/ 2377306 w 2377306"/>
              <a:gd name="connsiteY2" fmla="*/ 576000 h 576000"/>
              <a:gd name="connsiteX3" fmla="*/ 0 w 2377306"/>
              <a:gd name="connsiteY3" fmla="*/ 576000 h 576000"/>
              <a:gd name="connsiteX4" fmla="*/ 0 w 2377306"/>
              <a:gd name="connsiteY4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576000">
                <a:moveTo>
                  <a:pt x="0" y="0"/>
                </a:moveTo>
                <a:lnTo>
                  <a:pt x="2377306" y="0"/>
                </a:lnTo>
                <a:lnTo>
                  <a:pt x="2377306" y="576000"/>
                </a:lnTo>
                <a:lnTo>
                  <a:pt x="0" y="5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Source Sans Pro" panose="020B0503030403020204" pitchFamily="34" charset="0"/>
              <a:buNone/>
            </a:pPr>
            <a:r>
              <a:rPr lang="en-US" sz="2000" b="1" kern="1200" dirty="0"/>
              <a:t>Industry contacts</a:t>
            </a:r>
            <a:endParaRPr lang="en-US" sz="2000" kern="12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5362FF88-D71D-226B-AE33-B4F38A842CF2}"/>
              </a:ext>
            </a:extLst>
          </p:cNvPr>
          <p:cNvSpPr/>
          <p:nvPr/>
        </p:nvSpPr>
        <p:spPr>
          <a:xfrm>
            <a:off x="3552282" y="2214731"/>
            <a:ext cx="2377306" cy="3733199"/>
          </a:xfrm>
          <a:custGeom>
            <a:avLst/>
            <a:gdLst>
              <a:gd name="connsiteX0" fmla="*/ 0 w 2377306"/>
              <a:gd name="connsiteY0" fmla="*/ 0 h 3733199"/>
              <a:gd name="connsiteX1" fmla="*/ 2377306 w 2377306"/>
              <a:gd name="connsiteY1" fmla="*/ 0 h 3733199"/>
              <a:gd name="connsiteX2" fmla="*/ 2377306 w 2377306"/>
              <a:gd name="connsiteY2" fmla="*/ 3733199 h 3733199"/>
              <a:gd name="connsiteX3" fmla="*/ 0 w 2377306"/>
              <a:gd name="connsiteY3" fmla="*/ 3733199 h 3733199"/>
              <a:gd name="connsiteX4" fmla="*/ 0 w 2377306"/>
              <a:gd name="connsiteY4" fmla="*/ 0 h 37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3733199">
                <a:moveTo>
                  <a:pt x="0" y="0"/>
                </a:moveTo>
                <a:lnTo>
                  <a:pt x="2377306" y="0"/>
                </a:lnTo>
                <a:lnTo>
                  <a:pt x="2377306" y="3733199"/>
                </a:lnTo>
                <a:lnTo>
                  <a:pt x="0" y="37331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6680" rIns="182880" bIns="16002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</a:pPr>
            <a:r>
              <a:rPr lang="en-US" sz="2000" kern="1200" dirty="0"/>
              <a:t>Networking with industry professionals can lead to potential buyers.</a:t>
            </a: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1CB04EB-4D9B-D230-8D75-E32C81FC5CC8}"/>
              </a:ext>
            </a:extLst>
          </p:cNvPr>
          <p:cNvSpPr/>
          <p:nvPr/>
        </p:nvSpPr>
        <p:spPr>
          <a:xfrm>
            <a:off x="6262411" y="1638731"/>
            <a:ext cx="2377306" cy="576000"/>
          </a:xfrm>
          <a:custGeom>
            <a:avLst/>
            <a:gdLst>
              <a:gd name="connsiteX0" fmla="*/ 0 w 2377306"/>
              <a:gd name="connsiteY0" fmla="*/ 0 h 576000"/>
              <a:gd name="connsiteX1" fmla="*/ 2377306 w 2377306"/>
              <a:gd name="connsiteY1" fmla="*/ 0 h 576000"/>
              <a:gd name="connsiteX2" fmla="*/ 2377306 w 2377306"/>
              <a:gd name="connsiteY2" fmla="*/ 576000 h 576000"/>
              <a:gd name="connsiteX3" fmla="*/ 0 w 2377306"/>
              <a:gd name="connsiteY3" fmla="*/ 576000 h 576000"/>
              <a:gd name="connsiteX4" fmla="*/ 0 w 2377306"/>
              <a:gd name="connsiteY4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576000">
                <a:moveTo>
                  <a:pt x="0" y="0"/>
                </a:moveTo>
                <a:lnTo>
                  <a:pt x="2377306" y="0"/>
                </a:lnTo>
                <a:lnTo>
                  <a:pt x="2377306" y="576000"/>
                </a:lnTo>
                <a:lnTo>
                  <a:pt x="0" y="5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Source Sans Pro" panose="020B0503030403020204" pitchFamily="34" charset="0"/>
              <a:buNone/>
            </a:pPr>
            <a:r>
              <a:rPr lang="en-US" sz="2000" b="1" kern="1200" dirty="0"/>
              <a:t>Online platforms</a:t>
            </a:r>
            <a:endParaRPr lang="en-US" sz="2000" kern="12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80D6D403-F610-F41F-8249-60D31FBBD4FE}"/>
              </a:ext>
            </a:extLst>
          </p:cNvPr>
          <p:cNvSpPr/>
          <p:nvPr/>
        </p:nvSpPr>
        <p:spPr>
          <a:xfrm>
            <a:off x="6262411" y="2214731"/>
            <a:ext cx="2377306" cy="3733199"/>
          </a:xfrm>
          <a:custGeom>
            <a:avLst/>
            <a:gdLst>
              <a:gd name="connsiteX0" fmla="*/ 0 w 2377306"/>
              <a:gd name="connsiteY0" fmla="*/ 0 h 3733199"/>
              <a:gd name="connsiteX1" fmla="*/ 2377306 w 2377306"/>
              <a:gd name="connsiteY1" fmla="*/ 0 h 3733199"/>
              <a:gd name="connsiteX2" fmla="*/ 2377306 w 2377306"/>
              <a:gd name="connsiteY2" fmla="*/ 3733199 h 3733199"/>
              <a:gd name="connsiteX3" fmla="*/ 0 w 2377306"/>
              <a:gd name="connsiteY3" fmla="*/ 3733199 h 3733199"/>
              <a:gd name="connsiteX4" fmla="*/ 0 w 2377306"/>
              <a:gd name="connsiteY4" fmla="*/ 0 h 37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3733199">
                <a:moveTo>
                  <a:pt x="0" y="0"/>
                </a:moveTo>
                <a:lnTo>
                  <a:pt x="2377306" y="0"/>
                </a:lnTo>
                <a:lnTo>
                  <a:pt x="2377306" y="3733199"/>
                </a:lnTo>
                <a:lnTo>
                  <a:pt x="0" y="37331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82880" tIns="106680" rIns="182880" bIns="16002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</a:pPr>
            <a:r>
              <a:rPr lang="en-US" sz="2000" kern="1200" dirty="0"/>
              <a:t>Listing the business on online business-for-sale marketplaces can reach a wider audience.</a:t>
            </a: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ECB0DAE-26C1-976B-0852-2AFDEF1ACE8D}"/>
              </a:ext>
            </a:extLst>
          </p:cNvPr>
          <p:cNvSpPr/>
          <p:nvPr/>
        </p:nvSpPr>
        <p:spPr>
          <a:xfrm>
            <a:off x="8972540" y="1638731"/>
            <a:ext cx="2377306" cy="576000"/>
          </a:xfrm>
          <a:custGeom>
            <a:avLst/>
            <a:gdLst>
              <a:gd name="connsiteX0" fmla="*/ 0 w 2377306"/>
              <a:gd name="connsiteY0" fmla="*/ 0 h 576000"/>
              <a:gd name="connsiteX1" fmla="*/ 2377306 w 2377306"/>
              <a:gd name="connsiteY1" fmla="*/ 0 h 576000"/>
              <a:gd name="connsiteX2" fmla="*/ 2377306 w 2377306"/>
              <a:gd name="connsiteY2" fmla="*/ 576000 h 576000"/>
              <a:gd name="connsiteX3" fmla="*/ 0 w 2377306"/>
              <a:gd name="connsiteY3" fmla="*/ 576000 h 576000"/>
              <a:gd name="connsiteX4" fmla="*/ 0 w 2377306"/>
              <a:gd name="connsiteY4" fmla="*/ 0 h 5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576000">
                <a:moveTo>
                  <a:pt x="0" y="0"/>
                </a:moveTo>
                <a:lnTo>
                  <a:pt x="2377306" y="0"/>
                </a:lnTo>
                <a:lnTo>
                  <a:pt x="2377306" y="576000"/>
                </a:lnTo>
                <a:lnTo>
                  <a:pt x="0" y="57600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42240" tIns="81280" rIns="142240" bIns="81280" numCol="1" spcCol="1270" anchor="ctr" anchorCtr="0">
            <a:noAutofit/>
          </a:bodyPr>
          <a:lstStyle/>
          <a:p>
            <a:pPr marL="0" lvl="0" indent="0"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>
                <a:srgbClr val="000000"/>
              </a:buClr>
              <a:buFont typeface="Source Sans Pro" panose="020B0503030403020204" pitchFamily="34" charset="0"/>
              <a:buNone/>
            </a:pPr>
            <a:r>
              <a:rPr lang="en-US" sz="2000" b="1" kern="1200" dirty="0"/>
              <a:t>Direct outreach</a:t>
            </a:r>
            <a:endParaRPr lang="en-US" sz="2000" kern="1200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0DCCA698-D0EA-B2D9-D843-5DC7200BEC92}"/>
              </a:ext>
            </a:extLst>
          </p:cNvPr>
          <p:cNvSpPr/>
          <p:nvPr/>
        </p:nvSpPr>
        <p:spPr>
          <a:xfrm>
            <a:off x="8972540" y="2214731"/>
            <a:ext cx="2377306" cy="3733199"/>
          </a:xfrm>
          <a:custGeom>
            <a:avLst/>
            <a:gdLst>
              <a:gd name="connsiteX0" fmla="*/ 0 w 2377306"/>
              <a:gd name="connsiteY0" fmla="*/ 0 h 3733199"/>
              <a:gd name="connsiteX1" fmla="*/ 2377306 w 2377306"/>
              <a:gd name="connsiteY1" fmla="*/ 0 h 3733199"/>
              <a:gd name="connsiteX2" fmla="*/ 2377306 w 2377306"/>
              <a:gd name="connsiteY2" fmla="*/ 3733199 h 3733199"/>
              <a:gd name="connsiteX3" fmla="*/ 0 w 2377306"/>
              <a:gd name="connsiteY3" fmla="*/ 3733199 h 3733199"/>
              <a:gd name="connsiteX4" fmla="*/ 0 w 2377306"/>
              <a:gd name="connsiteY4" fmla="*/ 0 h 3733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77306" h="3733199">
                <a:moveTo>
                  <a:pt x="0" y="0"/>
                </a:moveTo>
                <a:lnTo>
                  <a:pt x="2377306" y="0"/>
                </a:lnTo>
                <a:lnTo>
                  <a:pt x="2377306" y="3733199"/>
                </a:lnTo>
                <a:lnTo>
                  <a:pt x="0" y="3733199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6680" tIns="106680" rIns="142240" bIns="160020" numCol="1" spcCol="1270" anchor="t" anchorCtr="0">
            <a:noAutofit/>
          </a:bodyPr>
          <a:lstStyle/>
          <a:p>
            <a:pPr marL="0" lvl="1" algn="l" defTabSz="8890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lr>
                <a:srgbClr val="000000"/>
              </a:buClr>
            </a:pPr>
            <a:r>
              <a:rPr lang="en-US" sz="2000" kern="1200" dirty="0"/>
              <a:t>Contacting potential buyers, such as competitors or companies in related industries, directly can start discussions about a sale.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A25FB8-E96C-97C4-8B80-34C34F52C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735803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D7571E-9E82-D204-3F24-14BA5DA99B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922E2F-3F33-8777-8216-78FFC13D7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996" y="0"/>
            <a:ext cx="10515600" cy="1426464"/>
          </a:xfrm>
        </p:spPr>
        <p:txBody>
          <a:bodyPr/>
          <a:lstStyle/>
          <a:p>
            <a:pPr marL="231775"/>
            <a:r>
              <a:rPr lang="en-US" dirty="0"/>
              <a:t>Apply It: Where Might I Find a </a:t>
            </a:r>
            <a:br>
              <a:rPr lang="en-US" dirty="0"/>
            </a:br>
            <a:r>
              <a:rPr lang="en-US" dirty="0"/>
              <a:t>Buyer for My Business?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278E7D-83BD-0559-84A8-8D1D4E9368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088" y="1567971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8 in your participant guide.</a:t>
            </a:r>
          </a:p>
        </p:txBody>
      </p:sp>
      <p:pic>
        <p:nvPicPr>
          <p:cNvPr id="11" name="Picture Placeholder 10" descr="Photograph of a silver and brass telescope mounted on a stand overlooking a cityscape under a cloudy sky. ">
            <a:extLst>
              <a:ext uri="{FF2B5EF4-FFF2-40B4-BE49-F238E27FC236}">
                <a16:creationId xmlns:a16="http://schemas.microsoft.com/office/drawing/2014/main" id="{ABD9AEC9-FCE9-D532-ADE3-806B58371B2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957"/>
          <a:stretch>
            <a:fillRect/>
          </a:stretch>
        </p:blipFill>
        <p:spPr>
          <a:xfrm>
            <a:off x="914400" y="2259724"/>
            <a:ext cx="10241280" cy="3729596"/>
          </a:xfr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BEF82E1-F700-DA28-2833-5BD5B2803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891454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D0C473-0E9C-4DE1-DE7C-18377A29A3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1C25848-3BEB-9C93-1BDD-43FF148EC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Negotiating the Deal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B42AC0-DD51-76C0-1320-6145E6C35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FF6B58-3536-4098-C2A2-C4B9A1C138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333F50"/>
                </a:solidFill>
              </a:rPr>
              <a:t>Buyer Qualification: </a:t>
            </a:r>
            <a:r>
              <a:rPr lang="en-US" sz="2400" dirty="0"/>
              <a:t>Does the buyer have the financial and management capacity to run the business?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333F50"/>
                </a:solidFill>
              </a:rPr>
              <a:t>Payment Terms: </a:t>
            </a:r>
            <a:r>
              <a:rPr lang="en-US" sz="2400" dirty="0"/>
              <a:t>Will there be a lump sum, installments, or seller financing?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333F50"/>
                </a:solidFill>
              </a:rPr>
              <a:t>Non-Compete Agreement: </a:t>
            </a:r>
            <a:r>
              <a:rPr lang="en-US" sz="2400" dirty="0"/>
              <a:t>What are the restrictions on the seller related to competing with the business after it is sold?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333F50"/>
                </a:solidFill>
              </a:rPr>
              <a:t>Management Assistance: </a:t>
            </a:r>
            <a:r>
              <a:rPr lang="en-US" sz="2400" dirty="0"/>
              <a:t>Will the seller stay on for a period as an advisor, paid consultant, or employee to show the new owner how things run?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333F50"/>
                </a:solidFill>
              </a:rPr>
              <a:t>Sales Agreement Preparation: </a:t>
            </a:r>
            <a:r>
              <a:rPr lang="en-US" sz="2400" dirty="0"/>
              <a:t>What are the sale price, sources of financing, provisions for resolving disputes, and other details of the transaction?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333F50"/>
                </a:solidFill>
              </a:rPr>
              <a:t>Down Payment: </a:t>
            </a:r>
            <a:r>
              <a:rPr lang="en-US" sz="2400" dirty="0"/>
              <a:t>How much money is put down upfront?</a:t>
            </a:r>
          </a:p>
          <a:p>
            <a:pPr marL="461963" indent="-461963">
              <a:lnSpc>
                <a:spcPct val="100000"/>
              </a:lnSpc>
              <a:spcBef>
                <a:spcPts val="0"/>
              </a:spcBef>
            </a:pPr>
            <a:r>
              <a:rPr lang="en-US" sz="2400" b="1" dirty="0">
                <a:solidFill>
                  <a:srgbClr val="333F50"/>
                </a:solidFill>
              </a:rPr>
              <a:t>Collateral: </a:t>
            </a:r>
            <a:r>
              <a:rPr lang="en-US" sz="2400" dirty="0"/>
              <a:t>If a loan is required, what assets are at stake if the buyer defaults?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2623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FD0368-0A89-5EFE-1504-441E2233CD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5ED32-C448-806B-C0FE-CC9749A6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/>
          <a:lstStyle/>
          <a:p>
            <a:r>
              <a:rPr lang="en-US" dirty="0"/>
              <a:t>Pre-Survey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1E64AF86-0A03-D33C-6D10-D259C322B82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41248" y="1371600"/>
            <a:ext cx="5231912" cy="362188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See page 1 in your participant guide.</a:t>
            </a:r>
          </a:p>
        </p:txBody>
      </p:sp>
      <p:pic>
        <p:nvPicPr>
          <p:cNvPr id="14" name="Picture Placeholder 13" descr="Screenshot of the Pre-Survey section of the participant guide">
            <a:extLst>
              <a:ext uri="{FF2B5EF4-FFF2-40B4-BE49-F238E27FC236}">
                <a16:creationId xmlns:a16="http://schemas.microsoft.com/office/drawing/2014/main" id="{4FAFD12D-6D82-B782-D530-8F57AC13516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80" b="19698"/>
          <a:stretch>
            <a:fillRect/>
          </a:stretch>
        </p:blipFill>
        <p:spPr>
          <a:xfrm>
            <a:off x="914400" y="1892808"/>
            <a:ext cx="10241280" cy="4096512"/>
          </a:xfrm>
          <a:prstGeom prst="rect">
            <a:avLst/>
          </a:prstGeom>
          <a:solidFill>
            <a:srgbClr val="333F50"/>
          </a:solidFill>
          <a:ln>
            <a:solidFill>
              <a:srgbClr val="E7E6E6">
                <a:lumMod val="75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AA0CEF-5D02-0667-90FB-6BAAAAE7BF9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617AA6-2554-9DB4-32C1-A14485683B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325857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F94B9-917D-33D5-4A7A-FFF2638276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29A9C98-C721-0FBF-AA84-1BB38ACEA85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01944" y="648183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3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C0AA30CC-DA26-1397-046D-CF0004025031}"/>
              </a:ext>
            </a:extLst>
          </p:cNvPr>
          <p:cNvSpPr txBox="1">
            <a:spLocks/>
          </p:cNvSpPr>
          <p:nvPr/>
        </p:nvSpPr>
        <p:spPr>
          <a:xfrm>
            <a:off x="458466" y="1079769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Closing a Business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405A945B-B60D-A29D-67F8-16DF961790E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dirty="0"/>
              <a:t>See page 10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E9D050-443A-184B-D6C5-FEDA3874F4B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30</a:t>
            </a:fld>
            <a:endParaRPr lang="en-US" dirty="0"/>
          </a:p>
        </p:txBody>
      </p:sp>
      <p:pic>
        <p:nvPicPr>
          <p:cNvPr id="3" name="Picture Placeholder 11" descr="Photograph of a wooden signpost with multiple colorful arrows pointing in different directions against a cloudy sky background. ">
            <a:extLst>
              <a:ext uri="{FF2B5EF4-FFF2-40B4-BE49-F238E27FC236}">
                <a16:creationId xmlns:a16="http://schemas.microsoft.com/office/drawing/2014/main" id="{BC4E0FFB-4739-7E41-FCB9-0A19A4E357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227" r="45695"/>
          <a:stretch>
            <a:fillRect/>
          </a:stretch>
        </p:blipFill>
        <p:spPr>
          <a:xfrm>
            <a:off x="5175250" y="0"/>
            <a:ext cx="7013575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8885680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D36B8B6-0051-17F3-DE49-1F532913C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542816"/>
            <a:ext cx="7973568" cy="1645920"/>
          </a:xfrm>
        </p:spPr>
        <p:txBody>
          <a:bodyPr>
            <a:noAutofit/>
          </a:bodyPr>
          <a:lstStyle/>
          <a:p>
            <a:pPr marL="231775"/>
            <a:r>
              <a:rPr lang="en-US" dirty="0"/>
              <a:t>Closing a Business </a:t>
            </a:r>
            <a:br>
              <a:rPr lang="en-US" dirty="0"/>
            </a:br>
            <a:r>
              <a:rPr lang="en-US" dirty="0"/>
              <a:t>is a Big Decision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0AF42D-0961-DD96-7E9B-56604A97C1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3090041"/>
            <a:ext cx="7199093" cy="3228843"/>
          </a:xfrm>
        </p:spPr>
        <p:txBody>
          <a:bodyPr>
            <a:noAutofit/>
          </a:bodyPr>
          <a:lstStyle/>
          <a:p>
            <a:r>
              <a:rPr lang="en-US" sz="2600" dirty="0">
                <a:latin typeface="+mn-lt"/>
              </a:rPr>
              <a:t>It should not be taken lightly. </a:t>
            </a:r>
          </a:p>
          <a:p>
            <a:r>
              <a:rPr lang="en-US" sz="2600" dirty="0">
                <a:latin typeface="+mn-lt"/>
              </a:rPr>
              <a:t>It is crucial to seek professional advice and carefully consider all options before making a final decision.</a:t>
            </a:r>
          </a:p>
        </p:txBody>
      </p:sp>
      <p:pic>
        <p:nvPicPr>
          <p:cNvPr id="13" name="Picture Placeholder 12" descr="illustration of a speech bubble with an exclamation point in it.">
            <a:extLst>
              <a:ext uri="{FF2B5EF4-FFF2-40B4-BE49-F238E27FC236}">
                <a16:creationId xmlns:a16="http://schemas.microsoft.com/office/drawing/2014/main" id="{6CB0BE21-BFA3-594E-0E5A-08D454B410E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5F9CC5E-F10F-A7F6-F82A-C9A58974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31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31236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7265DFF4-88BE-347C-2146-49777FA2C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/>
          <a:lstStyle/>
          <a:p>
            <a:r>
              <a:rPr lang="en-US" dirty="0"/>
              <a:t>Steps for Closing a Business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8F59D8A-6C2F-843E-E540-13C99DC83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FC84C-001E-0257-4EC5-5C6305D7B7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17800"/>
            <a:ext cx="10515600" cy="4351338"/>
          </a:xfrm>
        </p:spPr>
        <p:txBody>
          <a:bodyPr>
            <a:noAutofit/>
          </a:bodyPr>
          <a:lstStyle/>
          <a:p>
            <a:pPr marL="461963" indent="-461963"/>
            <a:r>
              <a:rPr lang="en-US" sz="2600" dirty="0"/>
              <a:t>Follow Instructions in Your Founding Documents</a:t>
            </a:r>
          </a:p>
          <a:p>
            <a:pPr marL="461963" indent="-461963"/>
            <a:r>
              <a:rPr lang="en-US" sz="2600" dirty="0"/>
              <a:t>File Dissolution Documents with the State</a:t>
            </a:r>
          </a:p>
          <a:p>
            <a:pPr marL="461963" indent="-461963"/>
            <a:r>
              <a:rPr lang="en-US" sz="2600" dirty="0"/>
              <a:t>Sell Business Assets</a:t>
            </a:r>
          </a:p>
          <a:p>
            <a:pPr marL="461963" indent="-461963"/>
            <a:r>
              <a:rPr lang="en-US" sz="2600" dirty="0"/>
              <a:t>Cancel Permits, Licenses, and Lease Agreements</a:t>
            </a:r>
          </a:p>
          <a:p>
            <a:pPr marL="461963" indent="-461963"/>
            <a:r>
              <a:rPr lang="en-US" sz="2600" dirty="0"/>
              <a:t>Comply with Tax Laws</a:t>
            </a:r>
          </a:p>
          <a:p>
            <a:pPr marL="461963" indent="-461963"/>
            <a:r>
              <a:rPr lang="en-US" sz="2600" dirty="0"/>
              <a:t>Resolve Outstanding Issues with Customers, Creditors, and Suppliers</a:t>
            </a:r>
          </a:p>
          <a:p>
            <a:pPr marL="461963" indent="-461963"/>
            <a:r>
              <a:rPr lang="en-US" sz="2600" dirty="0"/>
              <a:t>Maintain Records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680028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EFDC2B-6F40-ACFA-B087-B1092C77F4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624D827-DBAA-8013-A89D-E14652180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0"/>
            <a:ext cx="10515600" cy="1426464"/>
          </a:xfrm>
        </p:spPr>
        <p:txBody>
          <a:bodyPr anchor="b" anchorCtr="0"/>
          <a:lstStyle/>
          <a:p>
            <a:r>
              <a:rPr lang="en-US" dirty="0"/>
              <a:t>Try It: Starting a Business Closure </a:t>
            </a:r>
            <a:br>
              <a:rPr lang="en-US" dirty="0"/>
            </a:br>
            <a:r>
              <a:rPr lang="en-US" dirty="0"/>
              <a:t>Task List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D9C26E9-E15E-6DF9-9D48-88902FA074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64576" y="1789272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XX in your participant guide.</a:t>
            </a:r>
          </a:p>
        </p:txBody>
      </p:sp>
      <p:pic>
        <p:nvPicPr>
          <p:cNvPr id="8" name="Picture Placeholder 7" descr="Photograph showing a close-up of a checklist with multiple checkboxes marked with pink checkmarks inside black circles. ">
            <a:extLst>
              <a:ext uri="{FF2B5EF4-FFF2-40B4-BE49-F238E27FC236}">
                <a16:creationId xmlns:a16="http://schemas.microsoft.com/office/drawing/2014/main" id="{D15A859D-4D28-235A-6EE0-FBBAAEE90FF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93" b="19993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31E35C1-468F-D83F-837A-577B81321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33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4744005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C13BC9-BF95-B68A-4771-11C59E8908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F2605B-5A10-6A8D-8C9B-B1F346AA6E9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23783" y="662670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4</a:t>
            </a:r>
          </a:p>
        </p:txBody>
      </p:sp>
      <p:sp>
        <p:nvSpPr>
          <p:cNvPr id="7" name="Subtitle 4">
            <a:extLst>
              <a:ext uri="{FF2B5EF4-FFF2-40B4-BE49-F238E27FC236}">
                <a16:creationId xmlns:a16="http://schemas.microsoft.com/office/drawing/2014/main" id="{C7328B2C-DF46-110E-F2BA-C3DFA796EEC1}"/>
              </a:ext>
            </a:extLst>
          </p:cNvPr>
          <p:cNvSpPr txBox="1">
            <a:spLocks/>
          </p:cNvSpPr>
          <p:nvPr/>
        </p:nvSpPr>
        <p:spPr>
          <a:xfrm>
            <a:off x="480305" y="1094256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Transferring Ownership of a Business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AAE9C4A5-3548-4536-BB7F-55D6FDE25D5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dirty="0"/>
              <a:t>See page 14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098D94-7C4A-9469-3C32-BD1A40A4A5FD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182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34</a:t>
            </a:fld>
            <a:endParaRPr lang="en-US" dirty="0"/>
          </a:p>
        </p:txBody>
      </p:sp>
      <p:pic>
        <p:nvPicPr>
          <p:cNvPr id="3" name="Picture Placeholder 11" descr="Photograph of a wooden signpost with multiple colorful arrows pointing in different directions against a cloudy sky background. ">
            <a:extLst>
              <a:ext uri="{FF2B5EF4-FFF2-40B4-BE49-F238E27FC236}">
                <a16:creationId xmlns:a16="http://schemas.microsoft.com/office/drawing/2014/main" id="{0A80E8E1-545E-E7DA-CADE-25AE855505B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69" r="45753"/>
          <a:stretch>
            <a:fillRect/>
          </a:stretch>
        </p:blipFill>
        <p:spPr>
          <a:xfrm>
            <a:off x="5184581" y="0"/>
            <a:ext cx="7013575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769971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5428590-D572-E577-2CD4-30BCF8BDC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/>
          <a:lstStyle/>
          <a:p>
            <a:r>
              <a:rPr lang="en-US" dirty="0"/>
              <a:t>Benefits of Selecting a Successor Early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F2C0CD00-5712-F625-4D16-A2D8899016DF}"/>
              </a:ext>
            </a:extLst>
          </p:cNvPr>
          <p:cNvSpPr/>
          <p:nvPr/>
        </p:nvSpPr>
        <p:spPr>
          <a:xfrm>
            <a:off x="2586264" y="1620638"/>
            <a:ext cx="3342605" cy="2005563"/>
          </a:xfrm>
          <a:custGeom>
            <a:avLst/>
            <a:gdLst>
              <a:gd name="connsiteX0" fmla="*/ 0 w 3342605"/>
              <a:gd name="connsiteY0" fmla="*/ 0 h 2005563"/>
              <a:gd name="connsiteX1" fmla="*/ 3342605 w 3342605"/>
              <a:gd name="connsiteY1" fmla="*/ 0 h 2005563"/>
              <a:gd name="connsiteX2" fmla="*/ 3342605 w 3342605"/>
              <a:gd name="connsiteY2" fmla="*/ 2005563 h 2005563"/>
              <a:gd name="connsiteX3" fmla="*/ 0 w 3342605"/>
              <a:gd name="connsiteY3" fmla="*/ 2005563 h 2005563"/>
              <a:gd name="connsiteX4" fmla="*/ 0 w 3342605"/>
              <a:gd name="connsiteY4" fmla="*/ 0 h 20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05" h="2005563">
                <a:moveTo>
                  <a:pt x="0" y="0"/>
                </a:moveTo>
                <a:lnTo>
                  <a:pt x="3342605" y="0"/>
                </a:lnTo>
                <a:lnTo>
                  <a:pt x="3342605" y="2005563"/>
                </a:lnTo>
                <a:lnTo>
                  <a:pt x="0" y="200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/>
              <a:t>Continuity for Employees and Customers</a:t>
            </a:r>
            <a:endParaRPr lang="en-US" sz="3000" kern="12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A4D864D-1E7B-FDED-76D8-0937DC0F0589}"/>
              </a:ext>
            </a:extLst>
          </p:cNvPr>
          <p:cNvSpPr/>
          <p:nvPr/>
        </p:nvSpPr>
        <p:spPr>
          <a:xfrm>
            <a:off x="6263130" y="1620638"/>
            <a:ext cx="3342605" cy="2005563"/>
          </a:xfrm>
          <a:custGeom>
            <a:avLst/>
            <a:gdLst>
              <a:gd name="connsiteX0" fmla="*/ 0 w 3342605"/>
              <a:gd name="connsiteY0" fmla="*/ 0 h 2005563"/>
              <a:gd name="connsiteX1" fmla="*/ 3342605 w 3342605"/>
              <a:gd name="connsiteY1" fmla="*/ 0 h 2005563"/>
              <a:gd name="connsiteX2" fmla="*/ 3342605 w 3342605"/>
              <a:gd name="connsiteY2" fmla="*/ 2005563 h 2005563"/>
              <a:gd name="connsiteX3" fmla="*/ 0 w 3342605"/>
              <a:gd name="connsiteY3" fmla="*/ 2005563 h 2005563"/>
              <a:gd name="connsiteX4" fmla="*/ 0 w 3342605"/>
              <a:gd name="connsiteY4" fmla="*/ 0 h 20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05" h="2005563">
                <a:moveTo>
                  <a:pt x="0" y="0"/>
                </a:moveTo>
                <a:lnTo>
                  <a:pt x="3342605" y="0"/>
                </a:lnTo>
                <a:lnTo>
                  <a:pt x="3342605" y="2005563"/>
                </a:lnTo>
                <a:lnTo>
                  <a:pt x="0" y="200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/>
              <a:t>Preservation of Legacy</a:t>
            </a:r>
            <a:endParaRPr lang="en-US" sz="3000" kern="1200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4DFFDE0-B8C8-566C-0BEE-F46411687B8C}"/>
              </a:ext>
            </a:extLst>
          </p:cNvPr>
          <p:cNvSpPr/>
          <p:nvPr/>
        </p:nvSpPr>
        <p:spPr>
          <a:xfrm>
            <a:off x="2586264" y="3960461"/>
            <a:ext cx="3342605" cy="2005563"/>
          </a:xfrm>
          <a:custGeom>
            <a:avLst/>
            <a:gdLst>
              <a:gd name="connsiteX0" fmla="*/ 0 w 3342605"/>
              <a:gd name="connsiteY0" fmla="*/ 0 h 2005563"/>
              <a:gd name="connsiteX1" fmla="*/ 3342605 w 3342605"/>
              <a:gd name="connsiteY1" fmla="*/ 0 h 2005563"/>
              <a:gd name="connsiteX2" fmla="*/ 3342605 w 3342605"/>
              <a:gd name="connsiteY2" fmla="*/ 2005563 h 2005563"/>
              <a:gd name="connsiteX3" fmla="*/ 0 w 3342605"/>
              <a:gd name="connsiteY3" fmla="*/ 2005563 h 2005563"/>
              <a:gd name="connsiteX4" fmla="*/ 0 w 3342605"/>
              <a:gd name="connsiteY4" fmla="*/ 0 h 20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05" h="2005563">
                <a:moveTo>
                  <a:pt x="0" y="0"/>
                </a:moveTo>
                <a:lnTo>
                  <a:pt x="3342605" y="0"/>
                </a:lnTo>
                <a:lnTo>
                  <a:pt x="3342605" y="2005563"/>
                </a:lnTo>
                <a:lnTo>
                  <a:pt x="0" y="200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/>
              <a:t>Reduced Risk and Uncertainty</a:t>
            </a:r>
            <a:endParaRPr lang="en-US" sz="3000" kern="1200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D91CC0B4-55A2-7D2F-94CD-964D646C8C8C}"/>
              </a:ext>
            </a:extLst>
          </p:cNvPr>
          <p:cNvSpPr/>
          <p:nvPr/>
        </p:nvSpPr>
        <p:spPr>
          <a:xfrm>
            <a:off x="6263130" y="3960461"/>
            <a:ext cx="3342605" cy="2005563"/>
          </a:xfrm>
          <a:custGeom>
            <a:avLst/>
            <a:gdLst>
              <a:gd name="connsiteX0" fmla="*/ 0 w 3342605"/>
              <a:gd name="connsiteY0" fmla="*/ 0 h 2005563"/>
              <a:gd name="connsiteX1" fmla="*/ 3342605 w 3342605"/>
              <a:gd name="connsiteY1" fmla="*/ 0 h 2005563"/>
              <a:gd name="connsiteX2" fmla="*/ 3342605 w 3342605"/>
              <a:gd name="connsiteY2" fmla="*/ 2005563 h 2005563"/>
              <a:gd name="connsiteX3" fmla="*/ 0 w 3342605"/>
              <a:gd name="connsiteY3" fmla="*/ 2005563 h 2005563"/>
              <a:gd name="connsiteX4" fmla="*/ 0 w 3342605"/>
              <a:gd name="connsiteY4" fmla="*/ 0 h 20055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2605" h="2005563">
                <a:moveTo>
                  <a:pt x="0" y="0"/>
                </a:moveTo>
                <a:lnTo>
                  <a:pt x="3342605" y="0"/>
                </a:lnTo>
                <a:lnTo>
                  <a:pt x="3342605" y="2005563"/>
                </a:lnTo>
                <a:lnTo>
                  <a:pt x="0" y="2005563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14300" tIns="114300" rIns="114300" bIns="114300" numCol="1" spcCol="1270" anchor="ctr" anchorCtr="0">
            <a:noAutofit/>
          </a:bodyPr>
          <a:lstStyle/>
          <a:p>
            <a:pPr marL="0" lvl="0" indent="0" algn="ctr" defTabSz="1333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000" b="1" kern="1200" dirty="0"/>
              <a:t>Time to Build Skills</a:t>
            </a:r>
            <a:endParaRPr lang="en-US" sz="3000" kern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68D1F1-67E3-8957-6DD6-3026040D2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756724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6F591-5FFD-BB18-0C48-20CB4731D0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E03E91-1BC4-2B18-7AA9-B7ED4B7DC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2861" y="-10572"/>
            <a:ext cx="10515600" cy="1426464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Family Members, Employees, or Successors from Outside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FA884BFE-5579-2B98-E414-88CA6F2060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92603025"/>
              </p:ext>
            </p:extLst>
          </p:nvPr>
        </p:nvGraphicFramePr>
        <p:xfrm>
          <a:off x="838200" y="1617663"/>
          <a:ext cx="10515600" cy="429768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740877">
                  <a:extLst>
                    <a:ext uri="{9D8B030D-6E8A-4147-A177-3AD203B41FA5}">
                      <a16:colId xmlns:a16="http://schemas.microsoft.com/office/drawing/2014/main" val="3191870657"/>
                    </a:ext>
                  </a:extLst>
                </a:gridCol>
                <a:gridCol w="8774723">
                  <a:extLst>
                    <a:ext uri="{9D8B030D-6E8A-4147-A177-3AD203B41FA5}">
                      <a16:colId xmlns:a16="http://schemas.microsoft.com/office/drawing/2014/main" val="283952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</a:rPr>
                        <a:t>Family Members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</a:rPr>
                        <a:t>Pros: </a:t>
                      </a: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</a:rPr>
                        <a:t>They know the business history and have a personal stake in preserving its success.</a:t>
                      </a:r>
                    </a:p>
                    <a:p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</a:rPr>
                        <a:t>Cons: Emotional or familial conflicts can complicate decision-making. Some family members may not have the right skill set or interest.</a:t>
                      </a:r>
                      <a:endParaRPr lang="en-US" sz="2200" b="0" dirty="0"/>
                    </a:p>
                  </a:txBody>
                  <a:tcPr>
                    <a:lnR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142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</a:rPr>
                        <a:t>Employees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</a:rPr>
                        <a:t>Pros: 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</a:rPr>
                        <a:t>Key employees understand day-to-day operations, customers, and products or services.</a:t>
                      </a: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</a:rPr>
                        <a:t>Cons: 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</a:rPr>
                        <a:t>Not all employees want ownership responsibility or can secure financing to buy the business, if that is part of the plan.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2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bg1"/>
                          </a:solidFill>
                          <a:effectLst/>
                        </a:rPr>
                        <a:t>Successors from Outside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</a:rPr>
                        <a:t>Pros: 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</a:rPr>
                        <a:t>Outsiders may bring fresh perspectives, new expertise, capital. They may energize business growth.</a:t>
                      </a:r>
                    </a:p>
                    <a:p>
                      <a:r>
                        <a:rPr lang="en-US" sz="2200" b="1" kern="1200" dirty="0">
                          <a:solidFill>
                            <a:schemeClr val="dk1"/>
                          </a:solidFill>
                          <a:effectLst/>
                        </a:rPr>
                        <a:t>Cons: </a:t>
                      </a: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</a:rPr>
                        <a:t>Cultural fit is not guaranteed. They may need a longer ramp-up time, and trust must be built among employees and customers.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25449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209ED43-3659-00AD-43C7-28362C5EA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24689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2BC881E-0F58-2629-6517-00D9DDBFD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3"/>
            <a:ext cx="7973568" cy="1256245"/>
          </a:xfrm>
        </p:spPr>
        <p:txBody>
          <a:bodyPr/>
          <a:lstStyle/>
          <a:p>
            <a:pPr marL="231775"/>
            <a:r>
              <a:rPr lang="en-US" dirty="0"/>
              <a:t>Succession Planning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9818D9-3C3F-CE44-2D7D-831FACC1B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3383659"/>
            <a:ext cx="7199093" cy="2935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200" dirty="0">
                <a:latin typeface="+mn-lt"/>
              </a:rPr>
              <a:t>Succession planning is a complex process that requires careful consideration of various factors. </a:t>
            </a:r>
          </a:p>
        </p:txBody>
      </p:sp>
      <p:pic>
        <p:nvPicPr>
          <p:cNvPr id="5" name="Picture Placeholder 4" descr="illustration of 3 chain links.">
            <a:extLst>
              <a:ext uri="{FF2B5EF4-FFF2-40B4-BE49-F238E27FC236}">
                <a16:creationId xmlns:a16="http://schemas.microsoft.com/office/drawing/2014/main" id="{0A844ED6-B17A-31C1-B842-1E010FC2859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t="162" b="162"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08CF698-02D6-2958-8E64-DAF7C47D9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061439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EA81CB-CA61-B737-D3C3-D7A477355A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ED3AAE-AE20-EF6B-96D1-44DA3C3F6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426464"/>
          </a:xfrm>
        </p:spPr>
        <p:txBody>
          <a:bodyPr anchor="b" anchorCtr="0">
            <a:noAutofit/>
          </a:bodyPr>
          <a:lstStyle/>
          <a:p>
            <a:r>
              <a:rPr lang="en-US" dirty="0"/>
              <a:t>Issues to Consider in Succession Planning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20CB941D-155A-D1E7-BD17-63466070D2B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39305826"/>
              </p:ext>
            </p:extLst>
          </p:nvPr>
        </p:nvGraphicFramePr>
        <p:xfrm>
          <a:off x="838200" y="1617663"/>
          <a:ext cx="10515600" cy="4297680"/>
        </p:xfrm>
        <a:graphic>
          <a:graphicData uri="http://schemas.openxmlformats.org/drawingml/2006/table">
            <a:tbl>
              <a:tblPr firstRow="1" firstCol="1">
                <a:tableStyleId>{8EC20E35-A176-4012-BC5E-935CFFF8708E}</a:tableStyleId>
              </a:tblPr>
              <a:tblGrid>
                <a:gridCol w="1442884">
                  <a:extLst>
                    <a:ext uri="{9D8B030D-6E8A-4147-A177-3AD203B41FA5}">
                      <a16:colId xmlns:a16="http://schemas.microsoft.com/office/drawing/2014/main" val="3191870657"/>
                    </a:ext>
                  </a:extLst>
                </a:gridCol>
                <a:gridCol w="9072716">
                  <a:extLst>
                    <a:ext uri="{9D8B030D-6E8A-4147-A177-3AD203B41FA5}">
                      <a16:colId xmlns:a16="http://schemas.microsoft.com/office/drawing/2014/main" val="28395217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Finding a Successor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integrating this process into estate planning for a family member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Consider an employee who has the right leadership qualities and interest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Recruit an external professional for specialized skills</a:t>
                      </a:r>
                      <a:endParaRPr lang="en-US" sz="2200" b="0" dirty="0"/>
                    </a:p>
                  </a:txBody>
                  <a:tcPr>
                    <a:lnR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114298"/>
                  </a:ext>
                </a:extLst>
              </a:tr>
              <a:tr h="788303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Training a Successor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Share knowledge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mentorship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hands-on leadership development opportunities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64276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Easing Tax Exposure</a:t>
                      </a:r>
                      <a:endParaRPr lang="en-US" sz="22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33F50"/>
                    </a:solidFill>
                  </a:tcPr>
                </a:tc>
                <a:tc>
                  <a:txBody>
                    <a:bodyPr/>
                    <a:lstStyle/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Structure ownership transfers in a way that minimizes unnecessary taxes and fees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Establish a clear plan for how shares or ownership interests are allocated</a:t>
                      </a:r>
                    </a:p>
                    <a:p>
                      <a:pPr marL="342900" indent="-342900">
                        <a:buFont typeface="Arial" panose="020B0604020202020204" pitchFamily="34" charset="0"/>
                        <a:buChar char="•"/>
                      </a:pPr>
                      <a:r>
                        <a:rPr lang="en-US" sz="2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Address potential probate or estate settlements in the event of an owner’s death</a:t>
                      </a:r>
                      <a:endParaRPr lang="en-US" sz="2200" dirty="0"/>
                    </a:p>
                  </a:txBody>
                  <a:tcPr>
                    <a:lnR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333F5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0254490"/>
                  </a:ext>
                </a:extLst>
              </a:tr>
            </a:tbl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7708310-53A4-88B8-9C8C-1285A8532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3047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4C0197D-5E6E-6B43-250C-0C1A21317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816" y="773722"/>
            <a:ext cx="7973568" cy="1256245"/>
          </a:xfrm>
        </p:spPr>
        <p:txBody>
          <a:bodyPr/>
          <a:lstStyle/>
          <a:p>
            <a:pPr marL="225425"/>
            <a:r>
              <a:rPr lang="en-US" dirty="0"/>
              <a:t>Take Action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2A1D51-98ED-2EFC-156D-EBE10FFC1719}"/>
              </a:ext>
            </a:extLst>
          </p:cNvPr>
          <p:cNvSpPr txBox="1"/>
          <p:nvPr/>
        </p:nvSpPr>
        <p:spPr>
          <a:xfrm>
            <a:off x="803061" y="2982288"/>
            <a:ext cx="7050022" cy="30028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What is one goal you will pursue?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What first step will you take toward your goal? </a:t>
            </a:r>
          </a:p>
          <a:p>
            <a:pPr marL="457200" indent="-457200">
              <a:spcAft>
                <a:spcPts val="2400"/>
              </a:spcAft>
              <a:buFont typeface="Arial" panose="020B0604020202020204" pitchFamily="34" charset="0"/>
              <a:buChar char="•"/>
            </a:pPr>
            <a:r>
              <a:rPr lang="en-US" sz="2600" b="0" i="0" dirty="0">
                <a:solidFill>
                  <a:schemeClr val="bg1"/>
                </a:solidFill>
                <a:effectLst/>
                <a:latin typeface="+mn-lt"/>
                <a:ea typeface="Source Sans Pro Black" panose="020B0803030403020204" pitchFamily="34" charset="0"/>
              </a:rPr>
              <a:t>How will you get and give support to other participants? </a:t>
            </a:r>
            <a:endParaRPr lang="en-US" sz="2600" dirty="0">
              <a:solidFill>
                <a:schemeClr val="bg1"/>
              </a:solidFill>
              <a:latin typeface="+mn-lt"/>
              <a:ea typeface="Source Sans Pro Black" panose="020B0803030403020204" pitchFamily="34" charset="0"/>
            </a:endParaRPr>
          </a:p>
        </p:txBody>
      </p:sp>
      <p:pic>
        <p:nvPicPr>
          <p:cNvPr id="4" name="Picture Placeholder 55" descr="Arrow embedded in a target, a bullseye">
            <a:extLst>
              <a:ext uri="{FF2B5EF4-FFF2-40B4-BE49-F238E27FC236}">
                <a16:creationId xmlns:a16="http://schemas.microsoft.com/office/drawing/2014/main" id="{B751AC21-CD21-09E1-D1A6-B09B1192F1A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7928" y="2916936"/>
            <a:ext cx="2944368" cy="2935224"/>
          </a:xfrm>
          <a:prstGeom prst="rect">
            <a:avLst/>
          </a:prstGeom>
          <a:noFill/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A30F74-75C3-B1A0-324B-3F43D35E8B8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9" y="6317934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39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0630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9C39F1E-854D-1C81-AA6F-9B9D84C48724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42445" y="648183"/>
            <a:ext cx="1768374" cy="49341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SECTION 1</a:t>
            </a:r>
          </a:p>
        </p:txBody>
      </p:sp>
      <p:sp>
        <p:nvSpPr>
          <p:cNvPr id="9" name="Subtitle 4">
            <a:extLst>
              <a:ext uri="{FF2B5EF4-FFF2-40B4-BE49-F238E27FC236}">
                <a16:creationId xmlns:a16="http://schemas.microsoft.com/office/drawing/2014/main" id="{670C3206-D1C2-8B3C-7A55-E8B9161A8F7E}"/>
              </a:ext>
            </a:extLst>
          </p:cNvPr>
          <p:cNvSpPr txBox="1">
            <a:spLocks/>
          </p:cNvSpPr>
          <p:nvPr/>
        </p:nvSpPr>
        <p:spPr>
          <a:xfrm>
            <a:off x="498967" y="1079769"/>
            <a:ext cx="4195102" cy="22413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5000"/>
              </a:lnSpc>
              <a:spcBef>
                <a:spcPts val="1000"/>
              </a:spcBef>
              <a:spcAft>
                <a:spcPts val="300"/>
              </a:spcAft>
              <a:buFont typeface="Arial" panose="020B0604020202020204" pitchFamily="34" charset="0"/>
              <a:buNone/>
              <a:defRPr lang="en-US" sz="2200" b="0" kern="1200" cap="all" baseline="0" dirty="0">
                <a:solidFill>
                  <a:schemeClr val="tx1"/>
                </a:solidFill>
                <a:latin typeface="+mj-lt"/>
                <a:ea typeface="Source Sans Pro SemiBold" panose="020B0603030403020204" pitchFamily="34" charset="0"/>
                <a:cs typeface="+mj-cs"/>
              </a:defRPr>
            </a:lvl1pPr>
            <a:lvl2pPr marL="4572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200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Georgia" panose="02040502050405020303" pitchFamily="18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Georgia" panose="02040502050405020303" pitchFamily="18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05000"/>
              </a:lnSpc>
              <a:spcBef>
                <a:spcPts val="500"/>
              </a:spcBef>
              <a:spcAft>
                <a:spcPts val="300"/>
              </a:spcAft>
              <a:buFont typeface="Source Sans Pro" panose="020B0503030403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r>
              <a:rPr lang="en-US" sz="4400" cap="none" dirty="0"/>
              <a:t>Strategies for Business Exit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CD933FE-A656-F554-C5F2-A52DBDD6A71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95790" y="5372878"/>
            <a:ext cx="4546858" cy="362188"/>
          </a:xfrm>
        </p:spPr>
        <p:txBody>
          <a:bodyPr>
            <a:noAutofit/>
          </a:bodyPr>
          <a:lstStyle/>
          <a:p>
            <a:r>
              <a:rPr lang="en-US" dirty="0"/>
              <a:t>See page 2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FC19B-5936-75D8-0573-DF64256D5E56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8683688" y="62436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30EA680-D336-4FF7-8B7A-9848BB0A1C3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Placeholder 11" descr="Photograph of a wooden signpost with multiple colorful arrows pointing in different directions against a cloudy sky background. ">
            <a:extLst>
              <a:ext uri="{FF2B5EF4-FFF2-40B4-BE49-F238E27FC236}">
                <a16:creationId xmlns:a16="http://schemas.microsoft.com/office/drawing/2014/main" id="{07C95A6B-A88D-1BD3-4AAE-52233CBC25C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169" r="45753"/>
          <a:stretch>
            <a:fillRect/>
          </a:stretch>
        </p:blipFill>
        <p:spPr>
          <a:xfrm>
            <a:off x="5184581" y="0"/>
            <a:ext cx="7013575" cy="6858000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1177571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EB177E37-4DD3-5E43-5E5C-B20F3D192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/>
          <a:lstStyle/>
          <a:p>
            <a:r>
              <a:rPr lang="en-US" dirty="0"/>
              <a:t>For More Information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FC5D07-51DA-9DB3-F4FC-CEC11B42C09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58047" y="1359629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16 in your participant guide.</a:t>
            </a:r>
          </a:p>
        </p:txBody>
      </p:sp>
      <p:pic>
        <p:nvPicPr>
          <p:cNvPr id="10" name="Picture 9" descr="Screenshot of the For More Information section in the participant guide.">
            <a:extLst>
              <a:ext uri="{FF2B5EF4-FFF2-40B4-BE49-F238E27FC236}">
                <a16:creationId xmlns:a16="http://schemas.microsoft.com/office/drawing/2014/main" id="{76D5CB6F-D64E-D6F3-81C8-849DD5854BF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536" r="707" b="7561"/>
          <a:stretch/>
        </p:blipFill>
        <p:spPr>
          <a:xfrm>
            <a:off x="826587" y="2050449"/>
            <a:ext cx="10326744" cy="3261769"/>
          </a:xfrm>
          <a:prstGeom prst="rect">
            <a:avLst/>
          </a:prstGeom>
          <a:solidFill>
            <a:srgbClr val="333F50"/>
          </a:solidFill>
          <a:ln>
            <a:solidFill>
              <a:schemeClr val="bg2">
                <a:lumMod val="75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90FA10-6409-B365-3821-3A05E6F9FA8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922C574-7376-3999-2D3D-3FC8B82C6A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82343" y="373755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366387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F0BAB3-A99D-493A-01F2-E68CC024B2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40222-3577-DF46-F2DD-DF9DE19A5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/>
          <a:lstStyle/>
          <a:p>
            <a:r>
              <a:rPr lang="en-US" dirty="0"/>
              <a:t>Post-Survey</a:t>
            </a:r>
          </a:p>
        </p:txBody>
      </p:sp>
      <p:pic>
        <p:nvPicPr>
          <p:cNvPr id="9" name="Picture Placeholder 8" descr="Screenshot of the Post-Survey section of the Participant Guide">
            <a:extLst>
              <a:ext uri="{FF2B5EF4-FFF2-40B4-BE49-F238E27FC236}">
                <a16:creationId xmlns:a16="http://schemas.microsoft.com/office/drawing/2014/main" id="{E8BBA63B-C85E-8F72-8060-55FBC3F630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-145" b="17240"/>
          <a:stretch>
            <a:fillRect/>
          </a:stretch>
        </p:blipFill>
        <p:spPr>
          <a:xfrm>
            <a:off x="914400" y="1892808"/>
            <a:ext cx="10241280" cy="4096512"/>
          </a:xfrm>
          <a:prstGeom prst="rect">
            <a:avLst/>
          </a:prstGeom>
          <a:solidFill>
            <a:srgbClr val="333F50"/>
          </a:solidFill>
          <a:ln>
            <a:solidFill>
              <a:srgbClr val="E7E6E6">
                <a:lumMod val="75000"/>
              </a:srgbClr>
            </a:solidFill>
          </a:ln>
          <a:effectLst/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0" h="0"/>
          </a:sp3d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0FF5148E-532D-B910-1B98-A894B1DA09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823283" y="1414924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page 20 in your participant guide.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E87C4D-50B6-13BA-6394-3E68DFE1FC0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655C2A8-2FFC-D461-F94C-8609CCC0F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44500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070526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F50FB-2999-4D2A-810E-1955C642A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rmAutofit/>
          </a:bodyPr>
          <a:lstStyle/>
          <a:p>
            <a:r>
              <a:rPr lang="en-US" dirty="0"/>
              <a:t>Evaluation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8AB1F5B9-6F66-C242-427E-947933E78C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3790" y="1236747"/>
            <a:ext cx="5231912" cy="362188"/>
          </a:xfrm>
        </p:spPr>
        <p:txBody>
          <a:bodyPr>
            <a:noAutofit/>
          </a:bodyPr>
          <a:lstStyle/>
          <a:p>
            <a:r>
              <a:rPr lang="en-US" dirty="0"/>
              <a:t>See </a:t>
            </a:r>
            <a:r>
              <a:rPr lang="en-US"/>
              <a:t>page 21 </a:t>
            </a:r>
            <a:r>
              <a:rPr lang="en-US" dirty="0"/>
              <a:t>in your participant guide.</a:t>
            </a:r>
          </a:p>
        </p:txBody>
      </p:sp>
      <p:pic>
        <p:nvPicPr>
          <p:cNvPr id="55" name="Picture Placeholder 54" descr="Screenshot of the Evaluation section in the participant guide.">
            <a:extLst>
              <a:ext uri="{FF2B5EF4-FFF2-40B4-BE49-F238E27FC236}">
                <a16:creationId xmlns:a16="http://schemas.microsoft.com/office/drawing/2014/main" id="{6844D970-9D06-CAC8-076F-6DA0DFBBC7D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449" b="2449"/>
          <a:stretch/>
        </p:blipFill>
        <p:spPr>
          <a:xfrm>
            <a:off x="914400" y="1677648"/>
            <a:ext cx="10241280" cy="4096512"/>
          </a:xfrm>
        </p:spPr>
      </p:pic>
      <p:sp>
        <p:nvSpPr>
          <p:cNvPr id="4" name="Slide Number Placeholder 3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774C28-FB23-C601-13C9-2F9A16E43F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38199" y="4229840"/>
            <a:ext cx="10439401" cy="16255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982599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507C1A-54C4-2A65-DEC8-102A60D3C4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11" descr="Photograph of a wooden signpost with multiple colorful arrows pointing in different directions against a cloudy sky background. ">
            <a:extLst>
              <a:ext uri="{FF2B5EF4-FFF2-40B4-BE49-F238E27FC236}">
                <a16:creationId xmlns:a16="http://schemas.microsoft.com/office/drawing/2014/main" id="{F59FB1CD-3BB4-B575-E29C-95A838509A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2" b="32"/>
          <a:stretch>
            <a:fillRect/>
          </a:stretch>
        </p:blipFill>
        <p:spPr>
          <a:xfrm>
            <a:off x="3175" y="0"/>
            <a:ext cx="12188825" cy="4773613"/>
          </a:xfr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1F6FF6C-341F-141D-B70B-9DC4E19722B4}"/>
              </a:ext>
            </a:extLst>
          </p:cNvPr>
          <p:cNvSpPr txBox="1">
            <a:spLocks/>
          </p:cNvSpPr>
          <p:nvPr/>
        </p:nvSpPr>
        <p:spPr>
          <a:xfrm>
            <a:off x="622398" y="3428598"/>
            <a:ext cx="7933639" cy="16071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25425" algn="l"/>
            <a:r>
              <a:rPr lang="en-US" sz="4400" dirty="0">
                <a:solidFill>
                  <a:schemeClr val="bg1"/>
                </a:solidFill>
              </a:rPr>
              <a:t>Thank you!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18726CF-05E4-BC22-E8AB-B8A159ED2C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pPr marL="237744"/>
            <a:r>
              <a:rPr lang="en-US" dirty="0"/>
              <a:t>Thank you!</a:t>
            </a:r>
          </a:p>
        </p:txBody>
      </p:sp>
      <p:pic>
        <p:nvPicPr>
          <p:cNvPr id="9" name="Picture 8" descr="MoneySmart Small Business logo">
            <a:extLst>
              <a:ext uri="{FF2B5EF4-FFF2-40B4-BE49-F238E27FC236}">
                <a16:creationId xmlns:a16="http://schemas.microsoft.com/office/drawing/2014/main" id="{51D588CE-3A49-D836-7ECB-272CF82B0B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177" y="5667760"/>
            <a:ext cx="2281831" cy="806931"/>
          </a:xfrm>
          <a:prstGeom prst="rect">
            <a:avLst/>
          </a:prstGeom>
        </p:spPr>
      </p:pic>
      <p:pic>
        <p:nvPicPr>
          <p:cNvPr id="10" name="Picture 9" descr="FDIC Federal Deposit Insurance Corporation logo">
            <a:extLst>
              <a:ext uri="{FF2B5EF4-FFF2-40B4-BE49-F238E27FC236}">
                <a16:creationId xmlns:a16="http://schemas.microsoft.com/office/drawing/2014/main" id="{37C152D4-752C-48FB-4151-7D6E9D48A7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076" y="5749649"/>
            <a:ext cx="3505663" cy="566489"/>
          </a:xfrm>
          <a:prstGeom prst="rect">
            <a:avLst/>
          </a:prstGeom>
        </p:spPr>
      </p:pic>
      <p:pic>
        <p:nvPicPr>
          <p:cNvPr id="11" name="Picture 10" descr="SBA U.S. Small Business Administration logo">
            <a:extLst>
              <a:ext uri="{FF2B5EF4-FFF2-40B4-BE49-F238E27FC236}">
                <a16:creationId xmlns:a16="http://schemas.microsoft.com/office/drawing/2014/main" id="{E839B9AB-EF78-509F-35D4-75921A1817B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2807" y="5658026"/>
            <a:ext cx="2288016" cy="6581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02602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6FB25BA-A750-9C39-0096-3F15AF61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2579" y="0"/>
            <a:ext cx="10515600" cy="1570182"/>
          </a:xfrm>
        </p:spPr>
        <p:txBody>
          <a:bodyPr anchor="b" anchorCtr="0">
            <a:noAutofit/>
          </a:bodyPr>
          <a:lstStyle/>
          <a:p>
            <a:r>
              <a:rPr lang="en-US" dirty="0"/>
              <a:t>What might cause you to exit your business?</a:t>
            </a:r>
          </a:p>
        </p:txBody>
      </p:sp>
      <p:pic>
        <p:nvPicPr>
          <p:cNvPr id="9" name="Picture Placeholder 8" descr="A digital illustration showing multiple white speech bubbles with blue question marks on a blue background. ">
            <a:extLst>
              <a:ext uri="{FF2B5EF4-FFF2-40B4-BE49-F238E27FC236}">
                <a16:creationId xmlns:a16="http://schemas.microsoft.com/office/drawing/2014/main" id="{A5A5B0D2-3F51-A849-FC52-1F202F4F77C7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0C813AB-994D-0EA0-CF08-79E637028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30000" y="6318504"/>
            <a:ext cx="423333" cy="365125"/>
          </a:xfrm>
        </p:spPr>
        <p:txBody>
          <a:bodyPr/>
          <a:lstStyle/>
          <a:p>
            <a:pPr algn="ctr"/>
            <a:fld id="{330EA680-D336-4FF7-8B7A-9848BB0A1C32}" type="slidenum">
              <a:rPr lang="en-US" smtClean="0"/>
              <a:pPr algn="ctr"/>
              <a:t>5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2190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5B2A067-C909-8734-283D-DBDCB98D7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Common Reasons for Business Exit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F898B14-3F7B-63C3-C866-2C983D324E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Retirement: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owner may be ready to retire and enjoy the fruits of their labor.   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Burnout: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owner may be feeling overwhelmed and exhausted from running the business.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Health Issues: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owner's health may be declining, making it difficult to continue managing the business.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Financial Difficulties: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business may be facing financial challenges, such as declining sales or increasing costs.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Lack of Succession Plan: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owner may not have a succession plan in place, making it difficult to transfer ownership of the business.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C0B78D-200C-E2F5-E063-86E1D0903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0925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7DCCB5-39B7-C1FE-18B5-78637AE9F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7AF733A-50D5-FDA8-2AF0-7328349E61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1157239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More Common Reasons for Business Exit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DF3249C-12E3-6706-64E5-4CEA2F4FBE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New Opportunities: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owner may have identified new opportunities that they want to pursue.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 in Lifestyle: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owner's personal circumstances may have changed, making it difficult to continue running the business.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Economic Conditions: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Changes in the economy, such as a recession, may make it difficult to sustain the business.</a:t>
            </a:r>
          </a:p>
          <a:p>
            <a:pPr marL="457200" indent="-457200">
              <a:lnSpc>
                <a:spcPct val="107000"/>
              </a:lnSpc>
              <a:spcBef>
                <a:spcPts val="0"/>
              </a:spcBef>
              <a:spcAft>
                <a:spcPts val="200"/>
              </a:spcAft>
              <a:buFont typeface="Source Sans Pro" panose="020B0503030403020204" pitchFamily="34" charset="0"/>
              <a:buChar char="•"/>
            </a:pPr>
            <a:r>
              <a:rPr lang="en-US" sz="2600" b="1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Partnership Disputes:</a:t>
            </a:r>
            <a:r>
              <a:rPr lang="en-US" sz="2600" kern="100" dirty="0">
                <a:solidFill>
                  <a:srgbClr val="333F50"/>
                </a:solidFill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2600" kern="100" dirty="0">
                <a:effectLst/>
                <a:latin typeface="Source Sans Pro" panose="020B0503030403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Disagreements among partners may lead to the decision to dissolve the business.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2FAAF30-5169-5131-2061-B9400BC7D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pPr/>
              <a:t>7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06189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3AE585C-2017-0C04-4C8C-3B6FE80AEA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0"/>
            <a:ext cx="10515600" cy="1325880"/>
          </a:xfrm>
        </p:spPr>
        <p:txBody>
          <a:bodyPr anchor="b" anchorCtr="0">
            <a:noAutofit/>
          </a:bodyPr>
          <a:lstStyle/>
          <a:p>
            <a:r>
              <a:rPr lang="en-US" dirty="0"/>
              <a:t>Strategies for Business Exit </a:t>
            </a:r>
            <a:r>
              <a:rPr lang="en-US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4C89E139-94E8-8546-305B-72C6A3ACD6E2}"/>
              </a:ext>
            </a:extLst>
          </p:cNvPr>
          <p:cNvSpPr/>
          <p:nvPr/>
        </p:nvSpPr>
        <p:spPr>
          <a:xfrm>
            <a:off x="838200" y="1437224"/>
            <a:ext cx="2686050" cy="1402286"/>
          </a:xfrm>
          <a:custGeom>
            <a:avLst/>
            <a:gdLst>
              <a:gd name="connsiteX0" fmla="*/ 0 w 3785616"/>
              <a:gd name="connsiteY0" fmla="*/ 233719 h 1402286"/>
              <a:gd name="connsiteX1" fmla="*/ 233719 w 3785616"/>
              <a:gd name="connsiteY1" fmla="*/ 0 h 1402286"/>
              <a:gd name="connsiteX2" fmla="*/ 3551897 w 3785616"/>
              <a:gd name="connsiteY2" fmla="*/ 0 h 1402286"/>
              <a:gd name="connsiteX3" fmla="*/ 3785616 w 3785616"/>
              <a:gd name="connsiteY3" fmla="*/ 233719 h 1402286"/>
              <a:gd name="connsiteX4" fmla="*/ 3785616 w 3785616"/>
              <a:gd name="connsiteY4" fmla="*/ 1168567 h 1402286"/>
              <a:gd name="connsiteX5" fmla="*/ 3551897 w 3785616"/>
              <a:gd name="connsiteY5" fmla="*/ 1402286 h 1402286"/>
              <a:gd name="connsiteX6" fmla="*/ 233719 w 3785616"/>
              <a:gd name="connsiteY6" fmla="*/ 1402286 h 1402286"/>
              <a:gd name="connsiteX7" fmla="*/ 0 w 3785616"/>
              <a:gd name="connsiteY7" fmla="*/ 1168567 h 1402286"/>
              <a:gd name="connsiteX8" fmla="*/ 0 w 3785616"/>
              <a:gd name="connsiteY8" fmla="*/ 233719 h 14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402286">
                <a:moveTo>
                  <a:pt x="0" y="233719"/>
                </a:moveTo>
                <a:cubicBezTo>
                  <a:pt x="0" y="104640"/>
                  <a:pt x="104640" y="0"/>
                  <a:pt x="233719" y="0"/>
                </a:cubicBezTo>
                <a:lnTo>
                  <a:pt x="3551897" y="0"/>
                </a:lnTo>
                <a:cubicBezTo>
                  <a:pt x="3680976" y="0"/>
                  <a:pt x="3785616" y="104640"/>
                  <a:pt x="3785616" y="233719"/>
                </a:cubicBezTo>
                <a:lnTo>
                  <a:pt x="3785616" y="1168567"/>
                </a:lnTo>
                <a:cubicBezTo>
                  <a:pt x="3785616" y="1297646"/>
                  <a:pt x="3680976" y="1402286"/>
                  <a:pt x="3551897" y="1402286"/>
                </a:cubicBezTo>
                <a:lnTo>
                  <a:pt x="233719" y="1402286"/>
                </a:lnTo>
                <a:cubicBezTo>
                  <a:pt x="104640" y="1402286"/>
                  <a:pt x="0" y="1297646"/>
                  <a:pt x="0" y="1168567"/>
                </a:cubicBezTo>
                <a:lnTo>
                  <a:pt x="0" y="233719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234" tIns="140844" rIns="213234" bIns="140844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Selling the Business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7F0546BC-BAC0-9BEB-6B1A-6DFBCF8E5C86}"/>
              </a:ext>
            </a:extLst>
          </p:cNvPr>
          <p:cNvSpPr/>
          <p:nvPr/>
        </p:nvSpPr>
        <p:spPr>
          <a:xfrm>
            <a:off x="3524250" y="1577454"/>
            <a:ext cx="7829551" cy="1121830"/>
          </a:xfrm>
          <a:custGeom>
            <a:avLst/>
            <a:gdLst>
              <a:gd name="connsiteX0" fmla="*/ 186975 w 1121829"/>
              <a:gd name="connsiteY0" fmla="*/ 0 h 6729984"/>
              <a:gd name="connsiteX1" fmla="*/ 934854 w 1121829"/>
              <a:gd name="connsiteY1" fmla="*/ 0 h 6729984"/>
              <a:gd name="connsiteX2" fmla="*/ 1121829 w 1121829"/>
              <a:gd name="connsiteY2" fmla="*/ 186975 h 6729984"/>
              <a:gd name="connsiteX3" fmla="*/ 1121829 w 1121829"/>
              <a:gd name="connsiteY3" fmla="*/ 6729984 h 6729984"/>
              <a:gd name="connsiteX4" fmla="*/ 1121829 w 1121829"/>
              <a:gd name="connsiteY4" fmla="*/ 6729984 h 6729984"/>
              <a:gd name="connsiteX5" fmla="*/ 0 w 1121829"/>
              <a:gd name="connsiteY5" fmla="*/ 6729984 h 6729984"/>
              <a:gd name="connsiteX6" fmla="*/ 0 w 1121829"/>
              <a:gd name="connsiteY6" fmla="*/ 6729984 h 6729984"/>
              <a:gd name="connsiteX7" fmla="*/ 0 w 1121829"/>
              <a:gd name="connsiteY7" fmla="*/ 186975 h 6729984"/>
              <a:gd name="connsiteX8" fmla="*/ 186975 w 1121829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829" h="6729984">
                <a:moveTo>
                  <a:pt x="1121829" y="1121687"/>
                </a:moveTo>
                <a:lnTo>
                  <a:pt x="1121829" y="5608297"/>
                </a:lnTo>
                <a:cubicBezTo>
                  <a:pt x="1121829" y="6227783"/>
                  <a:pt x="1107875" y="6729981"/>
                  <a:pt x="1090662" y="6729981"/>
                </a:cubicBezTo>
                <a:lnTo>
                  <a:pt x="0" y="6729981"/>
                </a:lnTo>
                <a:lnTo>
                  <a:pt x="0" y="6729981"/>
                </a:lnTo>
                <a:lnTo>
                  <a:pt x="0" y="3"/>
                </a:lnTo>
                <a:lnTo>
                  <a:pt x="0" y="3"/>
                </a:lnTo>
                <a:lnTo>
                  <a:pt x="1090662" y="3"/>
                </a:lnTo>
                <a:cubicBezTo>
                  <a:pt x="1107875" y="3"/>
                  <a:pt x="1121829" y="502201"/>
                  <a:pt x="1121829" y="1121687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1" tIns="94768" rIns="134773" bIns="94769" numCol="1" spcCol="1270" anchor="ctr" anchorCtr="0">
            <a:noAutofit/>
          </a:bodyPr>
          <a:lstStyle/>
          <a:p>
            <a:pPr marL="11430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Purchase of the business by an individual or company, including assets and liabilities, or sometimes just assets</a:t>
            </a: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ED558187-FFA5-DECB-977F-1F105028DE8E}"/>
              </a:ext>
            </a:extLst>
          </p:cNvPr>
          <p:cNvSpPr/>
          <p:nvPr/>
        </p:nvSpPr>
        <p:spPr>
          <a:xfrm>
            <a:off x="838200" y="2909625"/>
            <a:ext cx="2686050" cy="1402286"/>
          </a:xfrm>
          <a:custGeom>
            <a:avLst/>
            <a:gdLst>
              <a:gd name="connsiteX0" fmla="*/ 0 w 3785616"/>
              <a:gd name="connsiteY0" fmla="*/ 233719 h 1402286"/>
              <a:gd name="connsiteX1" fmla="*/ 233719 w 3785616"/>
              <a:gd name="connsiteY1" fmla="*/ 0 h 1402286"/>
              <a:gd name="connsiteX2" fmla="*/ 3551897 w 3785616"/>
              <a:gd name="connsiteY2" fmla="*/ 0 h 1402286"/>
              <a:gd name="connsiteX3" fmla="*/ 3785616 w 3785616"/>
              <a:gd name="connsiteY3" fmla="*/ 233719 h 1402286"/>
              <a:gd name="connsiteX4" fmla="*/ 3785616 w 3785616"/>
              <a:gd name="connsiteY4" fmla="*/ 1168567 h 1402286"/>
              <a:gd name="connsiteX5" fmla="*/ 3551897 w 3785616"/>
              <a:gd name="connsiteY5" fmla="*/ 1402286 h 1402286"/>
              <a:gd name="connsiteX6" fmla="*/ 233719 w 3785616"/>
              <a:gd name="connsiteY6" fmla="*/ 1402286 h 1402286"/>
              <a:gd name="connsiteX7" fmla="*/ 0 w 3785616"/>
              <a:gd name="connsiteY7" fmla="*/ 1168567 h 1402286"/>
              <a:gd name="connsiteX8" fmla="*/ 0 w 3785616"/>
              <a:gd name="connsiteY8" fmla="*/ 233719 h 14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402286">
                <a:moveTo>
                  <a:pt x="0" y="233719"/>
                </a:moveTo>
                <a:cubicBezTo>
                  <a:pt x="0" y="104640"/>
                  <a:pt x="104640" y="0"/>
                  <a:pt x="233719" y="0"/>
                </a:cubicBezTo>
                <a:lnTo>
                  <a:pt x="3551897" y="0"/>
                </a:lnTo>
                <a:cubicBezTo>
                  <a:pt x="3680976" y="0"/>
                  <a:pt x="3785616" y="104640"/>
                  <a:pt x="3785616" y="233719"/>
                </a:cubicBezTo>
                <a:lnTo>
                  <a:pt x="3785616" y="1168567"/>
                </a:lnTo>
                <a:cubicBezTo>
                  <a:pt x="3785616" y="1297646"/>
                  <a:pt x="3680976" y="1402286"/>
                  <a:pt x="3551897" y="1402286"/>
                </a:cubicBezTo>
                <a:lnTo>
                  <a:pt x="233719" y="1402286"/>
                </a:lnTo>
                <a:cubicBezTo>
                  <a:pt x="104640" y="1402286"/>
                  <a:pt x="0" y="1297646"/>
                  <a:pt x="0" y="1168567"/>
                </a:cubicBezTo>
                <a:lnTo>
                  <a:pt x="0" y="233719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234" tIns="140844" rIns="213234" bIns="140844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Closing the Business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C30F9AE-812B-EF81-39DA-96FD947815D2}"/>
              </a:ext>
            </a:extLst>
          </p:cNvPr>
          <p:cNvSpPr/>
          <p:nvPr/>
        </p:nvSpPr>
        <p:spPr>
          <a:xfrm>
            <a:off x="3524250" y="3049854"/>
            <a:ext cx="7829551" cy="1121830"/>
          </a:xfrm>
          <a:custGeom>
            <a:avLst/>
            <a:gdLst>
              <a:gd name="connsiteX0" fmla="*/ 186975 w 1121829"/>
              <a:gd name="connsiteY0" fmla="*/ 0 h 6729984"/>
              <a:gd name="connsiteX1" fmla="*/ 934854 w 1121829"/>
              <a:gd name="connsiteY1" fmla="*/ 0 h 6729984"/>
              <a:gd name="connsiteX2" fmla="*/ 1121829 w 1121829"/>
              <a:gd name="connsiteY2" fmla="*/ 186975 h 6729984"/>
              <a:gd name="connsiteX3" fmla="*/ 1121829 w 1121829"/>
              <a:gd name="connsiteY3" fmla="*/ 6729984 h 6729984"/>
              <a:gd name="connsiteX4" fmla="*/ 1121829 w 1121829"/>
              <a:gd name="connsiteY4" fmla="*/ 6729984 h 6729984"/>
              <a:gd name="connsiteX5" fmla="*/ 0 w 1121829"/>
              <a:gd name="connsiteY5" fmla="*/ 6729984 h 6729984"/>
              <a:gd name="connsiteX6" fmla="*/ 0 w 1121829"/>
              <a:gd name="connsiteY6" fmla="*/ 6729984 h 6729984"/>
              <a:gd name="connsiteX7" fmla="*/ 0 w 1121829"/>
              <a:gd name="connsiteY7" fmla="*/ 186975 h 6729984"/>
              <a:gd name="connsiteX8" fmla="*/ 186975 w 1121829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829" h="6729984">
                <a:moveTo>
                  <a:pt x="1121829" y="1121687"/>
                </a:moveTo>
                <a:lnTo>
                  <a:pt x="1121829" y="5608297"/>
                </a:lnTo>
                <a:cubicBezTo>
                  <a:pt x="1121829" y="6227783"/>
                  <a:pt x="1107875" y="6729981"/>
                  <a:pt x="1090662" y="6729981"/>
                </a:cubicBezTo>
                <a:lnTo>
                  <a:pt x="0" y="6729981"/>
                </a:lnTo>
                <a:lnTo>
                  <a:pt x="0" y="6729981"/>
                </a:lnTo>
                <a:lnTo>
                  <a:pt x="0" y="3"/>
                </a:lnTo>
                <a:lnTo>
                  <a:pt x="0" y="3"/>
                </a:lnTo>
                <a:lnTo>
                  <a:pt x="1090662" y="3"/>
                </a:lnTo>
                <a:cubicBezTo>
                  <a:pt x="1107875" y="3"/>
                  <a:pt x="1121829" y="502201"/>
                  <a:pt x="1121829" y="1121687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1" tIns="94768" rIns="134773" bIns="94769" numCol="1" spcCol="1270" anchor="ctr" anchorCtr="0">
            <a:noAutofit/>
          </a:bodyPr>
          <a:lstStyle/>
          <a:p>
            <a:pPr marL="11430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Legally dissolving the company, settling debts, canceling permits and licenses, and liquidating remaining assets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61B64B-BE1D-64C8-A22D-0D23D027C5D8}"/>
              </a:ext>
            </a:extLst>
          </p:cNvPr>
          <p:cNvSpPr/>
          <p:nvPr/>
        </p:nvSpPr>
        <p:spPr>
          <a:xfrm>
            <a:off x="838200" y="4382026"/>
            <a:ext cx="2686050" cy="1402286"/>
          </a:xfrm>
          <a:custGeom>
            <a:avLst/>
            <a:gdLst>
              <a:gd name="connsiteX0" fmla="*/ 0 w 3785616"/>
              <a:gd name="connsiteY0" fmla="*/ 233719 h 1402286"/>
              <a:gd name="connsiteX1" fmla="*/ 233719 w 3785616"/>
              <a:gd name="connsiteY1" fmla="*/ 0 h 1402286"/>
              <a:gd name="connsiteX2" fmla="*/ 3551897 w 3785616"/>
              <a:gd name="connsiteY2" fmla="*/ 0 h 1402286"/>
              <a:gd name="connsiteX3" fmla="*/ 3785616 w 3785616"/>
              <a:gd name="connsiteY3" fmla="*/ 233719 h 1402286"/>
              <a:gd name="connsiteX4" fmla="*/ 3785616 w 3785616"/>
              <a:gd name="connsiteY4" fmla="*/ 1168567 h 1402286"/>
              <a:gd name="connsiteX5" fmla="*/ 3551897 w 3785616"/>
              <a:gd name="connsiteY5" fmla="*/ 1402286 h 1402286"/>
              <a:gd name="connsiteX6" fmla="*/ 233719 w 3785616"/>
              <a:gd name="connsiteY6" fmla="*/ 1402286 h 1402286"/>
              <a:gd name="connsiteX7" fmla="*/ 0 w 3785616"/>
              <a:gd name="connsiteY7" fmla="*/ 1168567 h 1402286"/>
              <a:gd name="connsiteX8" fmla="*/ 0 w 3785616"/>
              <a:gd name="connsiteY8" fmla="*/ 233719 h 14022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85616" h="1402286">
                <a:moveTo>
                  <a:pt x="0" y="233719"/>
                </a:moveTo>
                <a:cubicBezTo>
                  <a:pt x="0" y="104640"/>
                  <a:pt x="104640" y="0"/>
                  <a:pt x="233719" y="0"/>
                </a:cubicBezTo>
                <a:lnTo>
                  <a:pt x="3551897" y="0"/>
                </a:lnTo>
                <a:cubicBezTo>
                  <a:pt x="3680976" y="0"/>
                  <a:pt x="3785616" y="104640"/>
                  <a:pt x="3785616" y="233719"/>
                </a:cubicBezTo>
                <a:lnTo>
                  <a:pt x="3785616" y="1168567"/>
                </a:lnTo>
                <a:cubicBezTo>
                  <a:pt x="3785616" y="1297646"/>
                  <a:pt x="3680976" y="1402286"/>
                  <a:pt x="3551897" y="1402286"/>
                </a:cubicBezTo>
                <a:lnTo>
                  <a:pt x="233719" y="1402286"/>
                </a:lnTo>
                <a:cubicBezTo>
                  <a:pt x="104640" y="1402286"/>
                  <a:pt x="0" y="1297646"/>
                  <a:pt x="0" y="1168567"/>
                </a:cubicBezTo>
                <a:lnTo>
                  <a:pt x="0" y="233719"/>
                </a:lnTo>
                <a:close/>
              </a:path>
            </a:pathLst>
          </a:custGeom>
        </p:spPr>
        <p:style>
          <a:lnRef idx="2">
            <a:schemeClr val="lt2">
              <a:hueOff val="0"/>
              <a:satOff val="0"/>
              <a:lumOff val="0"/>
              <a:alphaOff val="0"/>
            </a:schemeClr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13234" tIns="140844" rIns="213234" bIns="140844" numCol="1" spcCol="1270" anchor="ctr" anchorCtr="0">
            <a:noAutofit/>
          </a:bodyPr>
          <a:lstStyle/>
          <a:p>
            <a:pPr marL="0" lvl="0" indent="0" algn="ctr" defTabSz="1689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3200" kern="1200" dirty="0"/>
              <a:t>Transferring Ownership</a:t>
            </a: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B2FB07-AEA0-52A0-ED59-1FDA4612A3AE}"/>
              </a:ext>
            </a:extLst>
          </p:cNvPr>
          <p:cNvSpPr/>
          <p:nvPr/>
        </p:nvSpPr>
        <p:spPr>
          <a:xfrm>
            <a:off x="3524250" y="4522254"/>
            <a:ext cx="7829551" cy="1121830"/>
          </a:xfrm>
          <a:custGeom>
            <a:avLst/>
            <a:gdLst>
              <a:gd name="connsiteX0" fmla="*/ 186975 w 1121829"/>
              <a:gd name="connsiteY0" fmla="*/ 0 h 6729984"/>
              <a:gd name="connsiteX1" fmla="*/ 934854 w 1121829"/>
              <a:gd name="connsiteY1" fmla="*/ 0 h 6729984"/>
              <a:gd name="connsiteX2" fmla="*/ 1121829 w 1121829"/>
              <a:gd name="connsiteY2" fmla="*/ 186975 h 6729984"/>
              <a:gd name="connsiteX3" fmla="*/ 1121829 w 1121829"/>
              <a:gd name="connsiteY3" fmla="*/ 6729984 h 6729984"/>
              <a:gd name="connsiteX4" fmla="*/ 1121829 w 1121829"/>
              <a:gd name="connsiteY4" fmla="*/ 6729984 h 6729984"/>
              <a:gd name="connsiteX5" fmla="*/ 0 w 1121829"/>
              <a:gd name="connsiteY5" fmla="*/ 6729984 h 6729984"/>
              <a:gd name="connsiteX6" fmla="*/ 0 w 1121829"/>
              <a:gd name="connsiteY6" fmla="*/ 6729984 h 6729984"/>
              <a:gd name="connsiteX7" fmla="*/ 0 w 1121829"/>
              <a:gd name="connsiteY7" fmla="*/ 186975 h 6729984"/>
              <a:gd name="connsiteX8" fmla="*/ 186975 w 1121829"/>
              <a:gd name="connsiteY8" fmla="*/ 0 h 67299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21829" h="6729984">
                <a:moveTo>
                  <a:pt x="1121829" y="1121687"/>
                </a:moveTo>
                <a:lnTo>
                  <a:pt x="1121829" y="5608297"/>
                </a:lnTo>
                <a:cubicBezTo>
                  <a:pt x="1121829" y="6227783"/>
                  <a:pt x="1107875" y="6729981"/>
                  <a:pt x="1090662" y="6729981"/>
                </a:cubicBezTo>
                <a:lnTo>
                  <a:pt x="0" y="6729981"/>
                </a:lnTo>
                <a:lnTo>
                  <a:pt x="0" y="6729981"/>
                </a:lnTo>
                <a:lnTo>
                  <a:pt x="0" y="3"/>
                </a:lnTo>
                <a:lnTo>
                  <a:pt x="0" y="3"/>
                </a:lnTo>
                <a:lnTo>
                  <a:pt x="1090662" y="3"/>
                </a:lnTo>
                <a:cubicBezTo>
                  <a:pt x="1107875" y="3"/>
                  <a:pt x="1121829" y="502201"/>
                  <a:pt x="1121829" y="1121687"/>
                </a:cubicBezTo>
                <a:close/>
              </a:path>
            </a:pathLst>
          </a:custGeom>
        </p:spPr>
        <p:style>
          <a:lnRef idx="2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0011" tIns="94769" rIns="134773" bIns="94768" numCol="1" spcCol="1270" anchor="ctr" anchorCtr="0">
            <a:noAutofit/>
          </a:bodyPr>
          <a:lstStyle/>
          <a:p>
            <a:pPr marL="114300" lvl="1" algn="l" defTabSz="9334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en-US" sz="2400" kern="1200" dirty="0"/>
              <a:t>Changing the control and rights from one owner to another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4298DB3-C274-BB6C-68FB-0ABEC62DE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06988" y="6318885"/>
            <a:ext cx="2743200" cy="365125"/>
          </a:xfrm>
        </p:spPr>
        <p:txBody>
          <a:bodyPr/>
          <a:lstStyle/>
          <a:p>
            <a:fld id="{330EA680-D336-4FF7-8B7A-9848BB0A1C32}" type="slidenum">
              <a:rPr lang="en-US" smtClean="0"/>
              <a:pPr/>
              <a:t>8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12385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C8A8B1-354A-0066-B94E-3FFF4B0AB5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A3C16-5CB0-EADF-1930-AA99111DDE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/>
          <a:p>
            <a:pPr marL="228600"/>
            <a:r>
              <a:rPr lang="en-US" dirty="0"/>
              <a:t>Why Sell?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6992B8-744C-8B83-2EAE-6A722ACAA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330EA680-D336-4FF7-8B7A-9848BB0A1C32}" type="slidenum">
              <a:rPr lang="en-US" smtClean="0"/>
              <a:pPr algn="ctr"/>
              <a:t>9</a:t>
            </a:fld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36CBD12-B1E0-06C0-B9A0-F62E77CDF6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3283" y="3254477"/>
            <a:ext cx="10424652" cy="30644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/>
              <a:t>Why might a business owner choose to sell </a:t>
            </a:r>
            <a:br>
              <a:rPr lang="en-US" sz="4000" dirty="0"/>
            </a:br>
            <a:r>
              <a:rPr lang="en-US" sz="4000" dirty="0"/>
              <a:t>their business?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47200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43"/>
  <p:tag name="ARTICULATE_DESIGN_ID_OFFICE THEME" val="3JIU8ViX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Source Sans Pro Black"/>
        <a:ea typeface=""/>
        <a:cs typeface=""/>
      </a:majorFont>
      <a:minorFont>
        <a:latin typeface="Source Sans Pro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e06cec7-ef9b-4894-a74d-309a4a219d1b">
      <Terms xmlns="http://schemas.microsoft.com/office/infopath/2007/PartnerControls"/>
    </lcf76f155ced4ddcb4097134ff3c332f>
    <TaxCatchAll xmlns="519676ab-80fa-4d6e-b1fb-39e1e896865c" xsi:nil="true"/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2E22044E94EAD4D8015DA7097D5CB44" ma:contentTypeVersion="17" ma:contentTypeDescription="Create a new document." ma:contentTypeScope="" ma:versionID="e1bb0370734fcaebe05acde03cb5ccc1">
  <xsd:schema xmlns:xsd="http://www.w3.org/2001/XMLSchema" xmlns:xs="http://www.w3.org/2001/XMLSchema" xmlns:p="http://schemas.microsoft.com/office/2006/metadata/properties" xmlns:ns1="http://schemas.microsoft.com/sharepoint/v3" xmlns:ns2="ce06cec7-ef9b-4894-a74d-309a4a219d1b" xmlns:ns3="519676ab-80fa-4d6e-b1fb-39e1e896865c" targetNamespace="http://schemas.microsoft.com/office/2006/metadata/properties" ma:root="true" ma:fieldsID="a24a27282e5c6e7425014f60d3f0e0b1" ns1:_="" ns2:_="" ns3:_="">
    <xsd:import namespace="http://schemas.microsoft.com/sharepoint/v3"/>
    <xsd:import namespace="ce06cec7-ef9b-4894-a74d-309a4a219d1b"/>
    <xsd:import namespace="519676ab-80fa-4d6e-b1fb-39e1e89686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1:_ip_UnifiedCompliancePolicyProperties" minOccurs="0"/>
                <xsd:element ref="ns1:_ip_UnifiedCompliancePolicyUIA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3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4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e06cec7-ef9b-4894-a74d-309a4a219d1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b58a1203-ac53-45d5-a518-17ee4e78f8d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9676ab-80fa-4d6e-b1fb-39e1e896865c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06f332f-6466-4c4f-a9ad-3c7777759461}" ma:internalName="TaxCatchAll" ma:showField="CatchAllData" ma:web="519676ab-80fa-4d6e-b1fb-39e1e89686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07F205A-C84D-4D62-BF09-E4722456BB95}">
  <ds:schemaRefs>
    <ds:schemaRef ds:uri="http://schemas.microsoft.com/office/infopath/2007/PartnerControls"/>
    <ds:schemaRef ds:uri="http://purl.org/dc/dcmitype/"/>
    <ds:schemaRef ds:uri="http://www.w3.org/XML/1998/namespace"/>
    <ds:schemaRef ds:uri="http://purl.org/dc/elements/1.1/"/>
    <ds:schemaRef ds:uri="http://schemas.openxmlformats.org/package/2006/metadata/core-properties"/>
    <ds:schemaRef ds:uri="f2322b30-32bc-40ed-848f-a4b1a29a2a2c"/>
    <ds:schemaRef ds:uri="http://schemas.microsoft.com/office/2006/documentManagement/types"/>
    <ds:schemaRef ds:uri="1c629eee-e2e3-4689-87dc-5c1c954f9b26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D95F08A8-3044-49D6-9CAD-9A9F1316AE3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FF85194-A094-4439-ACEE-B86CC8C0114C}"/>
</file>

<file path=docMetadata/LabelInfo.xml><?xml version="1.0" encoding="utf-8"?>
<clbl:labelList xmlns:clbl="http://schemas.microsoft.com/office/2020/mipLabelMetadata">
  <clbl:label id="{cf90b97b-be46-4a00-9700-81ce4ff1b7f6}" enabled="0" method="" siteId="{cf90b97b-be46-4a00-9700-81ce4ff1b7f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MSYA Slides_ Module 10_Protecting Your Money and Your Identity</Template>
  <TotalTime>1505</TotalTime>
  <Words>1679</Words>
  <Application>Microsoft Office PowerPoint</Application>
  <PresentationFormat>Widescreen</PresentationFormat>
  <Paragraphs>236</Paragraphs>
  <Slides>43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9" baseType="lpstr">
      <vt:lpstr>Arial</vt:lpstr>
      <vt:lpstr>Calibri</vt:lpstr>
      <vt:lpstr>Georgia</vt:lpstr>
      <vt:lpstr>Source Sans Pro</vt:lpstr>
      <vt:lpstr>Source Sans Pro Black</vt:lpstr>
      <vt:lpstr>Office Theme</vt:lpstr>
      <vt:lpstr>Selling, Closing, or Transferring Ownership of Your Business </vt:lpstr>
      <vt:lpstr>Learning Objectives</vt:lpstr>
      <vt:lpstr>Pre-Survey</vt:lpstr>
      <vt:lpstr>SECTION 1</vt:lpstr>
      <vt:lpstr>What might cause you to exit your business?</vt:lpstr>
      <vt:lpstr>Common Reasons for Business Exit</vt:lpstr>
      <vt:lpstr>More Common Reasons for Business Exit</vt:lpstr>
      <vt:lpstr>Strategies for Business Exit 2</vt:lpstr>
      <vt:lpstr>Why Sell?</vt:lpstr>
      <vt:lpstr>Reasons to Sell</vt:lpstr>
      <vt:lpstr>Why Close?</vt:lpstr>
      <vt:lpstr>Reasons to Close</vt:lpstr>
      <vt:lpstr>Why Transfer Ownership?</vt:lpstr>
      <vt:lpstr>Reasons to Transfer Ownership</vt:lpstr>
      <vt:lpstr>Benefits of Planning Ahead</vt:lpstr>
      <vt:lpstr>Try It: Choosing a Business Exit Strategy</vt:lpstr>
      <vt:lpstr>Debate! Sell, Close,  or Transfer Ownership</vt:lpstr>
      <vt:lpstr>SECTION 2</vt:lpstr>
      <vt:lpstr>Determine If a Business is Saleable</vt:lpstr>
      <vt:lpstr>Apply It: Is My Business Saleable?</vt:lpstr>
      <vt:lpstr>Why is accurate and thorough due diligence so critical for both buyer and seller?</vt:lpstr>
      <vt:lpstr>Due Diligence</vt:lpstr>
      <vt:lpstr>Perspectives on the  Due Diligence Process </vt:lpstr>
      <vt:lpstr>Determine Your Price</vt:lpstr>
      <vt:lpstr>Business Valuation Methods</vt:lpstr>
      <vt:lpstr>Prepare for Sale</vt:lpstr>
      <vt:lpstr>Look for Prospective Buyers</vt:lpstr>
      <vt:lpstr>Apply It: Where Might I Find a  Buyer for My Business?</vt:lpstr>
      <vt:lpstr>Negotiating the Deal</vt:lpstr>
      <vt:lpstr>SECTION 3</vt:lpstr>
      <vt:lpstr>Closing a Business  is a Big Decision</vt:lpstr>
      <vt:lpstr>Steps for Closing a Business</vt:lpstr>
      <vt:lpstr>Try It: Starting a Business Closure  Task List</vt:lpstr>
      <vt:lpstr>SECTION 4</vt:lpstr>
      <vt:lpstr>Benefits of Selecting a Successor Early</vt:lpstr>
      <vt:lpstr>Family Members, Employees, or Successors from Outside</vt:lpstr>
      <vt:lpstr>Succession Planning</vt:lpstr>
      <vt:lpstr>Issues to Consider in Succession Planning</vt:lpstr>
      <vt:lpstr>Take Action</vt:lpstr>
      <vt:lpstr>For More Information</vt:lpstr>
      <vt:lpstr>Post-Survey</vt:lpstr>
      <vt:lpstr>Evaluation</vt:lpstr>
      <vt:lpstr>Thank you!</vt:lpstr>
    </vt:vector>
  </TitlesOfParts>
  <Manager>FDIC</Manager>
  <Company>FDIC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Selling, Closing, or Transferring Ownership of Your Business</dc:title>
  <dc:subject>Selling, Closing, or Transferring Ownership of Your Business</dc:subject>
  <dc:creator>FDIC</dc:creator>
  <cp:keywords>Money Smart, Selling, Closing, or Transferring Ownership of Your Business</cp:keywords>
  <dc:description>Money Smart, Selling, Closing, or Transferring Ownership of Your Business</dc:description>
  <cp:lastModifiedBy>McCulley, Shawn</cp:lastModifiedBy>
  <cp:revision>7</cp:revision>
  <dcterms:created xsi:type="dcterms:W3CDTF">2025-09-30T13:38:49Z</dcterms:created>
  <dcterms:modified xsi:type="dcterms:W3CDTF">2026-03-31T22:46:18Z</dcterms:modified>
  <cp:category>Selling, Closing, or Transferring Ownership of Your Business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aebbef76-9622-4179-ad18-7a6b88e0dc7a_ActionId">
    <vt:lpwstr>3e78e955-f8c0-42ab-9b59-0d41297ca04d</vt:lpwstr>
  </property>
  <property fmtid="{D5CDD505-2E9C-101B-9397-08002B2CF9AE}" pid="3" name="MSIP_Label_aebbef76-9622-4179-ad18-7a6b88e0dc7a_Name">
    <vt:lpwstr>aebbef76-9622-4179-ad18-7a6b88e0dc7a</vt:lpwstr>
  </property>
  <property fmtid="{D5CDD505-2E9C-101B-9397-08002B2CF9AE}" pid="4" name="ClassificationContentMarkingHeaderLocations">
    <vt:lpwstr>Office Theme:5</vt:lpwstr>
  </property>
  <property fmtid="{D5CDD505-2E9C-101B-9397-08002B2CF9AE}" pid="5" name="ClassificationContentMarkingHeaderText">
    <vt:lpwstr>NONPUBLIC//FDIC BUSINESS</vt:lpwstr>
  </property>
  <property fmtid="{D5CDD505-2E9C-101B-9397-08002B2CF9AE}" pid="6" name="MSIP_Label_aebbef76-9622-4179-ad18-7a6b88e0dc7a_SetDate">
    <vt:lpwstr>2025-03-25T18:30:42Z</vt:lpwstr>
  </property>
  <property fmtid="{D5CDD505-2E9C-101B-9397-08002B2CF9AE}" pid="7" name="MediaServiceImageTags">
    <vt:lpwstr/>
  </property>
  <property fmtid="{D5CDD505-2E9C-101B-9397-08002B2CF9AE}" pid="8" name="ContentTypeId">
    <vt:lpwstr>0x010100C2E22044E94EAD4D8015DA7097D5CB44</vt:lpwstr>
  </property>
  <property fmtid="{D5CDD505-2E9C-101B-9397-08002B2CF9AE}" pid="9" name="ComplianceAssetId">
    <vt:lpwstr/>
  </property>
  <property fmtid="{D5CDD505-2E9C-101B-9397-08002B2CF9AE}" pid="10" name="MSIP_Label_aebbef76-9622-4179-ad18-7a6b88e0dc7a_Method">
    <vt:lpwstr>Privileged</vt:lpwstr>
  </property>
  <property fmtid="{D5CDD505-2E9C-101B-9397-08002B2CF9AE}" pid="11" name="MSIP_Label_aebbef76-9622-4179-ad18-7a6b88e0dc7a_SiteId">
    <vt:lpwstr>26c83bc9-31c1-4d77-a523-0816095aba31</vt:lpwstr>
  </property>
  <property fmtid="{D5CDD505-2E9C-101B-9397-08002B2CF9AE}" pid="12" name="MSIP_Label_aebbef76-9622-4179-ad18-7a6b88e0dc7a_ContentBits">
    <vt:lpwstr>1</vt:lpwstr>
  </property>
  <property fmtid="{D5CDD505-2E9C-101B-9397-08002B2CF9AE}" pid="13" name="_ExtendedDescription">
    <vt:lpwstr/>
  </property>
  <property fmtid="{D5CDD505-2E9C-101B-9397-08002B2CF9AE}" pid="14" name="MSIP_Label_aebbef76-9622-4179-ad18-7a6b88e0dc7a_Enabled">
    <vt:lpwstr>true</vt:lpwstr>
  </property>
  <property fmtid="{D5CDD505-2E9C-101B-9397-08002B2CF9AE}" pid="15" name="TriggerFlowInfo">
    <vt:lpwstr/>
  </property>
  <property fmtid="{D5CDD505-2E9C-101B-9397-08002B2CF9AE}" pid="16" name="MSIP_Label_aebbef76-9622-4179-ad18-7a6b88e0dc7a_Tag">
    <vt:lpwstr>10, 0, 1, 1</vt:lpwstr>
  </property>
  <property fmtid="{D5CDD505-2E9C-101B-9397-08002B2CF9AE}" pid="17" name="ArticulateGUID">
    <vt:lpwstr>28B21D10-E133-4CC4-8683-C23EF3B7F243</vt:lpwstr>
  </property>
  <property fmtid="{D5CDD505-2E9C-101B-9397-08002B2CF9AE}" pid="18" name="ArticulatePath">
    <vt:lpwstr>https://icfonline.sharepoint.com/sites/MSYAMaterialsDevelopment/Shared Documents/General/MSYA/Module 11 - Buying a Car/MSYA Slides_ Module 11_ Buying a Car</vt:lpwstr>
  </property>
</Properties>
</file>