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60" r:id="rId4"/>
  </p:sldMasterIdLst>
  <p:notesMasterIdLst>
    <p:notesMasterId r:id="rId38"/>
  </p:notesMasterIdLst>
  <p:sldIdLst>
    <p:sldId id="256" r:id="rId5"/>
    <p:sldId id="336" r:id="rId6"/>
    <p:sldId id="534" r:id="rId7"/>
    <p:sldId id="437" r:id="rId8"/>
    <p:sldId id="449" r:id="rId9"/>
    <p:sldId id="450" r:id="rId10"/>
    <p:sldId id="511" r:id="rId11"/>
    <p:sldId id="451" r:id="rId12"/>
    <p:sldId id="512" r:id="rId13"/>
    <p:sldId id="513" r:id="rId14"/>
    <p:sldId id="452" r:id="rId15"/>
    <p:sldId id="539" r:id="rId16"/>
    <p:sldId id="515" r:id="rId17"/>
    <p:sldId id="453" r:id="rId18"/>
    <p:sldId id="454" r:id="rId19"/>
    <p:sldId id="403" r:id="rId20"/>
    <p:sldId id="540" r:id="rId21"/>
    <p:sldId id="523" r:id="rId22"/>
    <p:sldId id="455" r:id="rId23"/>
    <p:sldId id="457" r:id="rId24"/>
    <p:sldId id="516" r:id="rId25"/>
    <p:sldId id="541" r:id="rId26"/>
    <p:sldId id="538" r:id="rId27"/>
    <p:sldId id="461" r:id="rId28"/>
    <p:sldId id="458" r:id="rId29"/>
    <p:sldId id="460" r:id="rId30"/>
    <p:sldId id="442" r:id="rId31"/>
    <p:sldId id="518" r:id="rId32"/>
    <p:sldId id="340" r:id="rId33"/>
    <p:sldId id="528" r:id="rId34"/>
    <p:sldId id="529" r:id="rId35"/>
    <p:sldId id="530" r:id="rId36"/>
    <p:sldId id="532" r:id="rId37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odule Opening" id="{EBD6C7F4-FDFA-45C7-BF8A-43F99EB4B59B}">
          <p14:sldIdLst>
            <p14:sldId id="256"/>
            <p14:sldId id="336"/>
            <p14:sldId id="534"/>
          </p14:sldIdLst>
        </p14:section>
        <p14:section name="Section 1 Introduction to Risk Management" id="{F9E47CE0-78BC-45BD-8016-6A01F9360A89}">
          <p14:sldIdLst>
            <p14:sldId id="437"/>
            <p14:sldId id="449"/>
            <p14:sldId id="450"/>
            <p14:sldId id="511"/>
            <p14:sldId id="451"/>
            <p14:sldId id="512"/>
            <p14:sldId id="513"/>
            <p14:sldId id="452"/>
          </p14:sldIdLst>
        </p14:section>
        <p14:section name="Section 2 Internal Risks" id="{9513BE0C-1AC8-48FF-96C0-BED737FEC062}">
          <p14:sldIdLst>
            <p14:sldId id="539"/>
            <p14:sldId id="515"/>
            <p14:sldId id="453"/>
            <p14:sldId id="454"/>
            <p14:sldId id="403"/>
          </p14:sldIdLst>
        </p14:section>
        <p14:section name="Section 3 External Risks" id="{227B278E-AA51-4AB1-AB0C-B4EAE6106B3C}">
          <p14:sldIdLst>
            <p14:sldId id="540"/>
            <p14:sldId id="523"/>
            <p14:sldId id="455"/>
            <p14:sldId id="457"/>
            <p14:sldId id="516"/>
          </p14:sldIdLst>
        </p14:section>
        <p14:section name="Section 4 Risk Management Tools and Strategies" id="{3D45B085-5F16-472F-802C-9A05619C1D8D}">
          <p14:sldIdLst>
            <p14:sldId id="541"/>
            <p14:sldId id="538"/>
            <p14:sldId id="461"/>
            <p14:sldId id="458"/>
            <p14:sldId id="460"/>
            <p14:sldId id="442"/>
            <p14:sldId id="518"/>
          </p14:sldIdLst>
        </p14:section>
        <p14:section name="Module Closing" id="{E5D96F2C-CAC3-4E16-9EFD-66DB2CE0915E}">
          <p14:sldIdLst>
            <p14:sldId id="340"/>
            <p14:sldId id="528"/>
            <p14:sldId id="529"/>
            <p14:sldId id="530"/>
            <p14:sldId id="532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600" userDrawn="1">
          <p15:clr>
            <a:srgbClr val="A4A3A4"/>
          </p15:clr>
        </p15:guide>
        <p15:guide id="3" orient="horz" pos="744" userDrawn="1">
          <p15:clr>
            <a:srgbClr val="A4A3A4"/>
          </p15:clr>
        </p15:guide>
        <p15:guide id="4" orient="horz" pos="1152" userDrawn="1">
          <p15:clr>
            <a:srgbClr val="A4A3A4"/>
          </p15:clr>
        </p15:guide>
        <p15:guide id="5" pos="508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03491C4D-2892-2B43-61DA-83BB00CAB86D}" name="Hernandez, Sandra M." initials="SH" userId="S::SaHernandez@fdic.gov::a64aa741-6024-4094-b338-aefad4891ea1" providerId="AD"/>
  <p188:author id="{BB66FB92-58B2-AD5B-ABBF-C0B2BAD7941D}" name="Miller, Benjamin" initials="BM" userId="S::13026@icf.com::48f7b7d8-6b3b-4e2a-bfb2-78574846350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98"/>
    <a:srgbClr val="333F50"/>
    <a:srgbClr val="14739B"/>
    <a:srgbClr val="44546A"/>
    <a:srgbClr val="39475A"/>
    <a:srgbClr val="2E3A4A"/>
    <a:srgbClr val="242D3A"/>
    <a:srgbClr val="313C4C"/>
    <a:srgbClr val="293341"/>
    <a:srgbClr val="566A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312951-7CF7-4690-8C51-8685C53F4585}" v="34" dt="2026-03-31T23:21:01.5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49" autoAdjust="0"/>
    <p:restoredTop sz="94673" autoAdjust="0"/>
  </p:normalViewPr>
  <p:slideViewPr>
    <p:cSldViewPr snapToGrid="0">
      <p:cViewPr varScale="1">
        <p:scale>
          <a:sx n="102" d="100"/>
          <a:sy n="102" d="100"/>
        </p:scale>
        <p:origin x="126" y="162"/>
      </p:cViewPr>
      <p:guideLst>
        <p:guide pos="3840"/>
        <p:guide pos="600"/>
        <p:guide orient="horz" pos="744"/>
        <p:guide orient="horz" pos="1152"/>
        <p:guide pos="50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gs" Target="tags/tag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Culley, Shawn" userId="8a9a6c0f-504f-456d-a54f-ccd2f0b6ded5" providerId="ADAL" clId="{1F36E398-9C4B-421D-AA19-657EEF0FBCE3}"/>
    <pc:docChg chg="undo redo custSel addSld delSld modSld modMainMaster modSection">
      <pc:chgData name="McCulley, Shawn" userId="8a9a6c0f-504f-456d-a54f-ccd2f0b6ded5" providerId="ADAL" clId="{1F36E398-9C4B-421D-AA19-657EEF0FBCE3}" dt="2026-03-31T21:54:17.839" v="1701" actId="20577"/>
      <pc:docMkLst>
        <pc:docMk/>
      </pc:docMkLst>
      <pc:sldChg chg="modSp mod">
        <pc:chgData name="McCulley, Shawn" userId="8a9a6c0f-504f-456d-a54f-ccd2f0b6ded5" providerId="ADAL" clId="{1F36E398-9C4B-421D-AA19-657EEF0FBCE3}" dt="2026-03-25T21:46:58.444" v="1272" actId="962"/>
        <pc:sldMkLst>
          <pc:docMk/>
          <pc:sldMk cId="109857222" sldId="256"/>
        </pc:sldMkLst>
        <pc:spChg chg="mod">
          <ac:chgData name="McCulley, Shawn" userId="8a9a6c0f-504f-456d-a54f-ccd2f0b6ded5" providerId="ADAL" clId="{1F36E398-9C4B-421D-AA19-657EEF0FBCE3}" dt="2026-03-09T15:42:04.799" v="1259" actId="207"/>
          <ac:spMkLst>
            <pc:docMk/>
            <pc:sldMk cId="109857222" sldId="256"/>
            <ac:spMk id="6" creationId="{00000000-0000-0000-0000-000000000000}"/>
          </ac:spMkLst>
        </pc:spChg>
        <pc:picChg chg="mod">
          <ac:chgData name="McCulley, Shawn" userId="8a9a6c0f-504f-456d-a54f-ccd2f0b6ded5" providerId="ADAL" clId="{1F36E398-9C4B-421D-AA19-657EEF0FBCE3}" dt="2026-03-25T21:45:24.434" v="1268" actId="962"/>
          <ac:picMkLst>
            <pc:docMk/>
            <pc:sldMk cId="109857222" sldId="256"/>
            <ac:picMk id="4" creationId="{FA567FC4-6024-A06D-C2EA-2A71867E87B4}"/>
          </ac:picMkLst>
        </pc:picChg>
        <pc:picChg chg="mod">
          <ac:chgData name="McCulley, Shawn" userId="8a9a6c0f-504f-456d-a54f-ccd2f0b6ded5" providerId="ADAL" clId="{1F36E398-9C4B-421D-AA19-657EEF0FBCE3}" dt="2026-03-25T21:46:58.444" v="1272" actId="962"/>
          <ac:picMkLst>
            <pc:docMk/>
            <pc:sldMk cId="109857222" sldId="256"/>
            <ac:picMk id="5" creationId="{99F9BB5E-C309-C603-E610-EF77F7CF3ED3}"/>
          </ac:picMkLst>
        </pc:picChg>
        <pc:picChg chg="mod">
          <ac:chgData name="McCulley, Shawn" userId="8a9a6c0f-504f-456d-a54f-ccd2f0b6ded5" providerId="ADAL" clId="{1F36E398-9C4B-421D-AA19-657EEF0FBCE3}" dt="2026-03-02T23:27:04.753" v="711" actId="962"/>
          <ac:picMkLst>
            <pc:docMk/>
            <pc:sldMk cId="109857222" sldId="256"/>
            <ac:picMk id="8" creationId="{331B00DB-4627-E056-A0CD-FD81FF0949BE}"/>
          </ac:picMkLst>
        </pc:picChg>
      </pc:sldChg>
      <pc:sldChg chg="modSp mod">
        <pc:chgData name="McCulley, Shawn" userId="8a9a6c0f-504f-456d-a54f-ccd2f0b6ded5" providerId="ADAL" clId="{1F36E398-9C4B-421D-AA19-657EEF0FBCE3}" dt="2026-03-09T15:42:08.261" v="1260" actId="207"/>
        <pc:sldMkLst>
          <pc:docMk/>
          <pc:sldMk cId="2878161155" sldId="336"/>
        </pc:sldMkLst>
        <pc:spChg chg="mod">
          <ac:chgData name="McCulley, Shawn" userId="8a9a6c0f-504f-456d-a54f-ccd2f0b6ded5" providerId="ADAL" clId="{1F36E398-9C4B-421D-AA19-657EEF0FBCE3}" dt="2026-03-09T15:42:08.261" v="1260" actId="207"/>
          <ac:spMkLst>
            <pc:docMk/>
            <pc:sldMk cId="2878161155" sldId="336"/>
            <ac:spMk id="18" creationId="{C457A41B-1DC1-E390-8E07-06DEF239C3C9}"/>
          </ac:spMkLst>
        </pc:spChg>
      </pc:sldChg>
      <pc:sldChg chg="addSp modSp mod">
        <pc:chgData name="McCulley, Shawn" userId="8a9a6c0f-504f-456d-a54f-ccd2f0b6ded5" providerId="ADAL" clId="{1F36E398-9C4B-421D-AA19-657EEF0FBCE3}" dt="2026-03-31T19:18:05.520" v="1652" actId="962"/>
        <pc:sldMkLst>
          <pc:docMk/>
          <pc:sldMk cId="1506305406" sldId="340"/>
        </pc:sldMkLst>
        <pc:spChg chg="mod">
          <ac:chgData name="McCulley, Shawn" userId="8a9a6c0f-504f-456d-a54f-ccd2f0b6ded5" providerId="ADAL" clId="{1F36E398-9C4B-421D-AA19-657EEF0FBCE3}" dt="2026-03-09T15:42:40.663" v="1264" actId="207"/>
          <ac:spMkLst>
            <pc:docMk/>
            <pc:sldMk cId="1506305406" sldId="340"/>
            <ac:spMk id="3" creationId="{54C0197D-5E6E-6B43-250C-0C1A21317DF2}"/>
          </ac:spMkLst>
        </pc:spChg>
        <pc:picChg chg="add mod ord">
          <ac:chgData name="McCulley, Shawn" userId="8a9a6c0f-504f-456d-a54f-ccd2f0b6ded5" providerId="ADAL" clId="{1F36E398-9C4B-421D-AA19-657EEF0FBCE3}" dt="2026-03-31T19:18:05.520" v="1652" actId="962"/>
          <ac:picMkLst>
            <pc:docMk/>
            <pc:sldMk cId="1506305406" sldId="340"/>
            <ac:picMk id="4" creationId="{5A6CBB4C-226D-46BC-4AE4-D7A490C1DCEF}"/>
          </ac:picMkLst>
        </pc:picChg>
      </pc:sldChg>
      <pc:sldChg chg="modSp mod">
        <pc:chgData name="McCulley, Shawn" userId="8a9a6c0f-504f-456d-a54f-ccd2f0b6ded5" providerId="ADAL" clId="{1F36E398-9C4B-421D-AA19-657EEF0FBCE3}" dt="2026-03-02T23:33:47.241" v="926" actId="962"/>
        <pc:sldMkLst>
          <pc:docMk/>
          <pc:sldMk cId="665035875" sldId="403"/>
        </pc:sldMkLst>
        <pc:picChg chg="mod">
          <ac:chgData name="McCulley, Shawn" userId="8a9a6c0f-504f-456d-a54f-ccd2f0b6ded5" providerId="ADAL" clId="{1F36E398-9C4B-421D-AA19-657EEF0FBCE3}" dt="2026-03-02T23:33:47.241" v="926" actId="962"/>
          <ac:picMkLst>
            <pc:docMk/>
            <pc:sldMk cId="665035875" sldId="403"/>
            <ac:picMk id="11" creationId="{9A2FC3E9-FF54-8092-C58B-137BAA1B3F4E}"/>
          </ac:picMkLst>
        </pc:picChg>
      </pc:sldChg>
      <pc:sldChg chg="addSp delSp modSp add mod">
        <pc:chgData name="McCulley, Shawn" userId="8a9a6c0f-504f-456d-a54f-ccd2f0b6ded5" providerId="ADAL" clId="{1F36E398-9C4B-421D-AA19-657EEF0FBCE3}" dt="2026-03-31T21:48:16.277" v="1680" actId="962"/>
        <pc:sldMkLst>
          <pc:docMk/>
          <pc:sldMk cId="2619358570" sldId="437"/>
        </pc:sldMkLst>
        <pc:spChg chg="mod">
          <ac:chgData name="McCulley, Shawn" userId="8a9a6c0f-504f-456d-a54f-ccd2f0b6ded5" providerId="ADAL" clId="{1F36E398-9C4B-421D-AA19-657EEF0FBCE3}" dt="2026-03-31T21:46:13.350" v="1667"/>
          <ac:spMkLst>
            <pc:docMk/>
            <pc:sldMk cId="2619358570" sldId="437"/>
            <ac:spMk id="7" creationId="{64DCFA23-FB62-10DA-C1A7-034B1293CC2B}"/>
          </ac:spMkLst>
        </pc:spChg>
        <pc:spChg chg="add del mod">
          <ac:chgData name="McCulley, Shawn" userId="8a9a6c0f-504f-456d-a54f-ccd2f0b6ded5" providerId="ADAL" clId="{1F36E398-9C4B-421D-AA19-657EEF0FBCE3}" dt="2026-03-31T21:46:28.133" v="1671" actId="478"/>
          <ac:spMkLst>
            <pc:docMk/>
            <pc:sldMk cId="2619358570" sldId="437"/>
            <ac:spMk id="8" creationId="{F2465452-CFF4-B621-77D3-E6B3BD814064}"/>
          </ac:spMkLst>
        </pc:spChg>
        <pc:spChg chg="add del">
          <ac:chgData name="McCulley, Shawn" userId="8a9a6c0f-504f-456d-a54f-ccd2f0b6ded5" providerId="ADAL" clId="{1F36E398-9C4B-421D-AA19-657EEF0FBCE3}" dt="2026-03-31T21:46:34.397" v="1673" actId="478"/>
          <ac:spMkLst>
            <pc:docMk/>
            <pc:sldMk cId="2619358570" sldId="437"/>
            <ac:spMk id="10" creationId="{718BDA8C-10D0-6D79-9B5F-F1013EA63CF4}"/>
          </ac:spMkLst>
        </pc:spChg>
        <pc:picChg chg="add">
          <ac:chgData name="McCulley, Shawn" userId="8a9a6c0f-504f-456d-a54f-ccd2f0b6ded5" providerId="ADAL" clId="{1F36E398-9C4B-421D-AA19-657EEF0FBCE3}" dt="2026-03-31T21:45:03.745" v="1662"/>
          <ac:picMkLst>
            <pc:docMk/>
            <pc:sldMk cId="2619358570" sldId="437"/>
            <ac:picMk id="2" creationId="{9FB13D66-C928-6355-78EB-3B81A9CFF386}"/>
          </ac:picMkLst>
        </pc:picChg>
        <pc:picChg chg="del mod">
          <ac:chgData name="McCulley, Shawn" userId="8a9a6c0f-504f-456d-a54f-ccd2f0b6ded5" providerId="ADAL" clId="{1F36E398-9C4B-421D-AA19-657EEF0FBCE3}" dt="2026-03-31T21:46:25.791" v="1670" actId="478"/>
          <ac:picMkLst>
            <pc:docMk/>
            <pc:sldMk cId="2619358570" sldId="437"/>
            <ac:picMk id="3" creationId="{0361C544-D8AF-AB24-9BE1-C3DC4555A825}"/>
          </ac:picMkLst>
        </pc:picChg>
        <pc:picChg chg="add mod">
          <ac:chgData name="McCulley, Shawn" userId="8a9a6c0f-504f-456d-a54f-ccd2f0b6ded5" providerId="ADAL" clId="{1F36E398-9C4B-421D-AA19-657EEF0FBCE3}" dt="2026-03-31T21:48:16.277" v="1680" actId="962"/>
          <ac:picMkLst>
            <pc:docMk/>
            <pc:sldMk cId="2619358570" sldId="437"/>
            <ac:picMk id="11" creationId="{2283F6DF-A2C1-418C-E6B8-6A3FE967C5AC}"/>
          </ac:picMkLst>
        </pc:picChg>
      </pc:sldChg>
      <pc:sldChg chg="modSp mod">
        <pc:chgData name="McCulley, Shawn" userId="8a9a6c0f-504f-456d-a54f-ccd2f0b6ded5" providerId="ADAL" clId="{1F36E398-9C4B-421D-AA19-657EEF0FBCE3}" dt="2026-03-31T19:17:10.666" v="1646" actId="962"/>
        <pc:sldMkLst>
          <pc:docMk/>
          <pc:sldMk cId="2363138538" sldId="442"/>
        </pc:sldMkLst>
        <pc:spChg chg="mod">
          <ac:chgData name="McCulley, Shawn" userId="8a9a6c0f-504f-456d-a54f-ccd2f0b6ded5" providerId="ADAL" clId="{1F36E398-9C4B-421D-AA19-657EEF0FBCE3}" dt="2026-03-09T15:42:35.966" v="1263" actId="207"/>
          <ac:spMkLst>
            <pc:docMk/>
            <pc:sldMk cId="2363138538" sldId="442"/>
            <ac:spMk id="4" creationId="{C8C23047-CA6E-3022-DF97-772C9DBE3D22}"/>
          </ac:spMkLst>
        </pc:spChg>
        <pc:picChg chg="mod">
          <ac:chgData name="McCulley, Shawn" userId="8a9a6c0f-504f-456d-a54f-ccd2f0b6ded5" providerId="ADAL" clId="{1F36E398-9C4B-421D-AA19-657EEF0FBCE3}" dt="2026-03-31T19:17:10.666" v="1646" actId="962"/>
          <ac:picMkLst>
            <pc:docMk/>
            <pc:sldMk cId="2363138538" sldId="442"/>
            <ac:picMk id="21" creationId="{4CFBFED6-9598-0A58-E6B9-D360CD04C509}"/>
          </ac:picMkLst>
        </pc:picChg>
      </pc:sldChg>
      <pc:sldChg chg="addSp delSp modSp del mod">
        <pc:chgData name="McCulley, Shawn" userId="8a9a6c0f-504f-456d-a54f-ccd2f0b6ded5" providerId="ADAL" clId="{1F36E398-9C4B-421D-AA19-657EEF0FBCE3}" dt="2026-03-31T21:51:28.859" v="1688" actId="47"/>
        <pc:sldMkLst>
          <pc:docMk/>
          <pc:sldMk cId="3088164978" sldId="444"/>
        </pc:sldMkLst>
      </pc:sldChg>
      <pc:sldChg chg="modSp mod">
        <pc:chgData name="McCulley, Shawn" userId="8a9a6c0f-504f-456d-a54f-ccd2f0b6ded5" providerId="ADAL" clId="{1F36E398-9C4B-421D-AA19-657EEF0FBCE3}" dt="2026-03-31T19:13:14.244" v="1429" actId="962"/>
        <pc:sldMkLst>
          <pc:docMk/>
          <pc:sldMk cId="2932149803" sldId="449"/>
        </pc:sldMkLst>
        <pc:spChg chg="mod">
          <ac:chgData name="McCulley, Shawn" userId="8a9a6c0f-504f-456d-a54f-ccd2f0b6ded5" providerId="ADAL" clId="{1F36E398-9C4B-421D-AA19-657EEF0FBCE3}" dt="2026-03-09T15:42:11.774" v="1261" actId="207"/>
          <ac:spMkLst>
            <pc:docMk/>
            <pc:sldMk cId="2932149803" sldId="449"/>
            <ac:spMk id="4" creationId="{A5704254-F49E-6CFF-EE18-4EC3D8A7F985}"/>
          </ac:spMkLst>
        </pc:spChg>
        <pc:spChg chg="mod ord">
          <ac:chgData name="McCulley, Shawn" userId="8a9a6c0f-504f-456d-a54f-ccd2f0b6ded5" providerId="ADAL" clId="{1F36E398-9C4B-421D-AA19-657EEF0FBCE3}" dt="2026-03-31T19:12:36.896" v="1365" actId="962"/>
          <ac:spMkLst>
            <pc:docMk/>
            <pc:sldMk cId="2932149803" sldId="449"/>
            <ac:spMk id="14" creationId="{3DC2D1F6-7691-BF40-BE9E-260BE92981A4}"/>
          </ac:spMkLst>
        </pc:spChg>
        <pc:picChg chg="mod">
          <ac:chgData name="McCulley, Shawn" userId="8a9a6c0f-504f-456d-a54f-ccd2f0b6ded5" providerId="ADAL" clId="{1F36E398-9C4B-421D-AA19-657EEF0FBCE3}" dt="2026-03-31T19:13:14.244" v="1429" actId="962"/>
          <ac:picMkLst>
            <pc:docMk/>
            <pc:sldMk cId="2932149803" sldId="449"/>
            <ac:picMk id="13" creationId="{88C71569-6913-F8C1-0E17-9911CE2AA84D}"/>
          </ac:picMkLst>
        </pc:picChg>
      </pc:sldChg>
      <pc:sldChg chg="modSp mod">
        <pc:chgData name="McCulley, Shawn" userId="8a9a6c0f-504f-456d-a54f-ccd2f0b6ded5" providerId="ADAL" clId="{1F36E398-9C4B-421D-AA19-657EEF0FBCE3}" dt="2026-03-02T23:32:45.435" v="820" actId="962"/>
        <pc:sldMkLst>
          <pc:docMk/>
          <pc:sldMk cId="2574272996" sldId="511"/>
        </pc:sldMkLst>
        <pc:picChg chg="mod">
          <ac:chgData name="McCulley, Shawn" userId="8a9a6c0f-504f-456d-a54f-ccd2f0b6ded5" providerId="ADAL" clId="{1F36E398-9C4B-421D-AA19-657EEF0FBCE3}" dt="2026-03-02T23:32:45.435" v="820" actId="962"/>
          <ac:picMkLst>
            <pc:docMk/>
            <pc:sldMk cId="2574272996" sldId="511"/>
            <ac:picMk id="7" creationId="{FC0AAC32-51D4-C320-2A79-39941BBE6068}"/>
          </ac:picMkLst>
        </pc:picChg>
      </pc:sldChg>
      <pc:sldChg chg="modSp mod">
        <pc:chgData name="McCulley, Shawn" userId="8a9a6c0f-504f-456d-a54f-ccd2f0b6ded5" providerId="ADAL" clId="{1F36E398-9C4B-421D-AA19-657EEF0FBCE3}" dt="2026-03-31T19:14:49.047" v="1554" actId="962"/>
        <pc:sldMkLst>
          <pc:docMk/>
          <pc:sldMk cId="3541068679" sldId="512"/>
        </pc:sldMkLst>
        <pc:spChg chg="mod">
          <ac:chgData name="McCulley, Shawn" userId="8a9a6c0f-504f-456d-a54f-ccd2f0b6ded5" providerId="ADAL" clId="{1F36E398-9C4B-421D-AA19-657EEF0FBCE3}" dt="2026-03-09T15:42:25.111" v="1262" actId="207"/>
          <ac:spMkLst>
            <pc:docMk/>
            <pc:sldMk cId="3541068679" sldId="512"/>
            <ac:spMk id="4" creationId="{621BA296-258F-CBEE-0279-BE87AE4659DF}"/>
          </ac:spMkLst>
        </pc:spChg>
        <pc:picChg chg="mod ord">
          <ac:chgData name="McCulley, Shawn" userId="8a9a6c0f-504f-456d-a54f-ccd2f0b6ded5" providerId="ADAL" clId="{1F36E398-9C4B-421D-AA19-657EEF0FBCE3}" dt="2026-03-31T19:14:49.047" v="1554" actId="962"/>
          <ac:picMkLst>
            <pc:docMk/>
            <pc:sldMk cId="3541068679" sldId="512"/>
            <ac:picMk id="6" creationId="{9A5756AD-78D1-0875-207C-D5C595E18A75}"/>
          </ac:picMkLst>
        </pc:picChg>
      </pc:sldChg>
      <pc:sldChg chg="modSp mod">
        <pc:chgData name="McCulley, Shawn" userId="8a9a6c0f-504f-456d-a54f-ccd2f0b6ded5" providerId="ADAL" clId="{1F36E398-9C4B-421D-AA19-657EEF0FBCE3}" dt="2026-03-02T23:33:00.479" v="825" actId="962"/>
        <pc:sldMkLst>
          <pc:docMk/>
          <pc:sldMk cId="2728279847" sldId="513"/>
        </pc:sldMkLst>
        <pc:picChg chg="mod">
          <ac:chgData name="McCulley, Shawn" userId="8a9a6c0f-504f-456d-a54f-ccd2f0b6ded5" providerId="ADAL" clId="{1F36E398-9C4B-421D-AA19-657EEF0FBCE3}" dt="2026-03-02T23:33:00.479" v="825" actId="962"/>
          <ac:picMkLst>
            <pc:docMk/>
            <pc:sldMk cId="2728279847" sldId="513"/>
            <ac:picMk id="12" creationId="{74823A20-4BD3-0434-7DAC-4E756A775315}"/>
          </ac:picMkLst>
        </pc:picChg>
      </pc:sldChg>
      <pc:sldChg chg="addSp delSp modSp del mod">
        <pc:chgData name="McCulley, Shawn" userId="8a9a6c0f-504f-456d-a54f-ccd2f0b6ded5" providerId="ADAL" clId="{1F36E398-9C4B-421D-AA19-657EEF0FBCE3}" dt="2026-03-31T21:50:59.165" v="1684" actId="47"/>
        <pc:sldMkLst>
          <pc:docMk/>
          <pc:sldMk cId="1444937864" sldId="514"/>
        </pc:sldMkLst>
      </pc:sldChg>
      <pc:sldChg chg="addSp delSp modSp del mod">
        <pc:chgData name="McCulley, Shawn" userId="8a9a6c0f-504f-456d-a54f-ccd2f0b6ded5" providerId="ADAL" clId="{1F36E398-9C4B-421D-AA19-657EEF0FBCE3}" dt="2026-03-31T21:52:52.663" v="1698" actId="47"/>
        <pc:sldMkLst>
          <pc:docMk/>
          <pc:sldMk cId="3399245856" sldId="517"/>
        </pc:sldMkLst>
        <pc:spChg chg="add del">
          <ac:chgData name="McCulley, Shawn" userId="8a9a6c0f-504f-456d-a54f-ccd2f0b6ded5" providerId="ADAL" clId="{1F36E398-9C4B-421D-AA19-657EEF0FBCE3}" dt="2026-03-31T21:51:44.907" v="1690" actId="478"/>
          <ac:spMkLst>
            <pc:docMk/>
            <pc:sldMk cId="3399245856" sldId="517"/>
            <ac:spMk id="5" creationId="{23DB3C63-E613-7FBC-05E9-950C63F21251}"/>
          </ac:spMkLst>
        </pc:spChg>
      </pc:sldChg>
      <pc:sldChg chg="modSp mod">
        <pc:chgData name="McCulley, Shawn" userId="8a9a6c0f-504f-456d-a54f-ccd2f0b6ded5" providerId="ADAL" clId="{1F36E398-9C4B-421D-AA19-657EEF0FBCE3}" dt="2026-03-02T23:36:42.383" v="1258" actId="962"/>
        <pc:sldMkLst>
          <pc:docMk/>
          <pc:sldMk cId="3528537200" sldId="518"/>
        </pc:sldMkLst>
        <pc:picChg chg="mod">
          <ac:chgData name="McCulley, Shawn" userId="8a9a6c0f-504f-456d-a54f-ccd2f0b6ded5" providerId="ADAL" clId="{1F36E398-9C4B-421D-AA19-657EEF0FBCE3}" dt="2026-03-02T23:36:42.383" v="1258" actId="962"/>
          <ac:picMkLst>
            <pc:docMk/>
            <pc:sldMk cId="3528537200" sldId="518"/>
            <ac:picMk id="7" creationId="{6F6E1BC6-BB27-6FF4-CFFF-79FFF81DFD02}"/>
          </ac:picMkLst>
        </pc:picChg>
      </pc:sldChg>
      <pc:sldChg chg="modSp mod">
        <pc:chgData name="McCulley, Shawn" userId="8a9a6c0f-504f-456d-a54f-ccd2f0b6ded5" providerId="ADAL" clId="{1F36E398-9C4B-421D-AA19-657EEF0FBCE3}" dt="2026-03-02T23:35:25.865" v="1043" actId="962"/>
        <pc:sldMkLst>
          <pc:docMk/>
          <pc:sldMk cId="1647492797" sldId="523"/>
        </pc:sldMkLst>
        <pc:picChg chg="mod">
          <ac:chgData name="McCulley, Shawn" userId="8a9a6c0f-504f-456d-a54f-ccd2f0b6ded5" providerId="ADAL" clId="{1F36E398-9C4B-421D-AA19-657EEF0FBCE3}" dt="2026-03-02T23:35:25.865" v="1043" actId="962"/>
          <ac:picMkLst>
            <pc:docMk/>
            <pc:sldMk cId="1647492797" sldId="523"/>
            <ac:picMk id="11" creationId="{CD50F8BE-AC37-422E-5F64-F8D0DC1C7418}"/>
          </ac:picMkLst>
        </pc:picChg>
      </pc:sldChg>
      <pc:sldChg chg="modSp mod">
        <pc:chgData name="McCulley, Shawn" userId="8a9a6c0f-504f-456d-a54f-ccd2f0b6ded5" providerId="ADAL" clId="{1F36E398-9C4B-421D-AA19-657EEF0FBCE3}" dt="2026-03-31T19:18:20.336" v="1654" actId="962"/>
        <pc:sldMkLst>
          <pc:docMk/>
          <pc:sldMk cId="2290705267" sldId="529"/>
        </pc:sldMkLst>
        <pc:spChg chg="mod">
          <ac:chgData name="McCulley, Shawn" userId="8a9a6c0f-504f-456d-a54f-ccd2f0b6ded5" providerId="ADAL" clId="{1F36E398-9C4B-421D-AA19-657EEF0FBCE3}" dt="2026-03-31T19:18:20.336" v="1654" actId="962"/>
          <ac:spMkLst>
            <pc:docMk/>
            <pc:sldMk cId="2290705267" sldId="529"/>
            <ac:spMk id="4" creationId="{6DE87C4D-50B6-13BA-6394-3E68DFE1FC0D}"/>
          </ac:spMkLst>
        </pc:spChg>
      </pc:sldChg>
      <pc:sldChg chg="modSp mod">
        <pc:chgData name="McCulley, Shawn" userId="8a9a6c0f-504f-456d-a54f-ccd2f0b6ded5" providerId="ADAL" clId="{1F36E398-9C4B-421D-AA19-657EEF0FBCE3}" dt="2026-03-31T19:18:29.034" v="1659"/>
        <pc:sldMkLst>
          <pc:docMk/>
          <pc:sldMk cId="3909825995" sldId="530"/>
        </pc:sldMkLst>
        <pc:spChg chg="mod ord">
          <ac:chgData name="McCulley, Shawn" userId="8a9a6c0f-504f-456d-a54f-ccd2f0b6ded5" providerId="ADAL" clId="{1F36E398-9C4B-421D-AA19-657EEF0FBCE3}" dt="2026-03-31T19:18:29.034" v="1659"/>
          <ac:spMkLst>
            <pc:docMk/>
            <pc:sldMk cId="3909825995" sldId="530"/>
            <ac:spMk id="4" creationId="{00000000-0000-0000-0000-000000000000}"/>
          </ac:spMkLst>
        </pc:spChg>
      </pc:sldChg>
      <pc:sldChg chg="modSp mod">
        <pc:chgData name="McCulley, Shawn" userId="8a9a6c0f-504f-456d-a54f-ccd2f0b6ded5" providerId="ADAL" clId="{1F36E398-9C4B-421D-AA19-657EEF0FBCE3}" dt="2026-03-25T21:47:04.250" v="1274" actId="962"/>
        <pc:sldMkLst>
          <pc:docMk/>
          <pc:sldMk cId="1102602739" sldId="532"/>
        </pc:sldMkLst>
        <pc:spChg chg="mod">
          <ac:chgData name="McCulley, Shawn" userId="8a9a6c0f-504f-456d-a54f-ccd2f0b6ded5" providerId="ADAL" clId="{1F36E398-9C4B-421D-AA19-657EEF0FBCE3}" dt="2026-03-09T15:42:47.858" v="1266" actId="207"/>
          <ac:spMkLst>
            <pc:docMk/>
            <pc:sldMk cId="1102602739" sldId="532"/>
            <ac:spMk id="8" creationId="{7A497FDD-5E91-8A78-2F74-800A1DFE03F1}"/>
          </ac:spMkLst>
        </pc:spChg>
        <pc:picChg chg="mod">
          <ac:chgData name="McCulley, Shawn" userId="8a9a6c0f-504f-456d-a54f-ccd2f0b6ded5" providerId="ADAL" clId="{1F36E398-9C4B-421D-AA19-657EEF0FBCE3}" dt="2026-03-25T21:45:30.440" v="1270" actId="962"/>
          <ac:picMkLst>
            <pc:docMk/>
            <pc:sldMk cId="1102602739" sldId="532"/>
            <ac:picMk id="3" creationId="{121C7AF3-CF6E-FFE5-B8B0-435893D7063C}"/>
          </ac:picMkLst>
        </pc:picChg>
        <pc:picChg chg="mod">
          <ac:chgData name="McCulley, Shawn" userId="8a9a6c0f-504f-456d-a54f-ccd2f0b6ded5" providerId="ADAL" clId="{1F36E398-9C4B-421D-AA19-657EEF0FBCE3}" dt="2026-03-02T23:27:49.278" v="726" actId="962"/>
          <ac:picMkLst>
            <pc:docMk/>
            <pc:sldMk cId="1102602739" sldId="532"/>
            <ac:picMk id="4" creationId="{C41C3219-A276-1F57-EF97-56824C507512}"/>
          </ac:picMkLst>
        </pc:picChg>
        <pc:picChg chg="mod">
          <ac:chgData name="McCulley, Shawn" userId="8a9a6c0f-504f-456d-a54f-ccd2f0b6ded5" providerId="ADAL" clId="{1F36E398-9C4B-421D-AA19-657EEF0FBCE3}" dt="2026-03-25T21:47:04.250" v="1274" actId="962"/>
          <ac:picMkLst>
            <pc:docMk/>
            <pc:sldMk cId="1102602739" sldId="532"/>
            <ac:picMk id="5" creationId="{B289ECE1-071E-9591-A8E3-E14DAEC12032}"/>
          </ac:picMkLst>
        </pc:picChg>
      </pc:sldChg>
      <pc:sldChg chg="modSp mod">
        <pc:chgData name="McCulley, Shawn" userId="8a9a6c0f-504f-456d-a54f-ccd2f0b6ded5" providerId="ADAL" clId="{1F36E398-9C4B-421D-AA19-657EEF0FBCE3}" dt="2026-03-31T19:09:28.737" v="1276" actId="962"/>
        <pc:sldMkLst>
          <pc:docMk/>
          <pc:sldMk cId="3969643732" sldId="534"/>
        </pc:sldMkLst>
        <pc:spChg chg="mod">
          <ac:chgData name="McCulley, Shawn" userId="8a9a6c0f-504f-456d-a54f-ccd2f0b6ded5" providerId="ADAL" clId="{1F36E398-9C4B-421D-AA19-657EEF0FBCE3}" dt="2026-03-31T19:09:28.737" v="1276" actId="962"/>
          <ac:spMkLst>
            <pc:docMk/>
            <pc:sldMk cId="3969643732" sldId="534"/>
            <ac:spMk id="4" creationId="{0BAA0CEF-5D02-0667-90FB-6BAAAAE7BF94}"/>
          </ac:spMkLst>
        </pc:spChg>
      </pc:sldChg>
      <pc:sldChg chg="addSp delSp modSp del mod">
        <pc:chgData name="McCulley, Shawn" userId="8a9a6c0f-504f-456d-a54f-ccd2f0b6ded5" providerId="ADAL" clId="{1F36E398-9C4B-421D-AA19-657EEF0FBCE3}" dt="2026-03-31T21:47:10.510" v="1678" actId="47"/>
        <pc:sldMkLst>
          <pc:docMk/>
          <pc:sldMk cId="3673906580" sldId="537"/>
        </pc:sldMkLst>
        <pc:picChg chg="mod">
          <ac:chgData name="McCulley, Shawn" userId="8a9a6c0f-504f-456d-a54f-ccd2f0b6ded5" providerId="ADAL" clId="{1F36E398-9C4B-421D-AA19-657EEF0FBCE3}" dt="2026-03-31T21:46:51.183" v="1675" actId="1076"/>
          <ac:picMkLst>
            <pc:docMk/>
            <pc:sldMk cId="3673906580" sldId="537"/>
            <ac:picMk id="14" creationId="{D331890C-EC80-1EB3-13B3-F268282F380E}"/>
          </ac:picMkLst>
        </pc:picChg>
      </pc:sldChg>
      <pc:sldChg chg="add del">
        <pc:chgData name="McCulley, Shawn" userId="8a9a6c0f-504f-456d-a54f-ccd2f0b6ded5" providerId="ADAL" clId="{1F36E398-9C4B-421D-AA19-657EEF0FBCE3}" dt="2026-03-31T21:45:19.990" v="1664" actId="47"/>
        <pc:sldMkLst>
          <pc:docMk/>
          <pc:sldMk cId="1540842682" sldId="539"/>
        </pc:sldMkLst>
      </pc:sldChg>
      <pc:sldChg chg="modSp add mod">
        <pc:chgData name="McCulley, Shawn" userId="8a9a6c0f-504f-456d-a54f-ccd2f0b6ded5" providerId="ADAL" clId="{1F36E398-9C4B-421D-AA19-657EEF0FBCE3}" dt="2026-03-31T21:54:17.839" v="1701" actId="20577"/>
        <pc:sldMkLst>
          <pc:docMk/>
          <pc:sldMk cId="1573482686" sldId="539"/>
        </pc:sldMkLst>
        <pc:spChg chg="mod">
          <ac:chgData name="McCulley, Shawn" userId="8a9a6c0f-504f-456d-a54f-ccd2f0b6ded5" providerId="ADAL" clId="{1F36E398-9C4B-421D-AA19-657EEF0FBCE3}" dt="2026-03-31T21:50:39.521" v="1682" actId="20577"/>
          <ac:spMkLst>
            <pc:docMk/>
            <pc:sldMk cId="1573482686" sldId="539"/>
            <ac:spMk id="6" creationId="{1C416BC2-FA11-5647-D4BF-9ED0050C41FF}"/>
          </ac:spMkLst>
        </pc:spChg>
        <pc:spChg chg="mod">
          <ac:chgData name="McCulley, Shawn" userId="8a9a6c0f-504f-456d-a54f-ccd2f0b6ded5" providerId="ADAL" clId="{1F36E398-9C4B-421D-AA19-657EEF0FBCE3}" dt="2026-03-31T21:50:49.599" v="1683"/>
          <ac:spMkLst>
            <pc:docMk/>
            <pc:sldMk cId="1573482686" sldId="539"/>
            <ac:spMk id="7" creationId="{5BEE9BD5-3A0C-4AB3-78DB-EFDC8AB15ED7}"/>
          </ac:spMkLst>
        </pc:spChg>
        <pc:spChg chg="mod">
          <ac:chgData name="McCulley, Shawn" userId="8a9a6c0f-504f-456d-a54f-ccd2f0b6ded5" providerId="ADAL" clId="{1F36E398-9C4B-421D-AA19-657EEF0FBCE3}" dt="2026-03-31T21:54:17.839" v="1701" actId="20577"/>
          <ac:spMkLst>
            <pc:docMk/>
            <pc:sldMk cId="1573482686" sldId="539"/>
            <ac:spMk id="16" creationId="{36C02958-0B01-F1A8-711D-785DAE4C080B}"/>
          </ac:spMkLst>
        </pc:spChg>
      </pc:sldChg>
      <pc:sldChg chg="add del">
        <pc:chgData name="McCulley, Shawn" userId="8a9a6c0f-504f-456d-a54f-ccd2f0b6ded5" providerId="ADAL" clId="{1F36E398-9C4B-421D-AA19-657EEF0FBCE3}" dt="2026-03-31T21:45:47.390" v="1666" actId="47"/>
        <pc:sldMkLst>
          <pc:docMk/>
          <pc:sldMk cId="2449653242" sldId="539"/>
        </pc:sldMkLst>
      </pc:sldChg>
      <pc:sldChg chg="modSp add mod">
        <pc:chgData name="McCulley, Shawn" userId="8a9a6c0f-504f-456d-a54f-ccd2f0b6ded5" providerId="ADAL" clId="{1F36E398-9C4B-421D-AA19-657EEF0FBCE3}" dt="2026-03-31T21:53:58.005" v="1700" actId="20577"/>
        <pc:sldMkLst>
          <pc:docMk/>
          <pc:sldMk cId="2303735618" sldId="540"/>
        </pc:sldMkLst>
        <pc:spChg chg="mod">
          <ac:chgData name="McCulley, Shawn" userId="8a9a6c0f-504f-456d-a54f-ccd2f0b6ded5" providerId="ADAL" clId="{1F36E398-9C4B-421D-AA19-657EEF0FBCE3}" dt="2026-03-31T21:51:16.494" v="1686" actId="20577"/>
          <ac:spMkLst>
            <pc:docMk/>
            <pc:sldMk cId="2303735618" sldId="540"/>
            <ac:spMk id="6" creationId="{114FE010-5234-03B2-C0E2-2C6AEC638D20}"/>
          </ac:spMkLst>
        </pc:spChg>
        <pc:spChg chg="mod">
          <ac:chgData name="McCulley, Shawn" userId="8a9a6c0f-504f-456d-a54f-ccd2f0b6ded5" providerId="ADAL" clId="{1F36E398-9C4B-421D-AA19-657EEF0FBCE3}" dt="2026-03-31T21:51:26.121" v="1687"/>
          <ac:spMkLst>
            <pc:docMk/>
            <pc:sldMk cId="2303735618" sldId="540"/>
            <ac:spMk id="7" creationId="{7C484833-2451-0457-9838-424066AFD936}"/>
          </ac:spMkLst>
        </pc:spChg>
        <pc:spChg chg="mod">
          <ac:chgData name="McCulley, Shawn" userId="8a9a6c0f-504f-456d-a54f-ccd2f0b6ded5" providerId="ADAL" clId="{1F36E398-9C4B-421D-AA19-657EEF0FBCE3}" dt="2026-03-31T21:53:58.005" v="1700" actId="20577"/>
          <ac:spMkLst>
            <pc:docMk/>
            <pc:sldMk cId="2303735618" sldId="540"/>
            <ac:spMk id="16" creationId="{548D7751-8BD8-D94C-5CAE-8B425BD2853D}"/>
          </ac:spMkLst>
        </pc:spChg>
      </pc:sldChg>
      <pc:sldChg chg="modSp add mod">
        <pc:chgData name="McCulley, Shawn" userId="8a9a6c0f-504f-456d-a54f-ccd2f0b6ded5" providerId="ADAL" clId="{1F36E398-9C4B-421D-AA19-657EEF0FBCE3}" dt="2026-03-31T21:52:47.685" v="1697" actId="20577"/>
        <pc:sldMkLst>
          <pc:docMk/>
          <pc:sldMk cId="2128854029" sldId="541"/>
        </pc:sldMkLst>
        <pc:spChg chg="mod">
          <ac:chgData name="McCulley, Shawn" userId="8a9a6c0f-504f-456d-a54f-ccd2f0b6ded5" providerId="ADAL" clId="{1F36E398-9C4B-421D-AA19-657EEF0FBCE3}" dt="2026-03-31T21:52:00.821" v="1693" actId="20577"/>
          <ac:spMkLst>
            <pc:docMk/>
            <pc:sldMk cId="2128854029" sldId="541"/>
            <ac:spMk id="6" creationId="{BE5D54A4-997B-E329-878C-7BE8F08FCF30}"/>
          </ac:spMkLst>
        </pc:spChg>
        <pc:spChg chg="mod">
          <ac:chgData name="McCulley, Shawn" userId="8a9a6c0f-504f-456d-a54f-ccd2f0b6ded5" providerId="ADAL" clId="{1F36E398-9C4B-421D-AA19-657EEF0FBCE3}" dt="2026-03-31T21:52:14.167" v="1695" actId="14100"/>
          <ac:spMkLst>
            <pc:docMk/>
            <pc:sldMk cId="2128854029" sldId="541"/>
            <ac:spMk id="7" creationId="{1BEAC2BF-786E-1C22-61AE-F48B79F5CC88}"/>
          </ac:spMkLst>
        </pc:spChg>
        <pc:spChg chg="mod">
          <ac:chgData name="McCulley, Shawn" userId="8a9a6c0f-504f-456d-a54f-ccd2f0b6ded5" providerId="ADAL" clId="{1F36E398-9C4B-421D-AA19-657EEF0FBCE3}" dt="2026-03-31T21:52:47.685" v="1697" actId="20577"/>
          <ac:spMkLst>
            <pc:docMk/>
            <pc:sldMk cId="2128854029" sldId="541"/>
            <ac:spMk id="16" creationId="{4E268502-0764-8419-29B5-8C92F77B931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C2853-E48E-4D0F-B2F0-B29373754EB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87ABE-91A4-4BA7-BBD4-94E91B5BA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7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746AA24-BA16-7D68-6E57-701E78AB97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48" y="0"/>
            <a:ext cx="12188952" cy="4773168"/>
          </a:xfrm>
          <a:solidFill>
            <a:srgbClr val="333F5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4904" y="3392424"/>
            <a:ext cx="7936992" cy="1645920"/>
          </a:xfrm>
          <a:solidFill>
            <a:srgbClr val="14739B"/>
          </a:solidFill>
          <a:ln>
            <a:solidFill>
              <a:srgbClr val="007298"/>
            </a:solidFill>
          </a:ln>
        </p:spPr>
        <p:txBody>
          <a:bodyPr lIns="274320" anchor="ctr" anchorCtr="0">
            <a:normAutofit/>
          </a:bodyPr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B048BB-BCAD-9C93-DF9C-3F8B8F1E4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5881413"/>
            <a:ext cx="2552281" cy="940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e Ac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FAEF0B0-3E23-4F89-6400-585BE2F6B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810263"/>
            <a:ext cx="12191999" cy="504773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06989" y="6317934"/>
            <a:ext cx="274320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rrow embedded in a target, a bullseye">
            <a:extLst>
              <a:ext uri="{FF2B5EF4-FFF2-40B4-BE49-F238E27FC236}">
                <a16:creationId xmlns:a16="http://schemas.microsoft.com/office/drawing/2014/main" id="{79C93913-1BCC-F64A-BC95-F31A1E5091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5339" y="2919907"/>
            <a:ext cx="2939614" cy="2933873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7174D8-449A-67B8-4EEB-B0476D5DCE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773722"/>
            <a:ext cx="7973568" cy="1256245"/>
          </a:xfrm>
          <a:solidFill>
            <a:srgbClr val="14739B"/>
          </a:solidFill>
          <a:ln>
            <a:solidFill>
              <a:srgbClr val="007298"/>
            </a:solidFill>
          </a:ln>
        </p:spPr>
        <p:txBody>
          <a:bodyPr lIns="274320" anchor="ctr" anchorCtr="0"/>
          <a:lstStyle>
            <a:lvl1pPr>
              <a:spcAft>
                <a:spcPts val="1000"/>
              </a:spcAf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Take Action</a:t>
            </a:r>
          </a:p>
        </p:txBody>
      </p:sp>
    </p:spTree>
    <p:extLst>
      <p:ext uri="{BB962C8B-B14F-4D97-AF65-F5344CB8AC3E}">
        <p14:creationId xmlns:p14="http://schemas.microsoft.com/office/powerpoint/2010/main" val="9752678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4048"/>
            <a:ext cx="10515600" cy="1170432"/>
          </a:xfr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C252010-E310-925C-A68C-29FEB959A0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19174"/>
            <a:ext cx="12192000" cy="4967655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4048"/>
            <a:ext cx="10515600" cy="1170432"/>
          </a:xfr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30000" y="6318504"/>
            <a:ext cx="423333" cy="365125"/>
          </a:xfrm>
          <a:solidFill>
            <a:schemeClr val="bg1"/>
          </a:solidFill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pPr algn="ctr"/>
            <a:fld id="{330EA680-D336-4FF7-8B7A-9848BB0A1C32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04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G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C252010-E310-925C-A68C-29FEB959A0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" y="1892808"/>
            <a:ext cx="10241280" cy="4096512"/>
          </a:xfrm>
          <a:solidFill>
            <a:srgbClr val="333F50"/>
          </a:solidFill>
          <a:ln>
            <a:solidFill>
              <a:schemeClr val="bg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0" h="0"/>
          </a:sp3d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80DDCBEC-A163-802A-02EA-17BC9D2124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4088" y="1477706"/>
            <a:ext cx="5231912" cy="36218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Add: “See page XX in your participant guide.”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4048"/>
            <a:ext cx="10515600" cy="117043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4201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E8B073-61FE-EA23-0193-B07A1B609F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75504" y="0"/>
            <a:ext cx="7013448" cy="6858000"/>
          </a:xfrm>
          <a:solidFill>
            <a:srgbClr val="333F5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14F5E830-B83A-81A7-2DA1-C10A856B4B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5790" y="5372878"/>
            <a:ext cx="4546858" cy="36218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See page XX in your participant guide.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D0BFC9B-0367-4556-1B4B-04E9329933B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95790" y="617748"/>
            <a:ext cx="3528758" cy="449814"/>
          </a:xfrm>
        </p:spPr>
        <p:txBody>
          <a:bodyPr>
            <a:normAutofit/>
          </a:bodyPr>
          <a:lstStyle>
            <a:lvl1pPr marL="0" indent="0" algn="l">
              <a:buNone/>
              <a:defRPr lang="en-US" sz="2200" b="0" kern="1200" cap="all" baseline="0" dirty="0">
                <a:solidFill>
                  <a:schemeClr val="tx1"/>
                </a:solidFill>
                <a:latin typeface="+mj-lt"/>
                <a:ea typeface="Source Sans Pro SemiBold" panose="020B0603030403020204" pitchFamily="34" charset="0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X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967" y="1089682"/>
            <a:ext cx="4546858" cy="967717"/>
          </a:xfrm>
        </p:spPr>
        <p:txBody>
          <a:bodyPr anchor="t" anchorCtr="0">
            <a:no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F8B3A1B-9968-DBEB-1F7E-10CBDB9F6C0B}"/>
              </a:ext>
            </a:extLst>
          </p:cNvPr>
          <p:cNvSpPr txBox="1">
            <a:spLocks/>
          </p:cNvSpPr>
          <p:nvPr userDrawn="1"/>
        </p:nvSpPr>
        <p:spPr>
          <a:xfrm>
            <a:off x="2365659" y="6240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FAEF0B0-3E23-4F89-6400-585BE2F6B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811214"/>
            <a:ext cx="12191999" cy="504773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567928" y="2916936"/>
            <a:ext cx="2944368" cy="29352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283" y="2659697"/>
            <a:ext cx="7199093" cy="3659188"/>
          </a:xfrm>
        </p:spPr>
        <p:txBody>
          <a:bodyPr vert="horz" lIns="91440" tIns="45720" rIns="91440" bIns="45720" rtlCol="0">
            <a:normAutofit fontScale="85000" lnSpcReduction="20000"/>
          </a:bodyPr>
          <a:lstStyle>
            <a:lvl1pPr>
              <a:defRPr lang="en-US" sz="4800">
                <a:solidFill>
                  <a:schemeClr val="bg1"/>
                </a:solidFill>
                <a:latin typeface="+mn-lt"/>
                <a:ea typeface="Source Sans Pro Black" panose="020B0803030403020204" pitchFamily="34" charset="0"/>
              </a:defRPr>
            </a:lvl1pPr>
          </a:lstStyle>
          <a:p>
            <a:pPr marL="0" lvl="0" indent="0">
              <a:lnSpc>
                <a:spcPct val="90000"/>
              </a:lnSpc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B4578D-D8A9-004E-EDF8-D84F8F5AC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773723"/>
            <a:ext cx="7973568" cy="1256245"/>
          </a:xfrm>
          <a:solidFill>
            <a:srgbClr val="14739B"/>
          </a:solidFill>
          <a:ln>
            <a:solidFill>
              <a:srgbClr val="007298"/>
            </a:solidFill>
          </a:ln>
        </p:spPr>
        <p:txBody>
          <a:bodyPr lIns="274320"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6988" y="6318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178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83698"/>
            <a:ext cx="10515600" cy="117078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 descr="FDIC logo">
            <a:extLst>
              <a:ext uri="{FF2B5EF4-FFF2-40B4-BE49-F238E27FC236}">
                <a16:creationId xmlns:a16="http://schemas.microsoft.com/office/drawing/2014/main" id="{FE4E93B4-E61C-71F5-8591-1210B9725A6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09" y="6306411"/>
            <a:ext cx="567239" cy="229972"/>
          </a:xfrm>
          <a:prstGeom prst="rect">
            <a:avLst/>
          </a:prstGeom>
        </p:spPr>
      </p:pic>
      <p:pic>
        <p:nvPicPr>
          <p:cNvPr id="7" name="Picture 6" descr="SBA logo">
            <a:extLst>
              <a:ext uri="{FF2B5EF4-FFF2-40B4-BE49-F238E27FC236}">
                <a16:creationId xmlns:a16="http://schemas.microsoft.com/office/drawing/2014/main" id="{03A85D83-3BD2-20C1-71F1-424845F98B2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943221" y="6187461"/>
            <a:ext cx="566928" cy="467871"/>
          </a:xfrm>
          <a:prstGeom prst="rect">
            <a:avLst/>
          </a:prstGeom>
        </p:spPr>
      </p:pic>
      <p:pic>
        <p:nvPicPr>
          <p:cNvPr id="10" name="Picture 9" descr="Money Smart Logo">
            <a:extLst>
              <a:ext uri="{FF2B5EF4-FFF2-40B4-BE49-F238E27FC236}">
                <a16:creationId xmlns:a16="http://schemas.microsoft.com/office/drawing/2014/main" id="{D55129DF-7B2E-96ED-8CBC-32348C5462E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61" y="6160983"/>
            <a:ext cx="496875" cy="52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3" r:id="rId4"/>
    <p:sldLayoutId id="2147483664" r:id="rId5"/>
    <p:sldLayoutId id="2147483665" r:id="rId6"/>
    <p:sldLayoutId id="2147483667" r:id="rId7"/>
    <p:sldLayoutId id="2147483668" r:id="rId8"/>
    <p:sldLayoutId id="2147483669" r:id="rId9"/>
    <p:sldLayoutId id="2147483674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5000"/>
        </a:lnSpc>
        <a:spcBef>
          <a:spcPts val="1000"/>
        </a:spcBef>
        <a:spcAft>
          <a:spcPts val="30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5000"/>
        </a:lnSpc>
        <a:spcBef>
          <a:spcPts val="500"/>
        </a:spcBef>
        <a:spcAft>
          <a:spcPts val="300"/>
        </a:spcAft>
        <a:buFont typeface="Source Sans Pro" panose="020B0503030403020204" pitchFamily="34" charset="0"/>
        <a:buChar char="–"/>
        <a:defRPr sz="260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5000"/>
        </a:lnSpc>
        <a:spcBef>
          <a:spcPts val="500"/>
        </a:spcBef>
        <a:spcAft>
          <a:spcPts val="300"/>
        </a:spcAft>
        <a:buSzPct val="100000"/>
        <a:buFont typeface="Georgia" panose="02040502050405020303" pitchFamily="18" charset="0"/>
        <a:buChar char="▫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5000"/>
        </a:lnSpc>
        <a:spcBef>
          <a:spcPts val="500"/>
        </a:spcBef>
        <a:spcAft>
          <a:spcPts val="300"/>
        </a:spcAft>
        <a:buFont typeface="Georgia" panose="02040502050405020303" pitchFamily="18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5000"/>
        </a:lnSpc>
        <a:spcBef>
          <a:spcPts val="500"/>
        </a:spcBef>
        <a:spcAft>
          <a:spcPts val="300"/>
        </a:spcAft>
        <a:buFont typeface="Source Sans Pro" panose="020B0503030403020204" pitchFamily="34" charset="0"/>
        <a:buChar char="~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8.xml"/><Relationship Id="rId4" Type="http://schemas.openxmlformats.org/officeDocument/2006/relationships/image" Target="../media/image2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3" descr="Photograph showing white cubes with blue arrows arranged in a winding path interrupted by scattered red cubes with white exclamation marks. ">
            <a:extLst>
              <a:ext uri="{FF2B5EF4-FFF2-40B4-BE49-F238E27FC236}">
                <a16:creationId xmlns:a16="http://schemas.microsoft.com/office/drawing/2014/main" id="{331B00DB-4627-E056-A0CD-FD81FF0949B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83" b="29983"/>
          <a:stretch/>
        </p:blipFill>
        <p:spPr/>
      </p:pic>
      <p:sp>
        <p:nvSpPr>
          <p:cNvPr id="2" name="Titl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Module 10 Buying a Car</a:t>
            </a:r>
          </a:p>
        </p:txBody>
      </p:sp>
      <p:sp>
        <p:nvSpPr>
          <p:cNvPr id="6" name="Rectangl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4972" y="3394710"/>
            <a:ext cx="7933639" cy="1641020"/>
          </a:xfrm>
          <a:prstGeom prst="rect">
            <a:avLst/>
          </a:prstGeom>
          <a:solidFill>
            <a:srgbClr val="007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74972" y="3394710"/>
            <a:ext cx="7794667" cy="164102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37744" algn="l"/>
            <a:r>
              <a:rPr lang="en-US" sz="5400" dirty="0">
                <a:solidFill>
                  <a:schemeClr val="bg1"/>
                </a:solidFill>
              </a:rPr>
              <a:t>Risk </a:t>
            </a:r>
            <a:r>
              <a:rPr lang="en-US" sz="4500" dirty="0">
                <a:solidFill>
                  <a:schemeClr val="bg1"/>
                </a:solidFill>
              </a:rPr>
              <a:t>Management</a:t>
            </a:r>
          </a:p>
        </p:txBody>
      </p:sp>
      <p:pic>
        <p:nvPicPr>
          <p:cNvPr id="3" name="Picture 2" descr="Money Smart Small Business logo">
            <a:extLst>
              <a:ext uri="{FF2B5EF4-FFF2-40B4-BE49-F238E27FC236}">
                <a16:creationId xmlns:a16="http://schemas.microsoft.com/office/drawing/2014/main" id="{215E0EF5-B616-5660-7885-9CA87A3424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104" y="5551960"/>
            <a:ext cx="2275444" cy="804672"/>
          </a:xfrm>
          <a:prstGeom prst="rect">
            <a:avLst/>
          </a:prstGeom>
        </p:spPr>
      </p:pic>
      <p:pic>
        <p:nvPicPr>
          <p:cNvPr id="4" name="Picture 3" descr="FDIC Federal Deposit Insurance Corporation logo">
            <a:extLst>
              <a:ext uri="{FF2B5EF4-FFF2-40B4-BE49-F238E27FC236}">
                <a16:creationId xmlns:a16="http://schemas.microsoft.com/office/drawing/2014/main" id="{FA567FC4-6024-A06D-C2EA-2A71867E87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5594489"/>
            <a:ext cx="3508379" cy="566928"/>
          </a:xfrm>
          <a:prstGeom prst="rect">
            <a:avLst/>
          </a:prstGeom>
        </p:spPr>
      </p:pic>
      <p:pic>
        <p:nvPicPr>
          <p:cNvPr id="5" name="Picture 4" descr="SBA U.S. Small Business Administration logo">
            <a:extLst>
              <a:ext uri="{FF2B5EF4-FFF2-40B4-BE49-F238E27FC236}">
                <a16:creationId xmlns:a16="http://schemas.microsoft.com/office/drawing/2014/main" id="{99F9BB5E-C309-C603-E610-EF77F7CF3ED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0848" y="5591772"/>
            <a:ext cx="2288016" cy="658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43516-A692-1C54-7F48-9F93BECBA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95BB4D-7371-767A-D34B-C22578773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751"/>
            <a:ext cx="10515600" cy="1426464"/>
          </a:xfrm>
        </p:spPr>
        <p:txBody>
          <a:bodyPr>
            <a:normAutofit/>
          </a:bodyPr>
          <a:lstStyle/>
          <a:p>
            <a:r>
              <a:rPr lang="en-US" dirty="0"/>
              <a:t>What actions can business owners take to manage risks? </a:t>
            </a:r>
          </a:p>
        </p:txBody>
      </p:sp>
      <p:pic>
        <p:nvPicPr>
          <p:cNvPr id="12" name="Picture Placeholder 11" descr="Photograph showing a close-up of a car seatbelt buckle attached to a black strap against a gray perforated car seat. ">
            <a:extLst>
              <a:ext uri="{FF2B5EF4-FFF2-40B4-BE49-F238E27FC236}">
                <a16:creationId xmlns:a16="http://schemas.microsoft.com/office/drawing/2014/main" id="{74823A20-4BD3-0434-7DAC-4E756A77531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AF9DE4-5763-8DB4-7110-5A606CDF1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18504"/>
            <a:ext cx="423333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pPr/>
              <a:t>10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8279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6BBA5A-7A91-8236-AFAF-1DE6582D1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27"/>
            <a:ext cx="10515600" cy="1463040"/>
          </a:xfrm>
        </p:spPr>
        <p:txBody>
          <a:bodyPr/>
          <a:lstStyle/>
          <a:p>
            <a:r>
              <a:rPr lang="en-US" dirty="0"/>
              <a:t>Actions Business Owners Can </a:t>
            </a:r>
            <a:br>
              <a:rPr lang="en-US" dirty="0"/>
            </a:br>
            <a:r>
              <a:rPr lang="en-US" dirty="0"/>
              <a:t>Take to Manage Risks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5A8A2D2-EC14-00F2-05FB-AE770941E22C}"/>
              </a:ext>
            </a:extLst>
          </p:cNvPr>
          <p:cNvSpPr/>
          <p:nvPr/>
        </p:nvSpPr>
        <p:spPr>
          <a:xfrm>
            <a:off x="838200" y="1657350"/>
            <a:ext cx="3286125" cy="1971675"/>
          </a:xfrm>
          <a:custGeom>
            <a:avLst/>
            <a:gdLst>
              <a:gd name="connsiteX0" fmla="*/ 0 w 3286125"/>
              <a:gd name="connsiteY0" fmla="*/ 0 h 1971675"/>
              <a:gd name="connsiteX1" fmla="*/ 3286125 w 3286125"/>
              <a:gd name="connsiteY1" fmla="*/ 0 h 1971675"/>
              <a:gd name="connsiteX2" fmla="*/ 3286125 w 3286125"/>
              <a:gd name="connsiteY2" fmla="*/ 1971675 h 1971675"/>
              <a:gd name="connsiteX3" fmla="*/ 0 w 3286125"/>
              <a:gd name="connsiteY3" fmla="*/ 1971675 h 1971675"/>
              <a:gd name="connsiteX4" fmla="*/ 0 w 3286125"/>
              <a:gd name="connsiteY4" fmla="*/ 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6125" h="1971675">
                <a:moveTo>
                  <a:pt x="0" y="0"/>
                </a:moveTo>
                <a:lnTo>
                  <a:pt x="3286125" y="0"/>
                </a:lnTo>
                <a:lnTo>
                  <a:pt x="3286125" y="1971675"/>
                </a:lnTo>
                <a:lnTo>
                  <a:pt x="0" y="19716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0970" tIns="140970" rIns="140970" bIns="140970" numCol="1" spcCol="1270" anchor="ctr" anchorCtr="0">
            <a:noAutofit/>
          </a:bodyPr>
          <a:lstStyle/>
          <a:p>
            <a:pPr marL="0" lvl="0" indent="0" algn="ctr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700" kern="1200" dirty="0"/>
              <a:t>Insurance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FEB5DD5-586A-EA73-BD29-8D189A96F9E0}"/>
              </a:ext>
            </a:extLst>
          </p:cNvPr>
          <p:cNvSpPr/>
          <p:nvPr/>
        </p:nvSpPr>
        <p:spPr>
          <a:xfrm>
            <a:off x="4452937" y="1657350"/>
            <a:ext cx="3286125" cy="1971675"/>
          </a:xfrm>
          <a:custGeom>
            <a:avLst/>
            <a:gdLst>
              <a:gd name="connsiteX0" fmla="*/ 0 w 3286125"/>
              <a:gd name="connsiteY0" fmla="*/ 0 h 1971675"/>
              <a:gd name="connsiteX1" fmla="*/ 3286125 w 3286125"/>
              <a:gd name="connsiteY1" fmla="*/ 0 h 1971675"/>
              <a:gd name="connsiteX2" fmla="*/ 3286125 w 3286125"/>
              <a:gd name="connsiteY2" fmla="*/ 1971675 h 1971675"/>
              <a:gd name="connsiteX3" fmla="*/ 0 w 3286125"/>
              <a:gd name="connsiteY3" fmla="*/ 1971675 h 1971675"/>
              <a:gd name="connsiteX4" fmla="*/ 0 w 3286125"/>
              <a:gd name="connsiteY4" fmla="*/ 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6125" h="1971675">
                <a:moveTo>
                  <a:pt x="0" y="0"/>
                </a:moveTo>
                <a:lnTo>
                  <a:pt x="3286125" y="0"/>
                </a:lnTo>
                <a:lnTo>
                  <a:pt x="3286125" y="1971675"/>
                </a:lnTo>
                <a:lnTo>
                  <a:pt x="0" y="19716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0970" tIns="140970" rIns="140970" bIns="140970" numCol="1" spcCol="1270" anchor="ctr" anchorCtr="0">
            <a:noAutofit/>
          </a:bodyPr>
          <a:lstStyle/>
          <a:p>
            <a:pPr marL="0" lvl="0" indent="0" algn="ctr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700" kern="1200" dirty="0"/>
              <a:t>Pricing to remain competitive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BEB7274-D6BD-E2B9-049B-E9A9CE24C873}"/>
              </a:ext>
            </a:extLst>
          </p:cNvPr>
          <p:cNvSpPr/>
          <p:nvPr/>
        </p:nvSpPr>
        <p:spPr>
          <a:xfrm>
            <a:off x="8067675" y="1657350"/>
            <a:ext cx="3286125" cy="1971675"/>
          </a:xfrm>
          <a:custGeom>
            <a:avLst/>
            <a:gdLst>
              <a:gd name="connsiteX0" fmla="*/ 0 w 3286125"/>
              <a:gd name="connsiteY0" fmla="*/ 0 h 1971675"/>
              <a:gd name="connsiteX1" fmla="*/ 3286125 w 3286125"/>
              <a:gd name="connsiteY1" fmla="*/ 0 h 1971675"/>
              <a:gd name="connsiteX2" fmla="*/ 3286125 w 3286125"/>
              <a:gd name="connsiteY2" fmla="*/ 1971675 h 1971675"/>
              <a:gd name="connsiteX3" fmla="*/ 0 w 3286125"/>
              <a:gd name="connsiteY3" fmla="*/ 1971675 h 1971675"/>
              <a:gd name="connsiteX4" fmla="*/ 0 w 3286125"/>
              <a:gd name="connsiteY4" fmla="*/ 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6125" h="1971675">
                <a:moveTo>
                  <a:pt x="0" y="0"/>
                </a:moveTo>
                <a:lnTo>
                  <a:pt x="3286125" y="0"/>
                </a:lnTo>
                <a:lnTo>
                  <a:pt x="3286125" y="1971675"/>
                </a:lnTo>
                <a:lnTo>
                  <a:pt x="0" y="19716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0970" tIns="140970" rIns="140970" bIns="140970" numCol="1" spcCol="1270" anchor="ctr" anchorCtr="0">
            <a:noAutofit/>
          </a:bodyPr>
          <a:lstStyle/>
          <a:p>
            <a:pPr marL="0" lvl="0" indent="0" algn="ctr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700" kern="1200" dirty="0"/>
              <a:t>Contingency plans for severe weather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8A3D816-03FF-8C93-A106-D2462116EB65}"/>
              </a:ext>
            </a:extLst>
          </p:cNvPr>
          <p:cNvSpPr/>
          <p:nvPr/>
        </p:nvSpPr>
        <p:spPr>
          <a:xfrm>
            <a:off x="2645568" y="3957637"/>
            <a:ext cx="3286125" cy="1971675"/>
          </a:xfrm>
          <a:custGeom>
            <a:avLst/>
            <a:gdLst>
              <a:gd name="connsiteX0" fmla="*/ 0 w 3286125"/>
              <a:gd name="connsiteY0" fmla="*/ 0 h 1971675"/>
              <a:gd name="connsiteX1" fmla="*/ 3286125 w 3286125"/>
              <a:gd name="connsiteY1" fmla="*/ 0 h 1971675"/>
              <a:gd name="connsiteX2" fmla="*/ 3286125 w 3286125"/>
              <a:gd name="connsiteY2" fmla="*/ 1971675 h 1971675"/>
              <a:gd name="connsiteX3" fmla="*/ 0 w 3286125"/>
              <a:gd name="connsiteY3" fmla="*/ 1971675 h 1971675"/>
              <a:gd name="connsiteX4" fmla="*/ 0 w 3286125"/>
              <a:gd name="connsiteY4" fmla="*/ 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6125" h="1971675">
                <a:moveTo>
                  <a:pt x="0" y="0"/>
                </a:moveTo>
                <a:lnTo>
                  <a:pt x="3286125" y="0"/>
                </a:lnTo>
                <a:lnTo>
                  <a:pt x="3286125" y="1971675"/>
                </a:lnTo>
                <a:lnTo>
                  <a:pt x="0" y="19716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0970" tIns="140970" rIns="140970" bIns="140970" numCol="1" spcCol="1270" anchor="ctr" anchorCtr="0">
            <a:noAutofit/>
          </a:bodyPr>
          <a:lstStyle/>
          <a:p>
            <a:pPr marL="0" lvl="0" indent="0" algn="ctr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700" kern="1200" dirty="0"/>
              <a:t>Scheduled maintenance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C19896B-121F-6F36-28DA-15339AE8848B}"/>
              </a:ext>
            </a:extLst>
          </p:cNvPr>
          <p:cNvSpPr/>
          <p:nvPr/>
        </p:nvSpPr>
        <p:spPr>
          <a:xfrm>
            <a:off x="6260306" y="3957637"/>
            <a:ext cx="3286125" cy="1971675"/>
          </a:xfrm>
          <a:custGeom>
            <a:avLst/>
            <a:gdLst>
              <a:gd name="connsiteX0" fmla="*/ 0 w 3286125"/>
              <a:gd name="connsiteY0" fmla="*/ 0 h 1971675"/>
              <a:gd name="connsiteX1" fmla="*/ 3286125 w 3286125"/>
              <a:gd name="connsiteY1" fmla="*/ 0 h 1971675"/>
              <a:gd name="connsiteX2" fmla="*/ 3286125 w 3286125"/>
              <a:gd name="connsiteY2" fmla="*/ 1971675 h 1971675"/>
              <a:gd name="connsiteX3" fmla="*/ 0 w 3286125"/>
              <a:gd name="connsiteY3" fmla="*/ 1971675 h 1971675"/>
              <a:gd name="connsiteX4" fmla="*/ 0 w 3286125"/>
              <a:gd name="connsiteY4" fmla="*/ 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6125" h="1971675">
                <a:moveTo>
                  <a:pt x="0" y="0"/>
                </a:moveTo>
                <a:lnTo>
                  <a:pt x="3286125" y="0"/>
                </a:lnTo>
                <a:lnTo>
                  <a:pt x="3286125" y="1971675"/>
                </a:lnTo>
                <a:lnTo>
                  <a:pt x="0" y="19716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0970" tIns="140970" rIns="140970" bIns="140970" numCol="1" spcCol="1270" anchor="ctr" anchorCtr="0">
            <a:noAutofit/>
          </a:bodyPr>
          <a:lstStyle/>
          <a:p>
            <a:pPr marL="0" lvl="0" indent="0" algn="ctr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700" kern="1200" dirty="0"/>
              <a:t>Employee training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3113F6-D468-BE08-F8B0-415757C8E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6988" y="631888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pPr/>
              <a:t>11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0757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A18E5-A72A-F198-EBC3-F6F53C205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C416BC2-FA11-5647-D4BF-9ED0050C41F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9268" y="657504"/>
            <a:ext cx="1768374" cy="4934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SECTION 2</a:t>
            </a:r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5BEE9BD5-3A0C-4AB3-78DB-EFDC8AB15ED7}"/>
              </a:ext>
            </a:extLst>
          </p:cNvPr>
          <p:cNvSpPr txBox="1">
            <a:spLocks/>
          </p:cNvSpPr>
          <p:nvPr/>
        </p:nvSpPr>
        <p:spPr>
          <a:xfrm>
            <a:off x="495790" y="1089090"/>
            <a:ext cx="4195102" cy="22413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2200" b="0" kern="1200" cap="all" baseline="0" dirty="0">
                <a:solidFill>
                  <a:schemeClr val="tx1"/>
                </a:solidFill>
                <a:latin typeface="+mj-lt"/>
                <a:ea typeface="Source Sans Pro SemiBold" panose="020B0603030403020204" pitchFamily="34" charset="0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05000"/>
              </a:lnSpc>
              <a:spcBef>
                <a:spcPts val="500"/>
              </a:spcBef>
              <a:spcAft>
                <a:spcPts val="300"/>
              </a:spcAft>
              <a:buFont typeface="Source Sans Pro" panose="020B0503030403020204" pitchFamily="34" charset="0"/>
              <a:buNone/>
              <a:defRPr sz="20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5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Georgia" panose="02040502050405020303" pitchFamily="18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5000"/>
              </a:lnSpc>
              <a:spcBef>
                <a:spcPts val="500"/>
              </a:spcBef>
              <a:spcAft>
                <a:spcPts val="300"/>
              </a:spcAft>
              <a:buFont typeface="Georgia" panose="02040502050405020303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5000"/>
              </a:lnSpc>
              <a:spcBef>
                <a:spcPts val="500"/>
              </a:spcBef>
              <a:spcAft>
                <a:spcPts val="300"/>
              </a:spcAft>
              <a:buFont typeface="Source Sans Pro" panose="020B0503030403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4400" cap="none" dirty="0"/>
              <a:t>Internal Risks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6C02958-0B01-F1A8-711D-785DAE4C08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790" y="5372878"/>
            <a:ext cx="4546858" cy="449814"/>
          </a:xfrm>
        </p:spPr>
        <p:txBody>
          <a:bodyPr>
            <a:noAutofit/>
          </a:bodyPr>
          <a:lstStyle/>
          <a:p>
            <a:r>
              <a:rPr lang="en-US" dirty="0"/>
              <a:t>See page 4 in your participant guide.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45089-AF20-07F7-F74F-0E1B394AC09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182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1" name="Picture 10" descr="Photograph showing white cubes with blue arrows arranged in a winding path interrupted by scattered red cubes with white exclamation marks. ">
            <a:extLst>
              <a:ext uri="{FF2B5EF4-FFF2-40B4-BE49-F238E27FC236}">
                <a16:creationId xmlns:a16="http://schemas.microsoft.com/office/drawing/2014/main" id="{069254BA-263A-D76B-D968-95E400365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599" y="0"/>
            <a:ext cx="701040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3482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AA9A9-CB57-3FA5-E4E7-496A130B3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B10BD6-78F3-4EAF-906D-86F4F6CCD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27"/>
            <a:ext cx="10515600" cy="1325880"/>
          </a:xfrm>
        </p:spPr>
        <p:txBody>
          <a:bodyPr anchor="b">
            <a:noAutofit/>
          </a:bodyPr>
          <a:lstStyle/>
          <a:p>
            <a:r>
              <a:rPr lang="en-US" dirty="0"/>
              <a:t>Types of Internal Risks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583E478B-E02D-B059-F9A0-2D5746DEE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dirty="0"/>
              <a:t>Human Risks </a:t>
            </a:r>
          </a:p>
          <a:p>
            <a:pPr lvl="0"/>
            <a:r>
              <a:rPr lang="en-US" dirty="0"/>
              <a:t>Financial Risks </a:t>
            </a:r>
          </a:p>
          <a:p>
            <a:pPr lvl="0"/>
            <a:r>
              <a:rPr lang="en-US" dirty="0"/>
              <a:t>Equipment </a:t>
            </a:r>
            <a:br>
              <a:rPr lang="en-US" dirty="0"/>
            </a:br>
            <a:r>
              <a:rPr lang="en-US" dirty="0"/>
              <a:t>Risks	</a:t>
            </a:r>
          </a:p>
          <a:p>
            <a:pPr lvl="0"/>
            <a:r>
              <a:rPr lang="en-US" dirty="0"/>
              <a:t>Workplace Risks</a:t>
            </a:r>
          </a:p>
          <a:p>
            <a:pPr lvl="0"/>
            <a:r>
              <a:rPr lang="en-US" dirty="0"/>
              <a:t>Information Technology Risks </a:t>
            </a:r>
          </a:p>
          <a:p>
            <a:pPr lvl="0"/>
            <a:r>
              <a:rPr lang="en-US" dirty="0"/>
              <a:t>Fulfillment Risks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DFA02F-6C56-9E3D-8696-859F707A3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6988" y="6318885"/>
            <a:ext cx="2743200" cy="365125"/>
          </a:xfrm>
        </p:spPr>
        <p:txBody>
          <a:bodyPr anchor="ctr">
            <a:noAutofit/>
          </a:bodyPr>
          <a:lstStyle/>
          <a:p>
            <a:fld id="{330EA680-D336-4FF7-8B7A-9848BB0A1C32}" type="slidenum">
              <a:rPr lang="en-US" smtClean="0"/>
              <a:pPr/>
              <a:t>13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9562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0A57A-0E33-97EF-28B5-B1E338E19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6EA46D-2E36-0B0D-FC8E-583ADC848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27"/>
            <a:ext cx="10515600" cy="1426464"/>
          </a:xfrm>
        </p:spPr>
        <p:txBody>
          <a:bodyPr anchor="b">
            <a:noAutofit/>
          </a:bodyPr>
          <a:lstStyle/>
          <a:p>
            <a:r>
              <a:rPr lang="en-US" dirty="0"/>
              <a:t>Managing Human, Financial, and Equipment Risks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77B0A0D-323E-8136-088E-CB3A1CA7E171}"/>
              </a:ext>
            </a:extLst>
          </p:cNvPr>
          <p:cNvSpPr/>
          <p:nvPr/>
        </p:nvSpPr>
        <p:spPr>
          <a:xfrm>
            <a:off x="841486" y="1686001"/>
            <a:ext cx="3203971" cy="806400"/>
          </a:xfrm>
          <a:custGeom>
            <a:avLst/>
            <a:gdLst>
              <a:gd name="connsiteX0" fmla="*/ 0 w 3203971"/>
              <a:gd name="connsiteY0" fmla="*/ 0 h 806400"/>
              <a:gd name="connsiteX1" fmla="*/ 3203971 w 3203971"/>
              <a:gd name="connsiteY1" fmla="*/ 0 h 806400"/>
              <a:gd name="connsiteX2" fmla="*/ 3203971 w 3203971"/>
              <a:gd name="connsiteY2" fmla="*/ 806400 h 806400"/>
              <a:gd name="connsiteX3" fmla="*/ 0 w 3203971"/>
              <a:gd name="connsiteY3" fmla="*/ 806400 h 806400"/>
              <a:gd name="connsiteX4" fmla="*/ 0 w 3203971"/>
              <a:gd name="connsiteY4" fmla="*/ 0 h 8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806400">
                <a:moveTo>
                  <a:pt x="0" y="0"/>
                </a:moveTo>
                <a:lnTo>
                  <a:pt x="3203971" y="0"/>
                </a:lnTo>
                <a:lnTo>
                  <a:pt x="3203971" y="806400"/>
                </a:lnTo>
                <a:lnTo>
                  <a:pt x="0" y="8064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/>
              <a:t>Human Risks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8F393E0-2371-6B8E-806A-830E4157E56B}"/>
              </a:ext>
            </a:extLst>
          </p:cNvPr>
          <p:cNvSpPr/>
          <p:nvPr/>
        </p:nvSpPr>
        <p:spPr>
          <a:xfrm>
            <a:off x="841486" y="2492401"/>
            <a:ext cx="3203971" cy="3408260"/>
          </a:xfrm>
          <a:custGeom>
            <a:avLst/>
            <a:gdLst>
              <a:gd name="connsiteX0" fmla="*/ 0 w 3203971"/>
              <a:gd name="connsiteY0" fmla="*/ 0 h 3408260"/>
              <a:gd name="connsiteX1" fmla="*/ 3203971 w 3203971"/>
              <a:gd name="connsiteY1" fmla="*/ 0 h 3408260"/>
              <a:gd name="connsiteX2" fmla="*/ 3203971 w 3203971"/>
              <a:gd name="connsiteY2" fmla="*/ 3408260 h 3408260"/>
              <a:gd name="connsiteX3" fmla="*/ 0 w 3203971"/>
              <a:gd name="connsiteY3" fmla="*/ 3408260 h 3408260"/>
              <a:gd name="connsiteX4" fmla="*/ 0 w 3203971"/>
              <a:gd name="connsiteY4" fmla="*/ 0 h 3408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3408260">
                <a:moveTo>
                  <a:pt x="0" y="0"/>
                </a:moveTo>
                <a:lnTo>
                  <a:pt x="3203971" y="0"/>
                </a:lnTo>
                <a:lnTo>
                  <a:pt x="3203971" y="3408260"/>
                </a:lnTo>
                <a:lnTo>
                  <a:pt x="0" y="340826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99136" bIns="224028" numCol="1" spcCol="1270" anchor="t" anchorCtr="0">
            <a:noAutofit/>
          </a:bodyPr>
          <a:lstStyle/>
          <a:p>
            <a:pPr marL="285750" lvl="1" indent="-285750" algn="l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800" kern="1200" dirty="0"/>
              <a:t>Cross-training</a:t>
            </a:r>
          </a:p>
          <a:p>
            <a:pPr marL="285750" lvl="1" indent="-285750" algn="l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800" kern="1200" dirty="0"/>
              <a:t>Employee engagement</a:t>
            </a:r>
          </a:p>
          <a:p>
            <a:pPr marL="285750" lvl="1" indent="-285750" algn="l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800" kern="1200" dirty="0"/>
              <a:t>Succession planning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3E02559-D52F-6F6D-2514-0CE6748E55BC}"/>
              </a:ext>
            </a:extLst>
          </p:cNvPr>
          <p:cNvSpPr/>
          <p:nvPr/>
        </p:nvSpPr>
        <p:spPr>
          <a:xfrm>
            <a:off x="4494014" y="1686001"/>
            <a:ext cx="3203971" cy="806400"/>
          </a:xfrm>
          <a:custGeom>
            <a:avLst/>
            <a:gdLst>
              <a:gd name="connsiteX0" fmla="*/ 0 w 3203971"/>
              <a:gd name="connsiteY0" fmla="*/ 0 h 806400"/>
              <a:gd name="connsiteX1" fmla="*/ 3203971 w 3203971"/>
              <a:gd name="connsiteY1" fmla="*/ 0 h 806400"/>
              <a:gd name="connsiteX2" fmla="*/ 3203971 w 3203971"/>
              <a:gd name="connsiteY2" fmla="*/ 806400 h 806400"/>
              <a:gd name="connsiteX3" fmla="*/ 0 w 3203971"/>
              <a:gd name="connsiteY3" fmla="*/ 806400 h 806400"/>
              <a:gd name="connsiteX4" fmla="*/ 0 w 3203971"/>
              <a:gd name="connsiteY4" fmla="*/ 0 h 8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806400">
                <a:moveTo>
                  <a:pt x="0" y="0"/>
                </a:moveTo>
                <a:lnTo>
                  <a:pt x="3203971" y="0"/>
                </a:lnTo>
                <a:lnTo>
                  <a:pt x="3203971" y="806400"/>
                </a:lnTo>
                <a:lnTo>
                  <a:pt x="0" y="8064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/>
              <a:t>Financial Risks 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935333A-4716-BE49-300D-8A2411C57E3F}"/>
              </a:ext>
            </a:extLst>
          </p:cNvPr>
          <p:cNvSpPr/>
          <p:nvPr/>
        </p:nvSpPr>
        <p:spPr>
          <a:xfrm>
            <a:off x="4494014" y="2492401"/>
            <a:ext cx="3203971" cy="3408260"/>
          </a:xfrm>
          <a:custGeom>
            <a:avLst/>
            <a:gdLst>
              <a:gd name="connsiteX0" fmla="*/ 0 w 3203971"/>
              <a:gd name="connsiteY0" fmla="*/ 0 h 3408260"/>
              <a:gd name="connsiteX1" fmla="*/ 3203971 w 3203971"/>
              <a:gd name="connsiteY1" fmla="*/ 0 h 3408260"/>
              <a:gd name="connsiteX2" fmla="*/ 3203971 w 3203971"/>
              <a:gd name="connsiteY2" fmla="*/ 3408260 h 3408260"/>
              <a:gd name="connsiteX3" fmla="*/ 0 w 3203971"/>
              <a:gd name="connsiteY3" fmla="*/ 3408260 h 3408260"/>
              <a:gd name="connsiteX4" fmla="*/ 0 w 3203971"/>
              <a:gd name="connsiteY4" fmla="*/ 0 h 3408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3408260">
                <a:moveTo>
                  <a:pt x="0" y="0"/>
                </a:moveTo>
                <a:lnTo>
                  <a:pt x="3203971" y="0"/>
                </a:lnTo>
                <a:lnTo>
                  <a:pt x="3203971" y="3408260"/>
                </a:lnTo>
                <a:lnTo>
                  <a:pt x="0" y="340826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99136" bIns="224028" numCol="1" spcCol="1270" anchor="t" anchorCtr="0">
            <a:noAutofit/>
          </a:bodyPr>
          <a:lstStyle/>
          <a:p>
            <a:pPr marL="285750" lvl="1" indent="-285750" algn="l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800" kern="1200" dirty="0"/>
              <a:t>Cash flow management</a:t>
            </a:r>
          </a:p>
          <a:p>
            <a:pPr marL="285750" lvl="1" indent="-285750" algn="l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800" kern="1200" dirty="0"/>
              <a:t>Budgeting and forecasting</a:t>
            </a:r>
          </a:p>
          <a:p>
            <a:pPr marL="285750" lvl="1" indent="-285750" algn="l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800" kern="1200" dirty="0"/>
              <a:t>Diversification of revenue streams</a:t>
            </a:r>
          </a:p>
          <a:p>
            <a:pPr marL="285750" lvl="1" indent="-285750" algn="l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800" kern="1200" dirty="0"/>
              <a:t>Tax planning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CE2C232-087E-6FA2-B5EB-63BDFC425839}"/>
              </a:ext>
            </a:extLst>
          </p:cNvPr>
          <p:cNvSpPr/>
          <p:nvPr/>
        </p:nvSpPr>
        <p:spPr>
          <a:xfrm>
            <a:off x="8146542" y="1686001"/>
            <a:ext cx="3203971" cy="806400"/>
          </a:xfrm>
          <a:custGeom>
            <a:avLst/>
            <a:gdLst>
              <a:gd name="connsiteX0" fmla="*/ 0 w 3203971"/>
              <a:gd name="connsiteY0" fmla="*/ 0 h 806400"/>
              <a:gd name="connsiteX1" fmla="*/ 3203971 w 3203971"/>
              <a:gd name="connsiteY1" fmla="*/ 0 h 806400"/>
              <a:gd name="connsiteX2" fmla="*/ 3203971 w 3203971"/>
              <a:gd name="connsiteY2" fmla="*/ 806400 h 806400"/>
              <a:gd name="connsiteX3" fmla="*/ 0 w 3203971"/>
              <a:gd name="connsiteY3" fmla="*/ 806400 h 806400"/>
              <a:gd name="connsiteX4" fmla="*/ 0 w 3203971"/>
              <a:gd name="connsiteY4" fmla="*/ 0 h 8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806400">
                <a:moveTo>
                  <a:pt x="0" y="0"/>
                </a:moveTo>
                <a:lnTo>
                  <a:pt x="3203971" y="0"/>
                </a:lnTo>
                <a:lnTo>
                  <a:pt x="3203971" y="806400"/>
                </a:lnTo>
                <a:lnTo>
                  <a:pt x="0" y="8064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/>
              <a:t>Equipment Risks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3058AD1-0C36-4432-18B1-328B5D5B6601}"/>
              </a:ext>
            </a:extLst>
          </p:cNvPr>
          <p:cNvSpPr/>
          <p:nvPr/>
        </p:nvSpPr>
        <p:spPr>
          <a:xfrm>
            <a:off x="8146542" y="2492401"/>
            <a:ext cx="3203971" cy="3408260"/>
          </a:xfrm>
          <a:custGeom>
            <a:avLst/>
            <a:gdLst>
              <a:gd name="connsiteX0" fmla="*/ 0 w 3203971"/>
              <a:gd name="connsiteY0" fmla="*/ 0 h 3408260"/>
              <a:gd name="connsiteX1" fmla="*/ 3203971 w 3203971"/>
              <a:gd name="connsiteY1" fmla="*/ 0 h 3408260"/>
              <a:gd name="connsiteX2" fmla="*/ 3203971 w 3203971"/>
              <a:gd name="connsiteY2" fmla="*/ 3408260 h 3408260"/>
              <a:gd name="connsiteX3" fmla="*/ 0 w 3203971"/>
              <a:gd name="connsiteY3" fmla="*/ 3408260 h 3408260"/>
              <a:gd name="connsiteX4" fmla="*/ 0 w 3203971"/>
              <a:gd name="connsiteY4" fmla="*/ 0 h 3408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3408260">
                <a:moveTo>
                  <a:pt x="0" y="0"/>
                </a:moveTo>
                <a:lnTo>
                  <a:pt x="3203971" y="0"/>
                </a:lnTo>
                <a:lnTo>
                  <a:pt x="3203971" y="3408260"/>
                </a:lnTo>
                <a:lnTo>
                  <a:pt x="0" y="340826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99136" bIns="224028" numCol="1" spcCol="1270" anchor="t" anchorCtr="0">
            <a:noAutofit/>
          </a:bodyPr>
          <a:lstStyle/>
          <a:p>
            <a:pPr marL="285750" lvl="1" indent="-285750" algn="l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800" kern="1200" dirty="0"/>
              <a:t>Regular maintenance</a:t>
            </a:r>
          </a:p>
          <a:p>
            <a:pPr marL="285750" lvl="1" indent="-285750" algn="l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800" kern="1200" dirty="0"/>
              <a:t>Equipment upgrades</a:t>
            </a:r>
          </a:p>
          <a:p>
            <a:pPr marL="285750" lvl="1" indent="-285750" algn="l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800" kern="1200" dirty="0"/>
              <a:t>Insurance coverage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CDB07-37B9-BA8F-DB54-0189CD747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6988" y="6318885"/>
            <a:ext cx="2743200" cy="365125"/>
          </a:xfrm>
        </p:spPr>
        <p:txBody>
          <a:bodyPr anchor="ctr">
            <a:noAutofit/>
          </a:bodyPr>
          <a:lstStyle/>
          <a:p>
            <a:fld id="{330EA680-D336-4FF7-8B7A-9848BB0A1C32}" type="slidenum">
              <a:rPr lang="en-US" smtClean="0"/>
              <a:pPr/>
              <a:t>14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3073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E713D-E77A-D96A-6746-D117BB2AF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1DD757-B0AF-3DE6-D69D-DA4078E77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27"/>
            <a:ext cx="10515600" cy="1426464"/>
          </a:xfrm>
        </p:spPr>
        <p:txBody>
          <a:bodyPr anchor="b">
            <a:noAutofit/>
          </a:bodyPr>
          <a:lstStyle/>
          <a:p>
            <a:r>
              <a:rPr lang="en-US" dirty="0"/>
              <a:t>Managing Workplace, Information Technology, and Fulfillment Risks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36C0CC8-F43A-5C78-1357-92FD162E2AB4}"/>
              </a:ext>
            </a:extLst>
          </p:cNvPr>
          <p:cNvSpPr/>
          <p:nvPr/>
        </p:nvSpPr>
        <p:spPr>
          <a:xfrm>
            <a:off x="841486" y="1704861"/>
            <a:ext cx="3203971" cy="1072344"/>
          </a:xfrm>
          <a:custGeom>
            <a:avLst/>
            <a:gdLst>
              <a:gd name="connsiteX0" fmla="*/ 0 w 3203971"/>
              <a:gd name="connsiteY0" fmla="*/ 0 h 1072344"/>
              <a:gd name="connsiteX1" fmla="*/ 3203971 w 3203971"/>
              <a:gd name="connsiteY1" fmla="*/ 0 h 1072344"/>
              <a:gd name="connsiteX2" fmla="*/ 3203971 w 3203971"/>
              <a:gd name="connsiteY2" fmla="*/ 1072344 h 1072344"/>
              <a:gd name="connsiteX3" fmla="*/ 0 w 3203971"/>
              <a:gd name="connsiteY3" fmla="*/ 1072344 h 1072344"/>
              <a:gd name="connsiteX4" fmla="*/ 0 w 3203971"/>
              <a:gd name="connsiteY4" fmla="*/ 0 h 107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1072344">
                <a:moveTo>
                  <a:pt x="0" y="0"/>
                </a:moveTo>
                <a:lnTo>
                  <a:pt x="3203971" y="0"/>
                </a:lnTo>
                <a:lnTo>
                  <a:pt x="3203971" y="1072344"/>
                </a:lnTo>
                <a:lnTo>
                  <a:pt x="0" y="107234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6248" tIns="117856" rIns="206248" bIns="117856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kern="1200" dirty="0"/>
              <a:t>Workplace Risks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B788307-C936-CBB6-8A33-4DD68B6154A2}"/>
              </a:ext>
            </a:extLst>
          </p:cNvPr>
          <p:cNvSpPr/>
          <p:nvPr/>
        </p:nvSpPr>
        <p:spPr>
          <a:xfrm>
            <a:off x="841486" y="2777206"/>
            <a:ext cx="3203971" cy="3104595"/>
          </a:xfrm>
          <a:custGeom>
            <a:avLst/>
            <a:gdLst>
              <a:gd name="connsiteX0" fmla="*/ 0 w 3203971"/>
              <a:gd name="connsiteY0" fmla="*/ 0 h 3104595"/>
              <a:gd name="connsiteX1" fmla="*/ 3203971 w 3203971"/>
              <a:gd name="connsiteY1" fmla="*/ 0 h 3104595"/>
              <a:gd name="connsiteX2" fmla="*/ 3203971 w 3203971"/>
              <a:gd name="connsiteY2" fmla="*/ 3104595 h 3104595"/>
              <a:gd name="connsiteX3" fmla="*/ 0 w 3203971"/>
              <a:gd name="connsiteY3" fmla="*/ 3104595 h 3104595"/>
              <a:gd name="connsiteX4" fmla="*/ 0 w 3203971"/>
              <a:gd name="connsiteY4" fmla="*/ 0 h 310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3104595">
                <a:moveTo>
                  <a:pt x="0" y="0"/>
                </a:moveTo>
                <a:lnTo>
                  <a:pt x="3203971" y="0"/>
                </a:lnTo>
                <a:lnTo>
                  <a:pt x="3203971" y="3104595"/>
                </a:lnTo>
                <a:lnTo>
                  <a:pt x="0" y="31045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4686" tIns="154686" rIns="206248" bIns="232029" numCol="1" spcCol="1270" anchor="t" anchorCtr="0">
            <a:noAutofit/>
          </a:bodyPr>
          <a:lstStyle/>
          <a:p>
            <a:pPr marL="285750" lvl="1" indent="-285750" algn="l" defTabSz="1289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900" kern="1200" dirty="0"/>
              <a:t>Safety protocols</a:t>
            </a:r>
          </a:p>
          <a:p>
            <a:pPr marL="285750" lvl="1" indent="-285750" algn="l" defTabSz="1289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900" kern="1200" dirty="0"/>
              <a:t>Regular inspections</a:t>
            </a:r>
          </a:p>
          <a:p>
            <a:pPr marL="285750" lvl="1" indent="-285750" algn="l" defTabSz="1289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900" kern="1200" dirty="0"/>
              <a:t>Emergency preparedness</a:t>
            </a:r>
          </a:p>
          <a:p>
            <a:pPr marL="285750" lvl="1" indent="-285750" algn="l" defTabSz="1289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900" kern="1200" dirty="0"/>
              <a:t>Improvements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4515060-F7CA-0AA6-50EB-AA409A16199A}"/>
              </a:ext>
            </a:extLst>
          </p:cNvPr>
          <p:cNvSpPr/>
          <p:nvPr/>
        </p:nvSpPr>
        <p:spPr>
          <a:xfrm>
            <a:off x="4494014" y="1704861"/>
            <a:ext cx="3203971" cy="1072344"/>
          </a:xfrm>
          <a:custGeom>
            <a:avLst/>
            <a:gdLst>
              <a:gd name="connsiteX0" fmla="*/ 0 w 3203971"/>
              <a:gd name="connsiteY0" fmla="*/ 0 h 1072344"/>
              <a:gd name="connsiteX1" fmla="*/ 3203971 w 3203971"/>
              <a:gd name="connsiteY1" fmla="*/ 0 h 1072344"/>
              <a:gd name="connsiteX2" fmla="*/ 3203971 w 3203971"/>
              <a:gd name="connsiteY2" fmla="*/ 1072344 h 1072344"/>
              <a:gd name="connsiteX3" fmla="*/ 0 w 3203971"/>
              <a:gd name="connsiteY3" fmla="*/ 1072344 h 1072344"/>
              <a:gd name="connsiteX4" fmla="*/ 0 w 3203971"/>
              <a:gd name="connsiteY4" fmla="*/ 0 h 107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1072344">
                <a:moveTo>
                  <a:pt x="0" y="0"/>
                </a:moveTo>
                <a:lnTo>
                  <a:pt x="3203971" y="0"/>
                </a:lnTo>
                <a:lnTo>
                  <a:pt x="3203971" y="1072344"/>
                </a:lnTo>
                <a:lnTo>
                  <a:pt x="0" y="107234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6248" tIns="117856" rIns="206248" bIns="117856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kern="1200" dirty="0"/>
              <a:t>Information Technology Risks 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6D796F8-73CB-BC9C-D251-660147205F45}"/>
              </a:ext>
            </a:extLst>
          </p:cNvPr>
          <p:cNvSpPr/>
          <p:nvPr/>
        </p:nvSpPr>
        <p:spPr>
          <a:xfrm>
            <a:off x="4494014" y="2777206"/>
            <a:ext cx="3203971" cy="3104595"/>
          </a:xfrm>
          <a:custGeom>
            <a:avLst/>
            <a:gdLst>
              <a:gd name="connsiteX0" fmla="*/ 0 w 3203971"/>
              <a:gd name="connsiteY0" fmla="*/ 0 h 3104595"/>
              <a:gd name="connsiteX1" fmla="*/ 3203971 w 3203971"/>
              <a:gd name="connsiteY1" fmla="*/ 0 h 3104595"/>
              <a:gd name="connsiteX2" fmla="*/ 3203971 w 3203971"/>
              <a:gd name="connsiteY2" fmla="*/ 3104595 h 3104595"/>
              <a:gd name="connsiteX3" fmla="*/ 0 w 3203971"/>
              <a:gd name="connsiteY3" fmla="*/ 3104595 h 3104595"/>
              <a:gd name="connsiteX4" fmla="*/ 0 w 3203971"/>
              <a:gd name="connsiteY4" fmla="*/ 0 h 310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3104595">
                <a:moveTo>
                  <a:pt x="0" y="0"/>
                </a:moveTo>
                <a:lnTo>
                  <a:pt x="3203971" y="0"/>
                </a:lnTo>
                <a:lnTo>
                  <a:pt x="3203971" y="3104595"/>
                </a:lnTo>
                <a:lnTo>
                  <a:pt x="0" y="31045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4686" tIns="154686" rIns="206248" bIns="232029" numCol="1" spcCol="1270" anchor="t" anchorCtr="0">
            <a:noAutofit/>
          </a:bodyPr>
          <a:lstStyle/>
          <a:p>
            <a:pPr marL="285750" lvl="1" indent="-285750" algn="l" defTabSz="1289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900" kern="1200" dirty="0"/>
              <a:t>Cybersecirty measures</a:t>
            </a:r>
          </a:p>
          <a:p>
            <a:pPr marL="285750" lvl="1" indent="-285750" algn="l" defTabSz="1289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900" kern="1200" dirty="0"/>
              <a:t>Data backup</a:t>
            </a:r>
          </a:p>
          <a:p>
            <a:pPr marL="285750" lvl="1" indent="-285750" algn="l" defTabSz="1289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900" kern="1200" dirty="0"/>
              <a:t>Employee training</a:t>
            </a:r>
          </a:p>
          <a:p>
            <a:pPr marL="285750" lvl="1" indent="-285750" algn="l" defTabSz="1289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900" kern="1200" dirty="0"/>
              <a:t>Backup systems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3235DC5-95C5-6112-F6DD-A6B60B915833}"/>
              </a:ext>
            </a:extLst>
          </p:cNvPr>
          <p:cNvSpPr/>
          <p:nvPr/>
        </p:nvSpPr>
        <p:spPr>
          <a:xfrm>
            <a:off x="8146542" y="1704861"/>
            <a:ext cx="3203971" cy="1072344"/>
          </a:xfrm>
          <a:custGeom>
            <a:avLst/>
            <a:gdLst>
              <a:gd name="connsiteX0" fmla="*/ 0 w 3203971"/>
              <a:gd name="connsiteY0" fmla="*/ 0 h 1072344"/>
              <a:gd name="connsiteX1" fmla="*/ 3203971 w 3203971"/>
              <a:gd name="connsiteY1" fmla="*/ 0 h 1072344"/>
              <a:gd name="connsiteX2" fmla="*/ 3203971 w 3203971"/>
              <a:gd name="connsiteY2" fmla="*/ 1072344 h 1072344"/>
              <a:gd name="connsiteX3" fmla="*/ 0 w 3203971"/>
              <a:gd name="connsiteY3" fmla="*/ 1072344 h 1072344"/>
              <a:gd name="connsiteX4" fmla="*/ 0 w 3203971"/>
              <a:gd name="connsiteY4" fmla="*/ 0 h 107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1072344">
                <a:moveTo>
                  <a:pt x="0" y="0"/>
                </a:moveTo>
                <a:lnTo>
                  <a:pt x="3203971" y="0"/>
                </a:lnTo>
                <a:lnTo>
                  <a:pt x="3203971" y="1072344"/>
                </a:lnTo>
                <a:lnTo>
                  <a:pt x="0" y="107234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6248" tIns="117856" rIns="206248" bIns="117856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kern="1200" dirty="0"/>
              <a:t>Fulfillment Risks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F874702-D0E7-B330-08D6-86F4963D2D30}"/>
              </a:ext>
            </a:extLst>
          </p:cNvPr>
          <p:cNvSpPr/>
          <p:nvPr/>
        </p:nvSpPr>
        <p:spPr>
          <a:xfrm>
            <a:off x="8146542" y="2777206"/>
            <a:ext cx="3203971" cy="3104595"/>
          </a:xfrm>
          <a:custGeom>
            <a:avLst/>
            <a:gdLst>
              <a:gd name="connsiteX0" fmla="*/ 0 w 3203971"/>
              <a:gd name="connsiteY0" fmla="*/ 0 h 3104595"/>
              <a:gd name="connsiteX1" fmla="*/ 3203971 w 3203971"/>
              <a:gd name="connsiteY1" fmla="*/ 0 h 3104595"/>
              <a:gd name="connsiteX2" fmla="*/ 3203971 w 3203971"/>
              <a:gd name="connsiteY2" fmla="*/ 3104595 h 3104595"/>
              <a:gd name="connsiteX3" fmla="*/ 0 w 3203971"/>
              <a:gd name="connsiteY3" fmla="*/ 3104595 h 3104595"/>
              <a:gd name="connsiteX4" fmla="*/ 0 w 3203971"/>
              <a:gd name="connsiteY4" fmla="*/ 0 h 310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3104595">
                <a:moveTo>
                  <a:pt x="0" y="0"/>
                </a:moveTo>
                <a:lnTo>
                  <a:pt x="3203971" y="0"/>
                </a:lnTo>
                <a:lnTo>
                  <a:pt x="3203971" y="3104595"/>
                </a:lnTo>
                <a:lnTo>
                  <a:pt x="0" y="31045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4686" tIns="154686" rIns="206248" bIns="232029" numCol="1" spcCol="1270" anchor="t" anchorCtr="0">
            <a:noAutofit/>
          </a:bodyPr>
          <a:lstStyle/>
          <a:p>
            <a:pPr marL="285750" lvl="1" indent="-285750" algn="l" defTabSz="1289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900" kern="1200" dirty="0"/>
              <a:t>Inventory management</a:t>
            </a:r>
          </a:p>
          <a:p>
            <a:pPr marL="285750" lvl="1" indent="-285750" algn="l" defTabSz="1289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900" kern="1200" dirty="0"/>
              <a:t>Supplier relationships</a:t>
            </a:r>
          </a:p>
          <a:p>
            <a:pPr marL="285750" lvl="1" indent="-285750" algn="l" defTabSz="1289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900" kern="1200" dirty="0"/>
              <a:t>Procedures</a:t>
            </a:r>
          </a:p>
          <a:p>
            <a:pPr marL="285750" lvl="1" indent="-285750" algn="l" defTabSz="1289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900" kern="1200" dirty="0"/>
              <a:t>Quality control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B0C31-2C13-8933-21CE-96001822E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6988" y="6318885"/>
            <a:ext cx="2743200" cy="365125"/>
          </a:xfrm>
        </p:spPr>
        <p:txBody>
          <a:bodyPr anchor="ctr">
            <a:noAutofit/>
          </a:bodyPr>
          <a:lstStyle/>
          <a:p>
            <a:fld id="{330EA680-D336-4FF7-8B7A-9848BB0A1C32}" type="slidenum">
              <a:rPr lang="en-US" smtClean="0"/>
              <a:pPr/>
              <a:t>15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9434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CB3CD-1A0E-F01E-E45D-60D084590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75AAD8C-4FA3-AF89-E53B-5856DE16D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"/>
            <a:ext cx="10515600" cy="1325880"/>
          </a:xfrm>
        </p:spPr>
        <p:txBody>
          <a:bodyPr>
            <a:noAutofit/>
          </a:bodyPr>
          <a:lstStyle/>
          <a:p>
            <a:r>
              <a:rPr lang="en-US" dirty="0"/>
              <a:t>Try It: Managing Internal Risks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3B4AF2-1EDC-CE71-A684-4FA6530EC9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4576" y="1293497"/>
            <a:ext cx="5231912" cy="697227"/>
          </a:xfrm>
        </p:spPr>
        <p:txBody>
          <a:bodyPr>
            <a:noAutofit/>
          </a:bodyPr>
          <a:lstStyle/>
          <a:p>
            <a:r>
              <a:rPr lang="en-US" sz="2000" dirty="0"/>
              <a:t>See page 7 in your participant guide.</a:t>
            </a:r>
          </a:p>
        </p:txBody>
      </p:sp>
      <p:pic>
        <p:nvPicPr>
          <p:cNvPr id="11" name="Picture Placeholder 10" descr="Road light with 3 red arrows facing right.">
            <a:extLst>
              <a:ext uri="{FF2B5EF4-FFF2-40B4-BE49-F238E27FC236}">
                <a16:creationId xmlns:a16="http://schemas.microsoft.com/office/drawing/2014/main" id="{9A2FC3E9-FF54-8092-C58B-137BAA1B3F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" r="56"/>
          <a:stretch>
            <a:fillRect/>
          </a:stretch>
        </p:blipFill>
        <p:spPr>
          <a:xfrm>
            <a:off x="914400" y="1892300"/>
            <a:ext cx="10240963" cy="4097338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70EA90-5F82-B7DF-31FC-4C83995DE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6988" y="631888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pPr/>
              <a:t>16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5035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901B4-F137-31CD-E778-C62883159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14FE010-5234-03B2-C0E2-2C6AEC638D2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9268" y="657504"/>
            <a:ext cx="1768374" cy="4934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SECTION 3</a:t>
            </a:r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7C484833-2451-0457-9838-424066AFD936}"/>
              </a:ext>
            </a:extLst>
          </p:cNvPr>
          <p:cNvSpPr txBox="1">
            <a:spLocks/>
          </p:cNvSpPr>
          <p:nvPr/>
        </p:nvSpPr>
        <p:spPr>
          <a:xfrm>
            <a:off x="495790" y="1089090"/>
            <a:ext cx="4195102" cy="22413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2200" b="0" kern="1200" cap="all" baseline="0" dirty="0">
                <a:solidFill>
                  <a:schemeClr val="tx1"/>
                </a:solidFill>
                <a:latin typeface="+mj-lt"/>
                <a:ea typeface="Source Sans Pro SemiBold" panose="020B0603030403020204" pitchFamily="34" charset="0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05000"/>
              </a:lnSpc>
              <a:spcBef>
                <a:spcPts val="500"/>
              </a:spcBef>
              <a:spcAft>
                <a:spcPts val="300"/>
              </a:spcAft>
              <a:buFont typeface="Source Sans Pro" panose="020B0503030403020204" pitchFamily="34" charset="0"/>
              <a:buNone/>
              <a:defRPr sz="20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5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Georgia" panose="02040502050405020303" pitchFamily="18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5000"/>
              </a:lnSpc>
              <a:spcBef>
                <a:spcPts val="500"/>
              </a:spcBef>
              <a:spcAft>
                <a:spcPts val="300"/>
              </a:spcAft>
              <a:buFont typeface="Georgia" panose="02040502050405020303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5000"/>
              </a:lnSpc>
              <a:spcBef>
                <a:spcPts val="500"/>
              </a:spcBef>
              <a:spcAft>
                <a:spcPts val="300"/>
              </a:spcAft>
              <a:buFont typeface="Source Sans Pro" panose="020B0503030403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4400" cap="none" dirty="0"/>
              <a:t>External Risks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48D7751-8BD8-D94C-5CAE-8B425BD285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790" y="5372878"/>
            <a:ext cx="4546858" cy="449814"/>
          </a:xfrm>
        </p:spPr>
        <p:txBody>
          <a:bodyPr>
            <a:noAutofit/>
          </a:bodyPr>
          <a:lstStyle/>
          <a:p>
            <a:r>
              <a:rPr lang="en-US" dirty="0"/>
              <a:t>See page 9 in your participant guide.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DF541-6EF8-6D86-C09F-B1F5C65787D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182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1" name="Picture 10" descr="Photograph showing white cubes with blue arrows arranged in a winding path interrupted by scattered red cubes with white exclamation marks. ">
            <a:extLst>
              <a:ext uri="{FF2B5EF4-FFF2-40B4-BE49-F238E27FC236}">
                <a16:creationId xmlns:a16="http://schemas.microsoft.com/office/drawing/2014/main" id="{FF626F31-2F01-044B-F1C8-23C1DF0FB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599" y="0"/>
            <a:ext cx="701040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3735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F6161C1-5A78-6209-1FC8-321F9986A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426464"/>
          </a:xfrm>
        </p:spPr>
        <p:txBody>
          <a:bodyPr>
            <a:noAutofit/>
          </a:bodyPr>
          <a:lstStyle/>
          <a:p>
            <a:r>
              <a:rPr lang="en-US" dirty="0"/>
              <a:t>Types of External Risk and Risk Management Strategies</a:t>
            </a:r>
          </a:p>
        </p:txBody>
      </p:sp>
      <p:pic>
        <p:nvPicPr>
          <p:cNvPr id="11" name="Picture Placeholder 10" descr="Binoculars sitting on a table facing a sunset.">
            <a:extLst>
              <a:ext uri="{FF2B5EF4-FFF2-40B4-BE49-F238E27FC236}">
                <a16:creationId xmlns:a16="http://schemas.microsoft.com/office/drawing/2014/main" id="{CD50F8BE-AC37-422E-5F64-F8D0DC1C741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" b="12"/>
          <a:stretch/>
        </p:blipFill>
        <p:spPr>
          <a:xfrm>
            <a:off x="0" y="1919174"/>
            <a:ext cx="12192000" cy="496765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7492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835B4-79B1-1021-69CB-9EEB3A415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BF0A8C-3E6D-A8F6-FEBE-8BAADBD2E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27"/>
            <a:ext cx="10515600" cy="1463040"/>
          </a:xfrm>
        </p:spPr>
        <p:txBody>
          <a:bodyPr anchor="b">
            <a:noAutofit/>
          </a:bodyPr>
          <a:lstStyle/>
          <a:p>
            <a:r>
              <a:rPr lang="en-US" dirty="0"/>
              <a:t>Competition, Cost Increases, and Changes In Customer Habits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9AB6555-EAC9-F9C5-297B-A7C3224C205C}"/>
              </a:ext>
            </a:extLst>
          </p:cNvPr>
          <p:cNvSpPr/>
          <p:nvPr/>
        </p:nvSpPr>
        <p:spPr>
          <a:xfrm>
            <a:off x="841486" y="1631534"/>
            <a:ext cx="3203971" cy="1111943"/>
          </a:xfrm>
          <a:custGeom>
            <a:avLst/>
            <a:gdLst>
              <a:gd name="connsiteX0" fmla="*/ 0 w 3203971"/>
              <a:gd name="connsiteY0" fmla="*/ 0 h 1111943"/>
              <a:gd name="connsiteX1" fmla="*/ 3203971 w 3203971"/>
              <a:gd name="connsiteY1" fmla="*/ 0 h 1111943"/>
              <a:gd name="connsiteX2" fmla="*/ 3203971 w 3203971"/>
              <a:gd name="connsiteY2" fmla="*/ 1111943 h 1111943"/>
              <a:gd name="connsiteX3" fmla="*/ 0 w 3203971"/>
              <a:gd name="connsiteY3" fmla="*/ 1111943 h 1111943"/>
              <a:gd name="connsiteX4" fmla="*/ 0 w 3203971"/>
              <a:gd name="connsiteY4" fmla="*/ 0 h 1111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1111943">
                <a:moveTo>
                  <a:pt x="0" y="0"/>
                </a:moveTo>
                <a:lnTo>
                  <a:pt x="3203971" y="0"/>
                </a:lnTo>
                <a:lnTo>
                  <a:pt x="3203971" y="1111943"/>
                </a:lnTo>
                <a:lnTo>
                  <a:pt x="0" y="111194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3360" tIns="121920" rIns="213360" bIns="121920" numCol="1" spcCol="1270" anchor="ctr" anchorCtr="0">
            <a:noAutofit/>
          </a:bodyPr>
          <a:lstStyle/>
          <a:p>
            <a:pPr marL="0" lvl="0" indent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000" kern="1200" dirty="0"/>
              <a:t>Competition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0C7B7C5-C0E6-E796-1CBC-881BABA4C37D}"/>
              </a:ext>
            </a:extLst>
          </p:cNvPr>
          <p:cNvSpPr/>
          <p:nvPr/>
        </p:nvSpPr>
        <p:spPr>
          <a:xfrm>
            <a:off x="841486" y="2743478"/>
            <a:ext cx="3203971" cy="3211650"/>
          </a:xfrm>
          <a:custGeom>
            <a:avLst/>
            <a:gdLst>
              <a:gd name="connsiteX0" fmla="*/ 0 w 3203971"/>
              <a:gd name="connsiteY0" fmla="*/ 0 h 3211650"/>
              <a:gd name="connsiteX1" fmla="*/ 3203971 w 3203971"/>
              <a:gd name="connsiteY1" fmla="*/ 0 h 3211650"/>
              <a:gd name="connsiteX2" fmla="*/ 3203971 w 3203971"/>
              <a:gd name="connsiteY2" fmla="*/ 3211650 h 3211650"/>
              <a:gd name="connsiteX3" fmla="*/ 0 w 3203971"/>
              <a:gd name="connsiteY3" fmla="*/ 3211650 h 3211650"/>
              <a:gd name="connsiteX4" fmla="*/ 0 w 3203971"/>
              <a:gd name="connsiteY4" fmla="*/ 0 h 321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3211650">
                <a:moveTo>
                  <a:pt x="0" y="0"/>
                </a:moveTo>
                <a:lnTo>
                  <a:pt x="3203971" y="0"/>
                </a:lnTo>
                <a:lnTo>
                  <a:pt x="3203971" y="3211650"/>
                </a:lnTo>
                <a:lnTo>
                  <a:pt x="0" y="32116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0020" tIns="160020" rIns="213360" bIns="240030" numCol="1" spcCol="1270" anchor="t" anchorCtr="0">
            <a:noAutofit/>
          </a:bodyPr>
          <a:lstStyle/>
          <a:p>
            <a:pPr marL="285750" lvl="1" indent="-285750" algn="l" defTabSz="1333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000" kern="1200" dirty="0"/>
              <a:t>Market research</a:t>
            </a:r>
          </a:p>
          <a:p>
            <a:pPr marL="285750" lvl="1" indent="-285750" algn="l" defTabSz="1333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000" kern="1200" dirty="0"/>
              <a:t>Innovation</a:t>
            </a:r>
          </a:p>
          <a:p>
            <a:pPr marL="285750" lvl="1" indent="-285750" algn="l" defTabSz="1333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000" kern="1200" dirty="0"/>
              <a:t>Customer loyalty programs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89919DF-D4DE-2E1E-1299-991D6339AEE8}"/>
              </a:ext>
            </a:extLst>
          </p:cNvPr>
          <p:cNvSpPr/>
          <p:nvPr/>
        </p:nvSpPr>
        <p:spPr>
          <a:xfrm>
            <a:off x="4494014" y="1631534"/>
            <a:ext cx="3203971" cy="1111943"/>
          </a:xfrm>
          <a:custGeom>
            <a:avLst/>
            <a:gdLst>
              <a:gd name="connsiteX0" fmla="*/ 0 w 3203971"/>
              <a:gd name="connsiteY0" fmla="*/ 0 h 1111943"/>
              <a:gd name="connsiteX1" fmla="*/ 3203971 w 3203971"/>
              <a:gd name="connsiteY1" fmla="*/ 0 h 1111943"/>
              <a:gd name="connsiteX2" fmla="*/ 3203971 w 3203971"/>
              <a:gd name="connsiteY2" fmla="*/ 1111943 h 1111943"/>
              <a:gd name="connsiteX3" fmla="*/ 0 w 3203971"/>
              <a:gd name="connsiteY3" fmla="*/ 1111943 h 1111943"/>
              <a:gd name="connsiteX4" fmla="*/ 0 w 3203971"/>
              <a:gd name="connsiteY4" fmla="*/ 0 h 1111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1111943">
                <a:moveTo>
                  <a:pt x="0" y="0"/>
                </a:moveTo>
                <a:lnTo>
                  <a:pt x="3203971" y="0"/>
                </a:lnTo>
                <a:lnTo>
                  <a:pt x="3203971" y="1111943"/>
                </a:lnTo>
                <a:lnTo>
                  <a:pt x="0" y="111194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3360" tIns="121920" rIns="213360" bIns="121920" numCol="1" spcCol="1270" anchor="ctr" anchorCtr="0">
            <a:noAutofit/>
          </a:bodyPr>
          <a:lstStyle/>
          <a:p>
            <a:pPr marL="0" lvl="0" indent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000" kern="1200" dirty="0"/>
              <a:t>Cost Increases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628BF0E-FEE8-FE18-5F31-9F6F54A36A45}"/>
              </a:ext>
            </a:extLst>
          </p:cNvPr>
          <p:cNvSpPr/>
          <p:nvPr/>
        </p:nvSpPr>
        <p:spPr>
          <a:xfrm>
            <a:off x="4494014" y="2743478"/>
            <a:ext cx="3203971" cy="3211650"/>
          </a:xfrm>
          <a:custGeom>
            <a:avLst/>
            <a:gdLst>
              <a:gd name="connsiteX0" fmla="*/ 0 w 3203971"/>
              <a:gd name="connsiteY0" fmla="*/ 0 h 3211650"/>
              <a:gd name="connsiteX1" fmla="*/ 3203971 w 3203971"/>
              <a:gd name="connsiteY1" fmla="*/ 0 h 3211650"/>
              <a:gd name="connsiteX2" fmla="*/ 3203971 w 3203971"/>
              <a:gd name="connsiteY2" fmla="*/ 3211650 h 3211650"/>
              <a:gd name="connsiteX3" fmla="*/ 0 w 3203971"/>
              <a:gd name="connsiteY3" fmla="*/ 3211650 h 3211650"/>
              <a:gd name="connsiteX4" fmla="*/ 0 w 3203971"/>
              <a:gd name="connsiteY4" fmla="*/ 0 h 321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3211650">
                <a:moveTo>
                  <a:pt x="0" y="0"/>
                </a:moveTo>
                <a:lnTo>
                  <a:pt x="3203971" y="0"/>
                </a:lnTo>
                <a:lnTo>
                  <a:pt x="3203971" y="3211650"/>
                </a:lnTo>
                <a:lnTo>
                  <a:pt x="0" y="32116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0020" tIns="160020" rIns="213360" bIns="240030" numCol="1" spcCol="1270" anchor="t" anchorCtr="0">
            <a:noAutofit/>
          </a:bodyPr>
          <a:lstStyle/>
          <a:p>
            <a:pPr marL="285750" lvl="1" indent="-285750" algn="l" defTabSz="1333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000" kern="1200" dirty="0"/>
              <a:t>Supplier negotiation</a:t>
            </a:r>
          </a:p>
          <a:p>
            <a:pPr marL="285750" lvl="1" indent="-285750" algn="l" defTabSz="1333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000" kern="1200" dirty="0"/>
              <a:t>Cost efficiency</a:t>
            </a:r>
          </a:p>
          <a:p>
            <a:pPr marL="285750" lvl="1" indent="-285750" algn="l" defTabSz="1333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000" kern="1200" dirty="0"/>
              <a:t>Price adjustments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D74D297-3C71-D93D-F908-6281A2FD7B43}"/>
              </a:ext>
            </a:extLst>
          </p:cNvPr>
          <p:cNvSpPr/>
          <p:nvPr/>
        </p:nvSpPr>
        <p:spPr>
          <a:xfrm>
            <a:off x="8146542" y="1631534"/>
            <a:ext cx="3203971" cy="1111943"/>
          </a:xfrm>
          <a:custGeom>
            <a:avLst/>
            <a:gdLst>
              <a:gd name="connsiteX0" fmla="*/ 0 w 3203971"/>
              <a:gd name="connsiteY0" fmla="*/ 0 h 1111943"/>
              <a:gd name="connsiteX1" fmla="*/ 3203971 w 3203971"/>
              <a:gd name="connsiteY1" fmla="*/ 0 h 1111943"/>
              <a:gd name="connsiteX2" fmla="*/ 3203971 w 3203971"/>
              <a:gd name="connsiteY2" fmla="*/ 1111943 h 1111943"/>
              <a:gd name="connsiteX3" fmla="*/ 0 w 3203971"/>
              <a:gd name="connsiteY3" fmla="*/ 1111943 h 1111943"/>
              <a:gd name="connsiteX4" fmla="*/ 0 w 3203971"/>
              <a:gd name="connsiteY4" fmla="*/ 0 h 1111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1111943">
                <a:moveTo>
                  <a:pt x="0" y="0"/>
                </a:moveTo>
                <a:lnTo>
                  <a:pt x="3203971" y="0"/>
                </a:lnTo>
                <a:lnTo>
                  <a:pt x="3203971" y="1111943"/>
                </a:lnTo>
                <a:lnTo>
                  <a:pt x="0" y="111194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3360" tIns="121920" rIns="213360" bIns="121920" numCol="1" spcCol="1270" anchor="ctr" anchorCtr="0">
            <a:noAutofit/>
          </a:bodyPr>
          <a:lstStyle/>
          <a:p>
            <a:pPr marL="0" lvl="0" indent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000" kern="1200" dirty="0"/>
              <a:t>Changes in Customer Habits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D9B7EF1-6975-E0DE-79D7-38976A6BC8DD}"/>
              </a:ext>
            </a:extLst>
          </p:cNvPr>
          <p:cNvSpPr/>
          <p:nvPr/>
        </p:nvSpPr>
        <p:spPr>
          <a:xfrm>
            <a:off x="8146542" y="2743478"/>
            <a:ext cx="3203971" cy="3211650"/>
          </a:xfrm>
          <a:custGeom>
            <a:avLst/>
            <a:gdLst>
              <a:gd name="connsiteX0" fmla="*/ 0 w 3203971"/>
              <a:gd name="connsiteY0" fmla="*/ 0 h 3211650"/>
              <a:gd name="connsiteX1" fmla="*/ 3203971 w 3203971"/>
              <a:gd name="connsiteY1" fmla="*/ 0 h 3211650"/>
              <a:gd name="connsiteX2" fmla="*/ 3203971 w 3203971"/>
              <a:gd name="connsiteY2" fmla="*/ 3211650 h 3211650"/>
              <a:gd name="connsiteX3" fmla="*/ 0 w 3203971"/>
              <a:gd name="connsiteY3" fmla="*/ 3211650 h 3211650"/>
              <a:gd name="connsiteX4" fmla="*/ 0 w 3203971"/>
              <a:gd name="connsiteY4" fmla="*/ 0 h 321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3211650">
                <a:moveTo>
                  <a:pt x="0" y="0"/>
                </a:moveTo>
                <a:lnTo>
                  <a:pt x="3203971" y="0"/>
                </a:lnTo>
                <a:lnTo>
                  <a:pt x="3203971" y="3211650"/>
                </a:lnTo>
                <a:lnTo>
                  <a:pt x="0" y="32116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0020" tIns="160020" rIns="213360" bIns="240030" numCol="1" spcCol="1270" anchor="t" anchorCtr="0">
            <a:noAutofit/>
          </a:bodyPr>
          <a:lstStyle/>
          <a:p>
            <a:pPr marL="285750" lvl="1" indent="-285750" algn="l" defTabSz="1333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000" kern="1200" dirty="0"/>
              <a:t>Customer feedback</a:t>
            </a:r>
          </a:p>
          <a:p>
            <a:pPr marL="285750" lvl="1" indent="-285750" algn="l" defTabSz="1333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000" kern="1200" dirty="0"/>
              <a:t>Trend analysis</a:t>
            </a:r>
          </a:p>
          <a:p>
            <a:pPr marL="285750" lvl="1" indent="-285750" algn="l" defTabSz="1333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000" kern="1200" dirty="0"/>
              <a:t>Flexible marketing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F44549-9F06-7F4A-017B-940392090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6988" y="6318885"/>
            <a:ext cx="2743200" cy="365125"/>
          </a:xfrm>
        </p:spPr>
        <p:txBody>
          <a:bodyPr anchor="ctr">
            <a:noAutofit/>
          </a:bodyPr>
          <a:lstStyle/>
          <a:p>
            <a:fld id="{330EA680-D336-4FF7-8B7A-9848BB0A1C32}" type="slidenum">
              <a:rPr lang="en-US" smtClean="0"/>
              <a:pPr/>
              <a:t>19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1290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6E419-656D-A7E1-9F24-951F0E020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C457A41B-1DC1-E390-8E07-06DEF239C3C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298"/>
          </a:solidFill>
        </p:spPr>
        <p:txBody>
          <a:bodyPr lIns="91440">
            <a:noAutofit/>
          </a:bodyPr>
          <a:lstStyle/>
          <a:p>
            <a:pPr marL="237744"/>
            <a:r>
              <a:rPr lang="en-US" dirty="0"/>
              <a:t>Learning Objectives</a:t>
            </a:r>
          </a:p>
        </p:txBody>
      </p:sp>
      <p:pic>
        <p:nvPicPr>
          <p:cNvPr id="56" name="Picture Placeholder 55">
            <a:extLst>
              <a:ext uri="{FF2B5EF4-FFF2-40B4-BE49-F238E27FC236}">
                <a16:creationId xmlns:a16="http://schemas.microsoft.com/office/drawing/2014/main" id="{7E77DFFE-C679-4A2E-0063-49E0E74DDB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2" b="162"/>
          <a:stretch/>
        </p:blipFill>
        <p:spPr>
          <a:noFill/>
        </p:spPr>
      </p:pic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ED34F9E8-D564-3008-4A70-C5E06DD3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3283" y="2406476"/>
            <a:ext cx="7199093" cy="4277533"/>
          </a:xfrm>
        </p:spPr>
        <p:txBody>
          <a:bodyPr>
            <a:noAutofit/>
          </a:bodyPr>
          <a:lstStyle/>
          <a:p>
            <a:r>
              <a:rPr lang="en-US" sz="2600" dirty="0"/>
              <a:t>Define risk management and give examples of risk management strategies</a:t>
            </a:r>
          </a:p>
          <a:p>
            <a:r>
              <a:rPr lang="en-US" sz="2600" dirty="0"/>
              <a:t>Identify internal risks to a small business </a:t>
            </a:r>
          </a:p>
          <a:p>
            <a:r>
              <a:rPr lang="en-US" sz="2600" dirty="0"/>
              <a:t>Identify external risks to a small business</a:t>
            </a:r>
          </a:p>
          <a:p>
            <a:r>
              <a:rPr lang="en-US" sz="2600" dirty="0"/>
              <a:t>Conduct a systematic risk assessment for a small business</a:t>
            </a:r>
          </a:p>
          <a:p>
            <a:r>
              <a:rPr lang="en-US" sz="2600" dirty="0"/>
              <a:t>Develop a risk management plan for a small business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8912C-5FDF-FF3D-924C-B39C642F8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8161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50B6B-0E85-ECAF-A4EF-87966594E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44FB68-1364-4958-F77B-9D7E666E9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27"/>
            <a:ext cx="10515600" cy="1426464"/>
          </a:xfrm>
        </p:spPr>
        <p:txBody>
          <a:bodyPr anchor="b">
            <a:noAutofit/>
          </a:bodyPr>
          <a:lstStyle/>
          <a:p>
            <a:r>
              <a:rPr lang="en-US" dirty="0"/>
              <a:t>Policy Changes, Brand Perception, and Severe Weather and Natural Disasters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97EFC72-5DB0-FF83-CF0E-FCCC89BA7417}"/>
              </a:ext>
            </a:extLst>
          </p:cNvPr>
          <p:cNvSpPr/>
          <p:nvPr/>
        </p:nvSpPr>
        <p:spPr>
          <a:xfrm>
            <a:off x="841486" y="1756773"/>
            <a:ext cx="3203971" cy="965245"/>
          </a:xfrm>
          <a:custGeom>
            <a:avLst/>
            <a:gdLst>
              <a:gd name="connsiteX0" fmla="*/ 0 w 3203971"/>
              <a:gd name="connsiteY0" fmla="*/ 0 h 965245"/>
              <a:gd name="connsiteX1" fmla="*/ 3203971 w 3203971"/>
              <a:gd name="connsiteY1" fmla="*/ 0 h 965245"/>
              <a:gd name="connsiteX2" fmla="*/ 3203971 w 3203971"/>
              <a:gd name="connsiteY2" fmla="*/ 965245 h 965245"/>
              <a:gd name="connsiteX3" fmla="*/ 0 w 3203971"/>
              <a:gd name="connsiteY3" fmla="*/ 965245 h 965245"/>
              <a:gd name="connsiteX4" fmla="*/ 0 w 3203971"/>
              <a:gd name="connsiteY4" fmla="*/ 0 h 965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965245">
                <a:moveTo>
                  <a:pt x="0" y="0"/>
                </a:moveTo>
                <a:lnTo>
                  <a:pt x="3203971" y="0"/>
                </a:lnTo>
                <a:lnTo>
                  <a:pt x="3203971" y="965245"/>
                </a:lnTo>
                <a:lnTo>
                  <a:pt x="0" y="96524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912" tIns="105664" rIns="184912" bIns="105664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 dirty="0"/>
              <a:t>Policy Changes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F270B43-C4B5-C472-F5C8-C9792CD855D2}"/>
              </a:ext>
            </a:extLst>
          </p:cNvPr>
          <p:cNvSpPr/>
          <p:nvPr/>
        </p:nvSpPr>
        <p:spPr>
          <a:xfrm>
            <a:off x="841486" y="2722018"/>
            <a:ext cx="3203971" cy="3107870"/>
          </a:xfrm>
          <a:custGeom>
            <a:avLst/>
            <a:gdLst>
              <a:gd name="connsiteX0" fmla="*/ 0 w 3203971"/>
              <a:gd name="connsiteY0" fmla="*/ 0 h 3107870"/>
              <a:gd name="connsiteX1" fmla="*/ 3203971 w 3203971"/>
              <a:gd name="connsiteY1" fmla="*/ 0 h 3107870"/>
              <a:gd name="connsiteX2" fmla="*/ 3203971 w 3203971"/>
              <a:gd name="connsiteY2" fmla="*/ 3107870 h 3107870"/>
              <a:gd name="connsiteX3" fmla="*/ 0 w 3203971"/>
              <a:gd name="connsiteY3" fmla="*/ 3107870 h 3107870"/>
              <a:gd name="connsiteX4" fmla="*/ 0 w 3203971"/>
              <a:gd name="connsiteY4" fmla="*/ 0 h 310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3107870">
                <a:moveTo>
                  <a:pt x="0" y="0"/>
                </a:moveTo>
                <a:lnTo>
                  <a:pt x="3203971" y="0"/>
                </a:lnTo>
                <a:lnTo>
                  <a:pt x="3203971" y="3107870"/>
                </a:lnTo>
                <a:lnTo>
                  <a:pt x="0" y="310787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8684" tIns="138684" rIns="184912" bIns="208026" numCol="1" spcCol="1270" anchor="t" anchorCtr="0">
            <a:noAutofit/>
          </a:bodyPr>
          <a:lstStyle/>
          <a:p>
            <a:pPr marL="228600" lvl="1" indent="-228600" algn="l" defTabSz="1155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600" kern="1200" dirty="0"/>
              <a:t>Compliance monitoring</a:t>
            </a:r>
          </a:p>
          <a:p>
            <a:pPr marL="228600" lvl="1" indent="-228600" algn="l" defTabSz="1155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600" kern="1200" dirty="0"/>
              <a:t>Legal advice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7617E74-4363-6899-BE56-E4EEFB257F45}"/>
              </a:ext>
            </a:extLst>
          </p:cNvPr>
          <p:cNvSpPr/>
          <p:nvPr/>
        </p:nvSpPr>
        <p:spPr>
          <a:xfrm>
            <a:off x="4494014" y="1756773"/>
            <a:ext cx="3203971" cy="965245"/>
          </a:xfrm>
          <a:custGeom>
            <a:avLst/>
            <a:gdLst>
              <a:gd name="connsiteX0" fmla="*/ 0 w 3203971"/>
              <a:gd name="connsiteY0" fmla="*/ 0 h 965245"/>
              <a:gd name="connsiteX1" fmla="*/ 3203971 w 3203971"/>
              <a:gd name="connsiteY1" fmla="*/ 0 h 965245"/>
              <a:gd name="connsiteX2" fmla="*/ 3203971 w 3203971"/>
              <a:gd name="connsiteY2" fmla="*/ 965245 h 965245"/>
              <a:gd name="connsiteX3" fmla="*/ 0 w 3203971"/>
              <a:gd name="connsiteY3" fmla="*/ 965245 h 965245"/>
              <a:gd name="connsiteX4" fmla="*/ 0 w 3203971"/>
              <a:gd name="connsiteY4" fmla="*/ 0 h 965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965245">
                <a:moveTo>
                  <a:pt x="0" y="0"/>
                </a:moveTo>
                <a:lnTo>
                  <a:pt x="3203971" y="0"/>
                </a:lnTo>
                <a:lnTo>
                  <a:pt x="3203971" y="965245"/>
                </a:lnTo>
                <a:lnTo>
                  <a:pt x="0" y="96524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912" tIns="105664" rIns="184912" bIns="105664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 dirty="0"/>
              <a:t>Brand Perception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319E1F6-182B-396E-CF28-423A76E4553A}"/>
              </a:ext>
            </a:extLst>
          </p:cNvPr>
          <p:cNvSpPr/>
          <p:nvPr/>
        </p:nvSpPr>
        <p:spPr>
          <a:xfrm>
            <a:off x="4494014" y="2722018"/>
            <a:ext cx="3203971" cy="3107870"/>
          </a:xfrm>
          <a:custGeom>
            <a:avLst/>
            <a:gdLst>
              <a:gd name="connsiteX0" fmla="*/ 0 w 3203971"/>
              <a:gd name="connsiteY0" fmla="*/ 0 h 3107870"/>
              <a:gd name="connsiteX1" fmla="*/ 3203971 w 3203971"/>
              <a:gd name="connsiteY1" fmla="*/ 0 h 3107870"/>
              <a:gd name="connsiteX2" fmla="*/ 3203971 w 3203971"/>
              <a:gd name="connsiteY2" fmla="*/ 3107870 h 3107870"/>
              <a:gd name="connsiteX3" fmla="*/ 0 w 3203971"/>
              <a:gd name="connsiteY3" fmla="*/ 3107870 h 3107870"/>
              <a:gd name="connsiteX4" fmla="*/ 0 w 3203971"/>
              <a:gd name="connsiteY4" fmla="*/ 0 h 310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3107870">
                <a:moveTo>
                  <a:pt x="0" y="0"/>
                </a:moveTo>
                <a:lnTo>
                  <a:pt x="3203971" y="0"/>
                </a:lnTo>
                <a:lnTo>
                  <a:pt x="3203971" y="3107870"/>
                </a:lnTo>
                <a:lnTo>
                  <a:pt x="0" y="310787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8684" tIns="138684" rIns="184912" bIns="208026" numCol="1" spcCol="1270" anchor="t" anchorCtr="0">
            <a:noAutofit/>
          </a:bodyPr>
          <a:lstStyle/>
          <a:p>
            <a:pPr marL="228600" lvl="1" indent="-228600" algn="l" defTabSz="1155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600" kern="1200" dirty="0"/>
              <a:t>Online presence</a:t>
            </a:r>
          </a:p>
          <a:p>
            <a:pPr marL="228600" lvl="1" indent="-228600" algn="l" defTabSz="1155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600" kern="1200" dirty="0"/>
              <a:t>Customer service</a:t>
            </a:r>
          </a:p>
          <a:p>
            <a:pPr marL="228600" lvl="1" indent="-228600" algn="l" defTabSz="1155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600" kern="1200" dirty="0"/>
              <a:t>Public relations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35355CC-1CD7-6606-AC57-164D4CEF0013}"/>
              </a:ext>
            </a:extLst>
          </p:cNvPr>
          <p:cNvSpPr/>
          <p:nvPr/>
        </p:nvSpPr>
        <p:spPr>
          <a:xfrm>
            <a:off x="8146542" y="1756773"/>
            <a:ext cx="3203971" cy="965245"/>
          </a:xfrm>
          <a:custGeom>
            <a:avLst/>
            <a:gdLst>
              <a:gd name="connsiteX0" fmla="*/ 0 w 3203971"/>
              <a:gd name="connsiteY0" fmla="*/ 0 h 965245"/>
              <a:gd name="connsiteX1" fmla="*/ 3203971 w 3203971"/>
              <a:gd name="connsiteY1" fmla="*/ 0 h 965245"/>
              <a:gd name="connsiteX2" fmla="*/ 3203971 w 3203971"/>
              <a:gd name="connsiteY2" fmla="*/ 965245 h 965245"/>
              <a:gd name="connsiteX3" fmla="*/ 0 w 3203971"/>
              <a:gd name="connsiteY3" fmla="*/ 965245 h 965245"/>
              <a:gd name="connsiteX4" fmla="*/ 0 w 3203971"/>
              <a:gd name="connsiteY4" fmla="*/ 0 h 965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965245">
                <a:moveTo>
                  <a:pt x="0" y="0"/>
                </a:moveTo>
                <a:lnTo>
                  <a:pt x="3203971" y="0"/>
                </a:lnTo>
                <a:lnTo>
                  <a:pt x="3203971" y="965245"/>
                </a:lnTo>
                <a:lnTo>
                  <a:pt x="0" y="96524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912" tIns="105664" rIns="184912" bIns="105664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 dirty="0"/>
              <a:t>Severe Weather and Natural Disasters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43EB0DA-322B-05C9-2B39-512B455CCE5D}"/>
              </a:ext>
            </a:extLst>
          </p:cNvPr>
          <p:cNvSpPr/>
          <p:nvPr/>
        </p:nvSpPr>
        <p:spPr>
          <a:xfrm>
            <a:off x="8146542" y="2722018"/>
            <a:ext cx="3203971" cy="3107870"/>
          </a:xfrm>
          <a:custGeom>
            <a:avLst/>
            <a:gdLst>
              <a:gd name="connsiteX0" fmla="*/ 0 w 3203971"/>
              <a:gd name="connsiteY0" fmla="*/ 0 h 3107870"/>
              <a:gd name="connsiteX1" fmla="*/ 3203971 w 3203971"/>
              <a:gd name="connsiteY1" fmla="*/ 0 h 3107870"/>
              <a:gd name="connsiteX2" fmla="*/ 3203971 w 3203971"/>
              <a:gd name="connsiteY2" fmla="*/ 3107870 h 3107870"/>
              <a:gd name="connsiteX3" fmla="*/ 0 w 3203971"/>
              <a:gd name="connsiteY3" fmla="*/ 3107870 h 3107870"/>
              <a:gd name="connsiteX4" fmla="*/ 0 w 3203971"/>
              <a:gd name="connsiteY4" fmla="*/ 0 h 310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3107870">
                <a:moveTo>
                  <a:pt x="0" y="0"/>
                </a:moveTo>
                <a:lnTo>
                  <a:pt x="3203971" y="0"/>
                </a:lnTo>
                <a:lnTo>
                  <a:pt x="3203971" y="3107870"/>
                </a:lnTo>
                <a:lnTo>
                  <a:pt x="0" y="310787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8684" tIns="138684" rIns="184912" bIns="208026" numCol="1" spcCol="1270" anchor="t" anchorCtr="0">
            <a:noAutofit/>
          </a:bodyPr>
          <a:lstStyle/>
          <a:p>
            <a:pPr marL="228600" lvl="1" indent="-228600" algn="l" defTabSz="1155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600" kern="1200" dirty="0"/>
              <a:t>Emergency preparedness</a:t>
            </a:r>
          </a:p>
          <a:p>
            <a:pPr marL="228600" lvl="1" indent="-228600" algn="l" defTabSz="1155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600" kern="1200" dirty="0"/>
              <a:t>Insurance coverage</a:t>
            </a:r>
          </a:p>
          <a:p>
            <a:pPr marL="228600" lvl="1" indent="-228600" algn="l" defTabSz="1155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600" kern="1200" dirty="0"/>
              <a:t>Business continuity planning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8D0B34-DE7E-C5D7-0C3E-60CD34E28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6988" y="6318885"/>
            <a:ext cx="2743200" cy="365125"/>
          </a:xfrm>
        </p:spPr>
        <p:txBody>
          <a:bodyPr anchor="ctr">
            <a:noAutofit/>
          </a:bodyPr>
          <a:lstStyle/>
          <a:p>
            <a:fld id="{330EA680-D336-4FF7-8B7A-9848BB0A1C32}" type="slidenum">
              <a:rPr lang="en-US" smtClean="0"/>
              <a:pPr/>
              <a:t>20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596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B0C5E-07A3-6179-B4B0-CC4B2883C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3BF0B5-9D49-705A-255B-C387BE6A1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13"/>
            <a:ext cx="10515600" cy="1426464"/>
          </a:xfrm>
        </p:spPr>
        <p:txBody>
          <a:bodyPr anchor="b">
            <a:normAutofit/>
          </a:bodyPr>
          <a:lstStyle/>
          <a:p>
            <a:r>
              <a:rPr lang="en-US" dirty="0"/>
              <a:t>Demographic Changes and </a:t>
            </a:r>
            <a:br>
              <a:rPr lang="en-US" dirty="0"/>
            </a:br>
            <a:r>
              <a:rPr lang="en-US" dirty="0"/>
              <a:t>Supply Chain Risks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39EED8E-3C5B-72B0-24BF-B3A1C59FBD22}"/>
              </a:ext>
            </a:extLst>
          </p:cNvPr>
          <p:cNvSpPr/>
          <p:nvPr/>
        </p:nvSpPr>
        <p:spPr>
          <a:xfrm>
            <a:off x="2646186" y="1575543"/>
            <a:ext cx="3224124" cy="1116729"/>
          </a:xfrm>
          <a:custGeom>
            <a:avLst/>
            <a:gdLst>
              <a:gd name="connsiteX0" fmla="*/ 0 w 3224124"/>
              <a:gd name="connsiteY0" fmla="*/ 0 h 1116729"/>
              <a:gd name="connsiteX1" fmla="*/ 3224124 w 3224124"/>
              <a:gd name="connsiteY1" fmla="*/ 0 h 1116729"/>
              <a:gd name="connsiteX2" fmla="*/ 3224124 w 3224124"/>
              <a:gd name="connsiteY2" fmla="*/ 1116729 h 1116729"/>
              <a:gd name="connsiteX3" fmla="*/ 0 w 3224124"/>
              <a:gd name="connsiteY3" fmla="*/ 1116729 h 1116729"/>
              <a:gd name="connsiteX4" fmla="*/ 0 w 3224124"/>
              <a:gd name="connsiteY4" fmla="*/ 0 h 111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4124" h="1116729">
                <a:moveTo>
                  <a:pt x="0" y="0"/>
                </a:moveTo>
                <a:lnTo>
                  <a:pt x="3224124" y="0"/>
                </a:lnTo>
                <a:lnTo>
                  <a:pt x="3224124" y="1116729"/>
                </a:lnTo>
                <a:lnTo>
                  <a:pt x="0" y="111672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3360" tIns="121920" rIns="213360" bIns="121920" numCol="1" spcCol="1270" anchor="ctr" anchorCtr="0">
            <a:noAutofit/>
          </a:bodyPr>
          <a:lstStyle/>
          <a:p>
            <a:pPr marL="0" lvl="0" indent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000" kern="1200" dirty="0"/>
              <a:t>Demographic Changes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F1F5F22-FB2F-29D8-7281-63B3B6BF5F9B}"/>
              </a:ext>
            </a:extLst>
          </p:cNvPr>
          <p:cNvSpPr/>
          <p:nvPr/>
        </p:nvSpPr>
        <p:spPr>
          <a:xfrm>
            <a:off x="2646186" y="2692273"/>
            <a:ext cx="3224124" cy="3196209"/>
          </a:xfrm>
          <a:custGeom>
            <a:avLst/>
            <a:gdLst>
              <a:gd name="connsiteX0" fmla="*/ 0 w 3224124"/>
              <a:gd name="connsiteY0" fmla="*/ 0 h 3196209"/>
              <a:gd name="connsiteX1" fmla="*/ 3224124 w 3224124"/>
              <a:gd name="connsiteY1" fmla="*/ 0 h 3196209"/>
              <a:gd name="connsiteX2" fmla="*/ 3224124 w 3224124"/>
              <a:gd name="connsiteY2" fmla="*/ 3196209 h 3196209"/>
              <a:gd name="connsiteX3" fmla="*/ 0 w 3224124"/>
              <a:gd name="connsiteY3" fmla="*/ 3196209 h 3196209"/>
              <a:gd name="connsiteX4" fmla="*/ 0 w 3224124"/>
              <a:gd name="connsiteY4" fmla="*/ 0 h 319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4124" h="3196209">
                <a:moveTo>
                  <a:pt x="0" y="0"/>
                </a:moveTo>
                <a:lnTo>
                  <a:pt x="3224124" y="0"/>
                </a:lnTo>
                <a:lnTo>
                  <a:pt x="3224124" y="3196209"/>
                </a:lnTo>
                <a:lnTo>
                  <a:pt x="0" y="319620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0020" tIns="160020" rIns="213360" bIns="240030" numCol="1" spcCol="1270" anchor="t" anchorCtr="0">
            <a:noAutofit/>
          </a:bodyPr>
          <a:lstStyle/>
          <a:p>
            <a:pPr marL="285750" lvl="1" indent="-285750" algn="l" defTabSz="1333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000" kern="1200" dirty="0"/>
              <a:t>Market segmentation</a:t>
            </a:r>
          </a:p>
          <a:p>
            <a:pPr marL="285750" lvl="1" indent="-285750" algn="l" defTabSz="1333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000" kern="1200" dirty="0"/>
              <a:t>Targeted marketing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D14BEEC-BFD5-C834-28B5-0BF0230A117D}"/>
              </a:ext>
            </a:extLst>
          </p:cNvPr>
          <p:cNvSpPr/>
          <p:nvPr/>
        </p:nvSpPr>
        <p:spPr>
          <a:xfrm>
            <a:off x="6321688" y="1575543"/>
            <a:ext cx="3224124" cy="1116729"/>
          </a:xfrm>
          <a:custGeom>
            <a:avLst/>
            <a:gdLst>
              <a:gd name="connsiteX0" fmla="*/ 0 w 3224124"/>
              <a:gd name="connsiteY0" fmla="*/ 0 h 1116729"/>
              <a:gd name="connsiteX1" fmla="*/ 3224124 w 3224124"/>
              <a:gd name="connsiteY1" fmla="*/ 0 h 1116729"/>
              <a:gd name="connsiteX2" fmla="*/ 3224124 w 3224124"/>
              <a:gd name="connsiteY2" fmla="*/ 1116729 h 1116729"/>
              <a:gd name="connsiteX3" fmla="*/ 0 w 3224124"/>
              <a:gd name="connsiteY3" fmla="*/ 1116729 h 1116729"/>
              <a:gd name="connsiteX4" fmla="*/ 0 w 3224124"/>
              <a:gd name="connsiteY4" fmla="*/ 0 h 111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4124" h="1116729">
                <a:moveTo>
                  <a:pt x="0" y="0"/>
                </a:moveTo>
                <a:lnTo>
                  <a:pt x="3224124" y="0"/>
                </a:lnTo>
                <a:lnTo>
                  <a:pt x="3224124" y="1116729"/>
                </a:lnTo>
                <a:lnTo>
                  <a:pt x="0" y="111672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3360" tIns="121920" rIns="213360" bIns="121920" numCol="1" spcCol="1270" anchor="ctr" anchorCtr="0">
            <a:noAutofit/>
          </a:bodyPr>
          <a:lstStyle/>
          <a:p>
            <a:pPr marL="0" lvl="0" indent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000" kern="1200" dirty="0"/>
              <a:t>Supply Chain Risks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896272B-7E03-5561-1920-FDBEBD4FE209}"/>
              </a:ext>
            </a:extLst>
          </p:cNvPr>
          <p:cNvSpPr/>
          <p:nvPr/>
        </p:nvSpPr>
        <p:spPr>
          <a:xfrm>
            <a:off x="6321688" y="2692273"/>
            <a:ext cx="3224124" cy="3196209"/>
          </a:xfrm>
          <a:custGeom>
            <a:avLst/>
            <a:gdLst>
              <a:gd name="connsiteX0" fmla="*/ 0 w 3224124"/>
              <a:gd name="connsiteY0" fmla="*/ 0 h 3196209"/>
              <a:gd name="connsiteX1" fmla="*/ 3224124 w 3224124"/>
              <a:gd name="connsiteY1" fmla="*/ 0 h 3196209"/>
              <a:gd name="connsiteX2" fmla="*/ 3224124 w 3224124"/>
              <a:gd name="connsiteY2" fmla="*/ 3196209 h 3196209"/>
              <a:gd name="connsiteX3" fmla="*/ 0 w 3224124"/>
              <a:gd name="connsiteY3" fmla="*/ 3196209 h 3196209"/>
              <a:gd name="connsiteX4" fmla="*/ 0 w 3224124"/>
              <a:gd name="connsiteY4" fmla="*/ 0 h 319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4124" h="3196209">
                <a:moveTo>
                  <a:pt x="0" y="0"/>
                </a:moveTo>
                <a:lnTo>
                  <a:pt x="3224124" y="0"/>
                </a:lnTo>
                <a:lnTo>
                  <a:pt x="3224124" y="3196209"/>
                </a:lnTo>
                <a:lnTo>
                  <a:pt x="0" y="319620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0020" tIns="160020" rIns="213360" bIns="240030" numCol="1" spcCol="1270" anchor="t" anchorCtr="0">
            <a:noAutofit/>
          </a:bodyPr>
          <a:lstStyle/>
          <a:p>
            <a:pPr marL="285750" lvl="1" indent="-285750" algn="l" defTabSz="1333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000" kern="1200" dirty="0"/>
              <a:t>Supplier diversification</a:t>
            </a:r>
          </a:p>
          <a:p>
            <a:pPr marL="285750" lvl="1" indent="-285750" algn="l" defTabSz="1333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000" kern="1200" dirty="0"/>
              <a:t>Inventory management</a:t>
            </a:r>
          </a:p>
          <a:p>
            <a:pPr marL="285750" lvl="1" indent="-285750" algn="l" defTabSz="1333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000" kern="1200" dirty="0"/>
              <a:t>Supplier relationships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A34FDC-DA41-5F22-E902-93CB5C81F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6988" y="6318885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6816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ED866-70CF-973D-387F-44D2161C5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E5D54A4-997B-E329-878C-7BE8F08FCF3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9268" y="657504"/>
            <a:ext cx="1768374" cy="4934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SECTION </a:t>
            </a:r>
            <a:r>
              <a:rPr lang="en-US" sz="2200" dirty="0"/>
              <a:t>4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1BEAC2BF-786E-1C22-61AE-F48B79F5CC88}"/>
              </a:ext>
            </a:extLst>
          </p:cNvPr>
          <p:cNvSpPr txBox="1">
            <a:spLocks/>
          </p:cNvSpPr>
          <p:nvPr/>
        </p:nvSpPr>
        <p:spPr>
          <a:xfrm>
            <a:off x="495790" y="1089089"/>
            <a:ext cx="4195102" cy="27664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2200" b="0" kern="1200" cap="all" baseline="0" dirty="0">
                <a:solidFill>
                  <a:schemeClr val="tx1"/>
                </a:solidFill>
                <a:latin typeface="+mj-lt"/>
                <a:ea typeface="Source Sans Pro SemiBold" panose="020B0603030403020204" pitchFamily="34" charset="0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05000"/>
              </a:lnSpc>
              <a:spcBef>
                <a:spcPts val="500"/>
              </a:spcBef>
              <a:spcAft>
                <a:spcPts val="300"/>
              </a:spcAft>
              <a:buFont typeface="Source Sans Pro" panose="020B0503030403020204" pitchFamily="34" charset="0"/>
              <a:buNone/>
              <a:defRPr sz="20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5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Georgia" panose="02040502050405020303" pitchFamily="18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5000"/>
              </a:lnSpc>
              <a:spcBef>
                <a:spcPts val="500"/>
              </a:spcBef>
              <a:spcAft>
                <a:spcPts val="300"/>
              </a:spcAft>
              <a:buFont typeface="Georgia" panose="02040502050405020303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5000"/>
              </a:lnSpc>
              <a:spcBef>
                <a:spcPts val="500"/>
              </a:spcBef>
              <a:spcAft>
                <a:spcPts val="300"/>
              </a:spcAft>
              <a:buFont typeface="Source Sans Pro" panose="020B0503030403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4400" cap="none" dirty="0"/>
              <a:t>Risk Management Tools and Strategies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E268502-0764-8419-29B5-8C92F77B93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790" y="5372878"/>
            <a:ext cx="4546858" cy="449814"/>
          </a:xfrm>
        </p:spPr>
        <p:txBody>
          <a:bodyPr>
            <a:noAutofit/>
          </a:bodyPr>
          <a:lstStyle/>
          <a:p>
            <a:r>
              <a:rPr lang="en-US" dirty="0"/>
              <a:t>See page 13 in your participant guide.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51A856-0ED3-564C-6318-FD958B3E19D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182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1" name="Picture 10" descr="Photograph showing white cubes with blue arrows arranged in a winding path interrupted by scattered red cubes with white exclamation marks. ">
            <a:extLst>
              <a:ext uri="{FF2B5EF4-FFF2-40B4-BE49-F238E27FC236}">
                <a16:creationId xmlns:a16="http://schemas.microsoft.com/office/drawing/2014/main" id="{E39CD1E9-BED0-A43D-1F71-4210AA854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599" y="0"/>
            <a:ext cx="701040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88540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EDEE3-37D9-EA06-4248-4E57810B6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7FE2F7-97C2-6084-0667-5A88A316C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229850" cy="1426464"/>
          </a:xfrm>
        </p:spPr>
        <p:txBody>
          <a:bodyPr>
            <a:noAutofit/>
          </a:bodyPr>
          <a:lstStyle/>
          <a:p>
            <a:r>
              <a:rPr lang="en-US" dirty="0"/>
              <a:t>Apply It: Using SWOT Analysis to Identify Risks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325FB-A72A-BACE-F75A-F96A5D1966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54175"/>
            <a:ext cx="5181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SWOT: A method you can use to identify internal and external factors that can impact your business’s success</a:t>
            </a:r>
          </a:p>
          <a:p>
            <a:r>
              <a:rPr lang="en-US" b="1" dirty="0"/>
              <a:t>S</a:t>
            </a:r>
            <a:r>
              <a:rPr lang="en-US" dirty="0"/>
              <a:t>trengths</a:t>
            </a:r>
          </a:p>
          <a:p>
            <a:r>
              <a:rPr lang="en-US" b="1" dirty="0"/>
              <a:t>W</a:t>
            </a:r>
            <a:r>
              <a:rPr lang="en-US" dirty="0"/>
              <a:t>eaknesses</a:t>
            </a:r>
          </a:p>
          <a:p>
            <a:r>
              <a:rPr lang="en-US" b="1" dirty="0"/>
              <a:t>O</a:t>
            </a:r>
            <a:r>
              <a:rPr lang="en-US" dirty="0"/>
              <a:t>pportunities</a:t>
            </a:r>
          </a:p>
          <a:p>
            <a:r>
              <a:rPr lang="en-US" b="1" dirty="0"/>
              <a:t>T</a:t>
            </a:r>
            <a:r>
              <a:rPr lang="en-US" dirty="0"/>
              <a:t>hreats</a:t>
            </a:r>
          </a:p>
        </p:txBody>
      </p:sp>
      <p:graphicFrame>
        <p:nvGraphicFramePr>
          <p:cNvPr id="5" name="Table 4" descr="Table with 3 columns and 3 rows. Column headers are Positive and Negative and row headers are Internal and External.">
            <a:extLst>
              <a:ext uri="{FF2B5EF4-FFF2-40B4-BE49-F238E27FC236}">
                <a16:creationId xmlns:a16="http://schemas.microsoft.com/office/drawing/2014/main" id="{B0A60E10-4298-F207-5A9F-5D72690327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66065"/>
              </p:ext>
            </p:extLst>
          </p:nvPr>
        </p:nvGraphicFramePr>
        <p:xfrm>
          <a:off x="6172202" y="1861861"/>
          <a:ext cx="5181600" cy="42903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6946">
                  <a:extLst>
                    <a:ext uri="{9D8B030D-6E8A-4147-A177-3AD203B41FA5}">
                      <a16:colId xmlns:a16="http://schemas.microsoft.com/office/drawing/2014/main" val="3626336173"/>
                    </a:ext>
                  </a:extLst>
                </a:gridCol>
                <a:gridCol w="2400250">
                  <a:extLst>
                    <a:ext uri="{9D8B030D-6E8A-4147-A177-3AD203B41FA5}">
                      <a16:colId xmlns:a16="http://schemas.microsoft.com/office/drawing/2014/main" val="3384014439"/>
                    </a:ext>
                  </a:extLst>
                </a:gridCol>
                <a:gridCol w="2424404">
                  <a:extLst>
                    <a:ext uri="{9D8B030D-6E8A-4147-A177-3AD203B41FA5}">
                      <a16:colId xmlns:a16="http://schemas.microsoft.com/office/drawing/2014/main" val="1396551461"/>
                    </a:ext>
                  </a:extLst>
                </a:gridCol>
              </a:tblGrid>
              <a:tr h="32535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Positive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Negative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880408"/>
                  </a:ext>
                </a:extLst>
              </a:tr>
              <a:tr h="198247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Internal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Strengths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Weakness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349827"/>
                  </a:ext>
                </a:extLst>
              </a:tr>
              <a:tr h="19824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External</a:t>
                      </a:r>
                    </a:p>
                    <a:p>
                      <a:pPr algn="ctr"/>
                      <a:endParaRPr lang="en-US" dirty="0"/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Opportunities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Threats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2102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B6E828-03AC-C7D9-C0F5-ED69F984A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6988" y="631888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pPr/>
              <a:t>23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9315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8A835B-8048-F958-78D3-B713DA57E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27"/>
            <a:ext cx="10515600" cy="1325880"/>
          </a:xfrm>
        </p:spPr>
        <p:txBody>
          <a:bodyPr>
            <a:noAutofit/>
          </a:bodyPr>
          <a:lstStyle/>
          <a:p>
            <a:r>
              <a:rPr lang="en-US" dirty="0"/>
              <a:t>Tips for a Strong SWOT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C376D-DDC1-6C96-8ADB-8A7F51783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7800"/>
            <a:ext cx="10515600" cy="356069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Invite trusted employees, mentors, and fellow entrepreneurs to contribute to the SWOT analysis</a:t>
            </a:r>
          </a:p>
          <a:p>
            <a:pPr lvl="0"/>
            <a:r>
              <a:rPr lang="en-US" dirty="0"/>
              <a:t>Be honest and objective in your assessment of the business</a:t>
            </a:r>
          </a:p>
          <a:p>
            <a:pPr lvl="0"/>
            <a:r>
              <a:rPr lang="en-US" dirty="0"/>
              <a:t>Review data as part of the SWOT analysis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0A655F-B082-DCB1-A8EE-C1002442D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6988" y="631888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pPr/>
              <a:t>24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4471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08AD8-A1F5-F8D3-F6BC-240FAAE0B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FB192C-526F-66FB-98F2-1C90B83C0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27"/>
            <a:ext cx="10515600" cy="1325563"/>
          </a:xfrm>
        </p:spPr>
        <p:txBody>
          <a:bodyPr>
            <a:noAutofit/>
          </a:bodyPr>
          <a:lstStyle/>
          <a:p>
            <a:r>
              <a:rPr lang="en-US" dirty="0"/>
              <a:t>SWOT Analysis: Internal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7C601-A7D9-B4CF-4D5A-40F60063DF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333F50"/>
                </a:solidFill>
              </a:rPr>
              <a:t>Strengths: </a:t>
            </a:r>
            <a:r>
              <a:rPr lang="en-US" dirty="0"/>
              <a:t>Things your company has and can do that help you sustain operations and grow, even when there is uncertainty and risk</a:t>
            </a:r>
          </a:p>
          <a:p>
            <a:r>
              <a:rPr lang="en-US" b="1" dirty="0">
                <a:solidFill>
                  <a:srgbClr val="333F50"/>
                </a:solidFill>
              </a:rPr>
              <a:t>Weaknesses: </a:t>
            </a:r>
            <a:r>
              <a:rPr lang="en-US" dirty="0"/>
              <a:t>Ways your company may face internal risks and be underprepared for the unexpected</a:t>
            </a:r>
          </a:p>
        </p:txBody>
      </p:sp>
      <p:graphicFrame>
        <p:nvGraphicFramePr>
          <p:cNvPr id="5" name="Table 4" descr="Table with 3  columns and 2 rows. Column headers are Positive and Negative and row headers are Internal.">
            <a:extLst>
              <a:ext uri="{FF2B5EF4-FFF2-40B4-BE49-F238E27FC236}">
                <a16:creationId xmlns:a16="http://schemas.microsoft.com/office/drawing/2014/main" id="{5CBFEE50-AB3F-954E-E234-765509C3F5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128852"/>
              </p:ext>
            </p:extLst>
          </p:nvPr>
        </p:nvGraphicFramePr>
        <p:xfrm>
          <a:off x="6302828" y="1939620"/>
          <a:ext cx="5181600" cy="23078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6946">
                  <a:extLst>
                    <a:ext uri="{9D8B030D-6E8A-4147-A177-3AD203B41FA5}">
                      <a16:colId xmlns:a16="http://schemas.microsoft.com/office/drawing/2014/main" val="3626336173"/>
                    </a:ext>
                  </a:extLst>
                </a:gridCol>
                <a:gridCol w="2400250">
                  <a:extLst>
                    <a:ext uri="{9D8B030D-6E8A-4147-A177-3AD203B41FA5}">
                      <a16:colId xmlns:a16="http://schemas.microsoft.com/office/drawing/2014/main" val="3384014439"/>
                    </a:ext>
                  </a:extLst>
                </a:gridCol>
                <a:gridCol w="2424404">
                  <a:extLst>
                    <a:ext uri="{9D8B030D-6E8A-4147-A177-3AD203B41FA5}">
                      <a16:colId xmlns:a16="http://schemas.microsoft.com/office/drawing/2014/main" val="1396551461"/>
                    </a:ext>
                  </a:extLst>
                </a:gridCol>
              </a:tblGrid>
              <a:tr h="32535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Positive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Negative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880408"/>
                  </a:ext>
                </a:extLst>
              </a:tr>
              <a:tr h="198247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Internal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Strengths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Weakness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349827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540E22-6AB3-A065-8E8D-5C32C3707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6988" y="631888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pPr/>
              <a:t>25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15092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D408E-4B21-4604-8FF4-D0718D393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54029E-D9C8-3BCE-C4D4-151492A67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2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SWOT Analysis: External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DDEE5-B5C2-B542-64EC-9C434B34F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18820"/>
            <a:ext cx="5181600" cy="466193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100"/>
              </a:spcAft>
            </a:pPr>
            <a:r>
              <a:rPr lang="en-US" sz="2000" b="1" dirty="0">
                <a:solidFill>
                  <a:srgbClr val="333F50"/>
                </a:solidFill>
              </a:rPr>
              <a:t>Opportunities:</a:t>
            </a:r>
            <a:r>
              <a:rPr lang="en-US" sz="2000" dirty="0">
                <a:solidFill>
                  <a:srgbClr val="333F50"/>
                </a:solidFill>
              </a:rPr>
              <a:t> </a:t>
            </a:r>
            <a:r>
              <a:rPr lang="en-US" sz="2000" dirty="0"/>
              <a:t>External factors that your company can leverage to grow and improve its operations</a:t>
            </a:r>
          </a:p>
          <a:p>
            <a:pPr>
              <a:lnSpc>
                <a:spcPct val="100000"/>
              </a:lnSpc>
              <a:spcAft>
                <a:spcPts val="100"/>
              </a:spcAft>
            </a:pPr>
            <a:r>
              <a:rPr lang="en-US" sz="2000" b="1" dirty="0">
                <a:solidFill>
                  <a:srgbClr val="333F50"/>
                </a:solidFill>
              </a:rPr>
              <a:t>Threats:</a:t>
            </a:r>
            <a:r>
              <a:rPr lang="en-US" sz="2000" dirty="0">
                <a:solidFill>
                  <a:srgbClr val="333F50"/>
                </a:solidFill>
              </a:rPr>
              <a:t> </a:t>
            </a:r>
            <a:r>
              <a:rPr lang="en-US" sz="2000" dirty="0"/>
              <a:t>External factors that pose risks to your business, including the PESTLE factors:</a:t>
            </a:r>
          </a:p>
          <a:p>
            <a:pPr lvl="1">
              <a:lnSpc>
                <a:spcPct val="100000"/>
              </a:lnSpc>
              <a:spcAft>
                <a:spcPts val="100"/>
              </a:spcAft>
            </a:pPr>
            <a:r>
              <a:rPr lang="en-US" sz="2000" u="sng" dirty="0"/>
              <a:t>Political</a:t>
            </a:r>
            <a:r>
              <a:rPr lang="en-US" sz="2000" dirty="0"/>
              <a:t>: Changes in regulations, taxes, trade policies</a:t>
            </a:r>
          </a:p>
          <a:p>
            <a:pPr lvl="1">
              <a:lnSpc>
                <a:spcPct val="100000"/>
              </a:lnSpc>
              <a:spcAft>
                <a:spcPts val="100"/>
              </a:spcAft>
            </a:pPr>
            <a:r>
              <a:rPr lang="en-US" sz="2000" u="sng" dirty="0"/>
              <a:t>Economic</a:t>
            </a:r>
            <a:r>
              <a:rPr lang="en-US" sz="2000" dirty="0"/>
              <a:t>: The overall economy, recession, interest rates, inflation</a:t>
            </a:r>
          </a:p>
          <a:p>
            <a:pPr lvl="1">
              <a:lnSpc>
                <a:spcPct val="100000"/>
              </a:lnSpc>
              <a:spcAft>
                <a:spcPts val="100"/>
              </a:spcAft>
            </a:pPr>
            <a:r>
              <a:rPr lang="en-US" sz="2000" u="sng" dirty="0"/>
              <a:t>Social</a:t>
            </a:r>
            <a:r>
              <a:rPr lang="en-US" sz="2000" dirty="0"/>
              <a:t>: Changing demographics, shifts in consumer preferences</a:t>
            </a:r>
          </a:p>
          <a:p>
            <a:pPr lvl="1">
              <a:lnSpc>
                <a:spcPct val="100000"/>
              </a:lnSpc>
              <a:spcAft>
                <a:spcPts val="100"/>
              </a:spcAft>
            </a:pPr>
            <a:r>
              <a:rPr lang="en-US" sz="2000" u="sng" dirty="0"/>
              <a:t>Technological</a:t>
            </a:r>
            <a:r>
              <a:rPr lang="en-US" sz="2000" dirty="0"/>
              <a:t>: Disruptive technologies or new social media trends</a:t>
            </a:r>
          </a:p>
        </p:txBody>
      </p:sp>
      <p:graphicFrame>
        <p:nvGraphicFramePr>
          <p:cNvPr id="8" name="Table 7" descr="Table with 3  columns and 2 rows. Column headers are Positive and Negative and row header are External.">
            <a:extLst>
              <a:ext uri="{FF2B5EF4-FFF2-40B4-BE49-F238E27FC236}">
                <a16:creationId xmlns:a16="http://schemas.microsoft.com/office/drawing/2014/main" id="{6A0C6559-EA07-94F1-A79A-BF4D46384F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05917"/>
              </p:ext>
            </p:extLst>
          </p:nvPr>
        </p:nvGraphicFramePr>
        <p:xfrm>
          <a:off x="6302828" y="1560767"/>
          <a:ext cx="5220894" cy="22404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6240">
                  <a:extLst>
                    <a:ext uri="{9D8B030D-6E8A-4147-A177-3AD203B41FA5}">
                      <a16:colId xmlns:a16="http://schemas.microsoft.com/office/drawing/2014/main" val="3626336173"/>
                    </a:ext>
                  </a:extLst>
                </a:gridCol>
                <a:gridCol w="2400250">
                  <a:extLst>
                    <a:ext uri="{9D8B030D-6E8A-4147-A177-3AD203B41FA5}">
                      <a16:colId xmlns:a16="http://schemas.microsoft.com/office/drawing/2014/main" val="3384014439"/>
                    </a:ext>
                  </a:extLst>
                </a:gridCol>
                <a:gridCol w="2424404">
                  <a:extLst>
                    <a:ext uri="{9D8B030D-6E8A-4147-A177-3AD203B41FA5}">
                      <a16:colId xmlns:a16="http://schemas.microsoft.com/office/drawing/2014/main" val="1396551461"/>
                    </a:ext>
                  </a:extLst>
                </a:gridCol>
              </a:tblGrid>
              <a:tr h="31585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Positive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Negative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880408"/>
                  </a:ext>
                </a:extLst>
              </a:tr>
              <a:tr h="19246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External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Strengths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Weakness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349827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50425C3-7DA7-4714-DF23-AAACD41DDC99}"/>
              </a:ext>
            </a:extLst>
          </p:cNvPr>
          <p:cNvSpPr txBox="1">
            <a:spLocks/>
          </p:cNvSpPr>
          <p:nvPr/>
        </p:nvSpPr>
        <p:spPr>
          <a:xfrm>
            <a:off x="6096000" y="3956562"/>
            <a:ext cx="5181600" cy="1927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5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5000"/>
              </a:lnSpc>
              <a:spcBef>
                <a:spcPts val="500"/>
              </a:spcBef>
              <a:spcAft>
                <a:spcPts val="300"/>
              </a:spcAft>
              <a:buFont typeface="Source Sans Pro" panose="020B0503030403020204" pitchFamily="34" charset="0"/>
              <a:buChar char="–"/>
              <a:defRPr sz="2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5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Georgia" panose="02040502050405020303" pitchFamily="18" charset="0"/>
              <a:buChar char="▫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5000"/>
              </a:lnSpc>
              <a:spcBef>
                <a:spcPts val="500"/>
              </a:spcBef>
              <a:spcAft>
                <a:spcPts val="300"/>
              </a:spcAft>
              <a:buFont typeface="Georgia" panose="02040502050405020303" pitchFamily="18" charset="0"/>
              <a:buChar char="›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5000"/>
              </a:lnSpc>
              <a:spcBef>
                <a:spcPts val="500"/>
              </a:spcBef>
              <a:spcAft>
                <a:spcPts val="300"/>
              </a:spcAft>
              <a:buFont typeface="Source Sans Pro" panose="020B0503030403020204" pitchFamily="34" charset="0"/>
              <a:buChar char="~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u="sng" dirty="0"/>
              <a:t>Legal</a:t>
            </a:r>
            <a:r>
              <a:rPr lang="en-US" sz="2000" dirty="0"/>
              <a:t>: Lawsuits, changes in employment laws, new zoning or licensing requirements</a:t>
            </a:r>
          </a:p>
          <a:p>
            <a:pPr lvl="1"/>
            <a:r>
              <a:rPr lang="en-US" sz="2000" u="sng" dirty="0"/>
              <a:t>Environmental</a:t>
            </a:r>
            <a:r>
              <a:rPr lang="en-US" sz="2000" dirty="0"/>
              <a:t>: Natural disasters, climate shifts, resource shortages</a:t>
            </a:r>
          </a:p>
          <a:p>
            <a:endParaRPr lang="en-US"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A102AC-EFE5-2C50-7A76-816B1CF25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6988" y="631888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pPr/>
              <a:t>26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100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B4312-1335-47AE-818B-909F11B5F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C23047-CA6E-3022-DF97-772C9DBE3D2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298"/>
          </a:solidFill>
        </p:spPr>
        <p:txBody>
          <a:bodyPr anchor="ctr">
            <a:noAutofit/>
          </a:bodyPr>
          <a:lstStyle/>
          <a:p>
            <a:r>
              <a:rPr lang="en-US" dirty="0"/>
              <a:t>Risk Management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92B6D-3C28-25E9-5ACD-B952DF4F0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3283" y="3087329"/>
            <a:ext cx="7199093" cy="32315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A documented strategy that outlines how your business will manage risks through both prevention and response measures</a:t>
            </a:r>
          </a:p>
        </p:txBody>
      </p:sp>
      <p:pic>
        <p:nvPicPr>
          <p:cNvPr id="21" name="Picture Placeholder 20" descr="Graphic of a shield with a checkmark on it.">
            <a:extLst>
              <a:ext uri="{FF2B5EF4-FFF2-40B4-BE49-F238E27FC236}">
                <a16:creationId xmlns:a16="http://schemas.microsoft.com/office/drawing/2014/main" id="{4CFBFED6-9598-0A58-E6B9-D360CD04C50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62" b="162"/>
          <a:stretch/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81E0E3-AEEC-9A6A-1EF0-126FCD18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fld id="{330EA680-D336-4FF7-8B7A-9848BB0A1C32}" type="slidenum">
              <a:rPr lang="en-US" smtClean="0"/>
              <a:pPr/>
              <a:t>27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31385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3D1C8-F8F2-B8BC-C798-61743112E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E205E8-AA48-5FFF-AE9B-95B86BC5A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"/>
            <a:ext cx="10515600" cy="1325880"/>
          </a:xfrm>
        </p:spPr>
        <p:txBody>
          <a:bodyPr>
            <a:noAutofit/>
          </a:bodyPr>
          <a:lstStyle/>
          <a:p>
            <a:r>
              <a:rPr lang="en-US" dirty="0"/>
              <a:t>Apply It: My Risk Management Plan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AC5832-7BFE-294C-2677-854DF7AD61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4576" y="1293498"/>
            <a:ext cx="5231912" cy="497202"/>
          </a:xfrm>
        </p:spPr>
        <p:txBody>
          <a:bodyPr>
            <a:noAutofit/>
          </a:bodyPr>
          <a:lstStyle/>
          <a:p>
            <a:r>
              <a:rPr lang="en-US" sz="2000" dirty="0"/>
              <a:t>See page 15 in your participant guide.</a:t>
            </a:r>
          </a:p>
        </p:txBody>
      </p:sp>
      <p:pic>
        <p:nvPicPr>
          <p:cNvPr id="7" name="Picture Placeholder 10" descr="Yellow construction hat with red head phones and reflective vest and gloves sitting on the floor.">
            <a:extLst>
              <a:ext uri="{FF2B5EF4-FFF2-40B4-BE49-F238E27FC236}">
                <a16:creationId xmlns:a16="http://schemas.microsoft.com/office/drawing/2014/main" id="{6F6E1BC6-BB27-6FF4-CFFF-79FFF81DFD0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4" t="32283" r="232" b="3901"/>
          <a:stretch>
            <a:fillRect/>
          </a:stretch>
        </p:blipFill>
        <p:spPr>
          <a:xfrm>
            <a:off x="914400" y="1892300"/>
            <a:ext cx="10240963" cy="4097338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0E5BA-40CA-BB7F-A4C8-B52B78564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6988" y="631888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pPr/>
              <a:t>28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5372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C0197D-5E6E-6B43-250C-0C1A21317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88" y="773722"/>
            <a:ext cx="7973568" cy="1256245"/>
          </a:xfrm>
          <a:solidFill>
            <a:srgbClr val="007298"/>
          </a:solidFill>
        </p:spPr>
        <p:txBody>
          <a:bodyPr lIns="182880">
            <a:noAutofit/>
          </a:bodyPr>
          <a:lstStyle/>
          <a:p>
            <a:pPr marL="225425"/>
            <a:r>
              <a:rPr lang="en-US" dirty="0"/>
              <a:t>Take Action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2A1D51-98ED-2EFC-156D-EBE10FFC171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803061" y="2982289"/>
            <a:ext cx="7050022" cy="23083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600" b="0" i="0" dirty="0">
                <a:solidFill>
                  <a:schemeClr val="bg1"/>
                </a:solidFill>
                <a:effectLst/>
                <a:latin typeface="+mn-lt"/>
                <a:ea typeface="Source Sans Pro Black" panose="020B0803030403020204" pitchFamily="34" charset="0"/>
              </a:rPr>
              <a:t>What is one goal you will pursue?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600" b="0" i="0" dirty="0">
                <a:solidFill>
                  <a:schemeClr val="bg1"/>
                </a:solidFill>
                <a:effectLst/>
                <a:latin typeface="+mn-lt"/>
                <a:ea typeface="Source Sans Pro Black" panose="020B0803030403020204" pitchFamily="34" charset="0"/>
              </a:rPr>
              <a:t>What first step will you take toward your goal? 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600" b="0" i="0" dirty="0">
                <a:solidFill>
                  <a:schemeClr val="bg1"/>
                </a:solidFill>
                <a:effectLst/>
                <a:latin typeface="+mn-lt"/>
                <a:ea typeface="Source Sans Pro Black" panose="020B0803030403020204" pitchFamily="34" charset="0"/>
              </a:rPr>
              <a:t>How will you get and give support to other participants? </a:t>
            </a:r>
            <a:endParaRPr lang="en-US" sz="2600" dirty="0">
              <a:solidFill>
                <a:schemeClr val="bg1"/>
              </a:solidFill>
              <a:latin typeface="+mn-lt"/>
              <a:ea typeface="Source Sans Pro Black" panose="020B0803030403020204" pitchFamily="34" charset="0"/>
            </a:endParaRPr>
          </a:p>
        </p:txBody>
      </p:sp>
      <p:pic>
        <p:nvPicPr>
          <p:cNvPr id="4" name="Picture Placeholder 55" descr="Arrow embedded in a target, a bullseye">
            <a:extLst>
              <a:ext uri="{FF2B5EF4-FFF2-40B4-BE49-F238E27FC236}">
                <a16:creationId xmlns:a16="http://schemas.microsoft.com/office/drawing/2014/main" id="{5A6CBB4C-226D-46BC-4AE4-D7A490C1DC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2" b="162"/>
          <a:stretch/>
        </p:blipFill>
        <p:spPr>
          <a:xfrm>
            <a:off x="8567928" y="2916936"/>
            <a:ext cx="2944368" cy="2935224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A30F74-75C3-B1A0-324B-3F43D35E8B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6989" y="6317934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pPr/>
              <a:t>29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6305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D0368-0A89-5EFE-1504-441E2233C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5ED32-C448-806B-C0FE-CC9749A6E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560" y="0"/>
            <a:ext cx="10515600" cy="1325880"/>
          </a:xfrm>
        </p:spPr>
        <p:txBody>
          <a:bodyPr anchor="b" anchorCtr="0">
            <a:noAutofit/>
          </a:bodyPr>
          <a:lstStyle/>
          <a:p>
            <a:r>
              <a:rPr lang="en-US" dirty="0"/>
              <a:t>Pre-Survey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E64AF86-0A03-D33C-6D10-D259C322B8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3128" y="1353563"/>
            <a:ext cx="5231912" cy="714388"/>
          </a:xfrm>
        </p:spPr>
        <p:txBody>
          <a:bodyPr>
            <a:noAutofit/>
          </a:bodyPr>
          <a:lstStyle/>
          <a:p>
            <a:r>
              <a:rPr lang="en-US" sz="2000" dirty="0"/>
              <a:t>See page 1 in your participant guide.</a:t>
            </a:r>
          </a:p>
        </p:txBody>
      </p:sp>
      <p:pic>
        <p:nvPicPr>
          <p:cNvPr id="14" name="Picture Placeholder 13" descr="Screenshot of the Pre-Survey section of the participant guide">
            <a:extLst>
              <a:ext uri="{FF2B5EF4-FFF2-40B4-BE49-F238E27FC236}">
                <a16:creationId xmlns:a16="http://schemas.microsoft.com/office/drawing/2014/main" id="{4FAFD12D-6D82-B782-D530-8F57AC13516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-80" b="19698"/>
          <a:stretch>
            <a:fillRect/>
          </a:stretch>
        </p:blipFill>
        <p:spPr>
          <a:xfrm>
            <a:off x="914400" y="1892808"/>
            <a:ext cx="10241280" cy="4096512"/>
          </a:xfrm>
          <a:prstGeom prst="rect">
            <a:avLst/>
          </a:prstGeom>
          <a:solidFill>
            <a:srgbClr val="333F50"/>
          </a:solidFill>
          <a:ln>
            <a:solidFill>
              <a:srgbClr val="E7E6E6">
                <a:lumMod val="75000"/>
              </a:srgb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0" h="0"/>
          </a:sp3d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A0CEF-5D02-0667-90FB-6BAAAAE7BF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6988" y="631888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617AA6-2554-9DB4-32C1-A14485683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199" y="4445000"/>
            <a:ext cx="10439401" cy="16255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96437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177E37-4DD3-5E43-5E5C-B20F3D192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219" y="0"/>
            <a:ext cx="10515600" cy="1325880"/>
          </a:xfrm>
        </p:spPr>
        <p:txBody>
          <a:bodyPr anchor="b" anchorCtr="0">
            <a:noAutofit/>
          </a:bodyPr>
          <a:lstStyle/>
          <a:p>
            <a:r>
              <a:rPr lang="en-US" dirty="0"/>
              <a:t>For More Information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FC5D07-51DA-9DB3-F4FC-CEC11B42C0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8047" y="1371600"/>
            <a:ext cx="5231912" cy="639889"/>
          </a:xfrm>
        </p:spPr>
        <p:txBody>
          <a:bodyPr>
            <a:noAutofit/>
          </a:bodyPr>
          <a:lstStyle/>
          <a:p>
            <a:r>
              <a:rPr lang="en-US" sz="2000" dirty="0"/>
              <a:t>See page 16 in your participant guide.</a:t>
            </a:r>
          </a:p>
        </p:txBody>
      </p:sp>
      <p:pic>
        <p:nvPicPr>
          <p:cNvPr id="10" name="Picture 9" descr="Screenshot of the For More Information section in the participant guide.">
            <a:extLst>
              <a:ext uri="{FF2B5EF4-FFF2-40B4-BE49-F238E27FC236}">
                <a16:creationId xmlns:a16="http://schemas.microsoft.com/office/drawing/2014/main" id="{76D5CB6F-D64E-D6F3-81C8-849DD5854B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36" r="707" b="7561"/>
          <a:stretch/>
        </p:blipFill>
        <p:spPr>
          <a:xfrm>
            <a:off x="826587" y="2050449"/>
            <a:ext cx="10326744" cy="3261769"/>
          </a:xfrm>
          <a:prstGeom prst="rect">
            <a:avLst/>
          </a:prstGeom>
          <a:solidFill>
            <a:srgbClr val="333F50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22C574-7376-3999-2D3D-3FC8B82C6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2343" y="3737550"/>
            <a:ext cx="10439401" cy="16255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90FA10-6409-B365-3821-3A05E6F9FA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6988" y="631888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pPr/>
              <a:t>30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66387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0BAB3-A99D-493A-01F2-E68CC024B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40222-3577-DF46-F2DD-DF9DE19A5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395" y="0"/>
            <a:ext cx="10515600" cy="1325880"/>
          </a:xfrm>
        </p:spPr>
        <p:txBody>
          <a:bodyPr anchor="b" anchorCtr="0">
            <a:noAutofit/>
          </a:bodyPr>
          <a:lstStyle/>
          <a:p>
            <a:r>
              <a:rPr lang="en-US" dirty="0"/>
              <a:t>Post-Survey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FF5148E-532D-B910-1B98-A894B1DA09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3283" y="1371600"/>
            <a:ext cx="5231912" cy="477884"/>
          </a:xfrm>
        </p:spPr>
        <p:txBody>
          <a:bodyPr>
            <a:noAutofit/>
          </a:bodyPr>
          <a:lstStyle/>
          <a:p>
            <a:r>
              <a:rPr lang="en-US" sz="2000" dirty="0"/>
              <a:t>See page 21 in your participant guide.</a:t>
            </a:r>
          </a:p>
        </p:txBody>
      </p:sp>
      <p:pic>
        <p:nvPicPr>
          <p:cNvPr id="9" name="Picture Placeholder 8" descr="Screenshot of the Post-Survey section of the Participant Guide">
            <a:extLst>
              <a:ext uri="{FF2B5EF4-FFF2-40B4-BE49-F238E27FC236}">
                <a16:creationId xmlns:a16="http://schemas.microsoft.com/office/drawing/2014/main" id="{E8BBA63B-C85E-8F72-8060-55FBC3F630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-145" b="17240"/>
          <a:stretch>
            <a:fillRect/>
          </a:stretch>
        </p:blipFill>
        <p:spPr>
          <a:xfrm>
            <a:off x="914400" y="1892808"/>
            <a:ext cx="10241280" cy="4096512"/>
          </a:xfrm>
          <a:prstGeom prst="rect">
            <a:avLst/>
          </a:prstGeom>
          <a:solidFill>
            <a:srgbClr val="333F50"/>
          </a:solidFill>
          <a:ln>
            <a:solidFill>
              <a:srgbClr val="E7E6E6">
                <a:lumMod val="75000"/>
              </a:srgb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0" h="0"/>
          </a:sp3d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87C4D-50B6-13BA-6394-3E68DFE1FC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6988" y="631888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55C2A8-2FFC-D461-F94C-8609CCC0F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199" y="4445000"/>
            <a:ext cx="10439401" cy="16255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07052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F50FB-2999-4D2A-810E-1955C642A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902" y="0"/>
            <a:ext cx="10515600" cy="1325880"/>
          </a:xfrm>
        </p:spPr>
        <p:txBody>
          <a:bodyPr anchor="b" anchorCtr="0">
            <a:noAutofit/>
          </a:bodyPr>
          <a:lstStyle/>
          <a:p>
            <a:r>
              <a:rPr lang="en-US" dirty="0"/>
              <a:t>Evaluation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AB1F5B9-6F66-C242-427E-947933E78C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3790" y="1224910"/>
            <a:ext cx="5231912" cy="470539"/>
          </a:xfrm>
        </p:spPr>
        <p:txBody>
          <a:bodyPr>
            <a:noAutofit/>
          </a:bodyPr>
          <a:lstStyle/>
          <a:p>
            <a:r>
              <a:rPr lang="en-US" sz="2000" dirty="0"/>
              <a:t>See </a:t>
            </a:r>
            <a:r>
              <a:rPr lang="en-US" sz="2000"/>
              <a:t>page 22 </a:t>
            </a:r>
            <a:r>
              <a:rPr lang="en-US" sz="2000" dirty="0"/>
              <a:t>in your participant guide.</a:t>
            </a:r>
          </a:p>
        </p:txBody>
      </p:sp>
      <p:pic>
        <p:nvPicPr>
          <p:cNvPr id="55" name="Picture Placeholder 54" descr="Screenshot of the Evaluation section in the participant guide.">
            <a:extLst>
              <a:ext uri="{FF2B5EF4-FFF2-40B4-BE49-F238E27FC236}">
                <a16:creationId xmlns:a16="http://schemas.microsoft.com/office/drawing/2014/main" id="{6844D970-9D06-CAC8-076F-6DA0DFBBC7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449" b="2449"/>
          <a:stretch/>
        </p:blipFill>
        <p:spPr>
          <a:xfrm>
            <a:off x="914400" y="1677648"/>
            <a:ext cx="10241280" cy="4096512"/>
          </a:xfrm>
        </p:spPr>
      </p:pic>
      <p:sp>
        <p:nvSpPr>
          <p:cNvPr id="4" name="Slide Number Placeholder 3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6988" y="631888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774C28-FB23-C601-13C9-2F9A16E43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199" y="4229840"/>
            <a:ext cx="10439401" cy="16255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98259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07C1A-54C4-2A65-DEC8-102A60D3C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3" descr="Photograph showing white cubes with blue arrows arranged in a winding path interrupted by scattered red cubes with white exclamation marks. ">
            <a:extLst>
              <a:ext uri="{FF2B5EF4-FFF2-40B4-BE49-F238E27FC236}">
                <a16:creationId xmlns:a16="http://schemas.microsoft.com/office/drawing/2014/main" id="{C41C3219-A276-1F57-EF97-56824C50751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83" b="29983"/>
          <a:stretch/>
        </p:blipFill>
        <p:spPr>
          <a:xfrm>
            <a:off x="3048" y="0"/>
            <a:ext cx="12188952" cy="4773168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7A497FDD-5E91-8A78-2F74-800A1DFE03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4904" y="3392424"/>
            <a:ext cx="7936992" cy="1645920"/>
          </a:xfrm>
          <a:solidFill>
            <a:srgbClr val="007298"/>
          </a:solidFill>
        </p:spPr>
        <p:txBody>
          <a:bodyPr lIns="274320">
            <a:noAutofit/>
          </a:bodyPr>
          <a:lstStyle/>
          <a:p>
            <a:r>
              <a:rPr lang="en-US" dirty="0"/>
              <a:t>Thank you!</a:t>
            </a:r>
          </a:p>
        </p:txBody>
      </p:sp>
      <p:pic>
        <p:nvPicPr>
          <p:cNvPr id="2" name="Picture 1" descr="Money Smart Small Business logo">
            <a:extLst>
              <a:ext uri="{FF2B5EF4-FFF2-40B4-BE49-F238E27FC236}">
                <a16:creationId xmlns:a16="http://schemas.microsoft.com/office/drawing/2014/main" id="{97A3ED36-CF71-A407-98B1-B4DA82B77A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104" y="5551960"/>
            <a:ext cx="2275444" cy="804672"/>
          </a:xfrm>
          <a:prstGeom prst="rect">
            <a:avLst/>
          </a:prstGeom>
        </p:spPr>
      </p:pic>
      <p:pic>
        <p:nvPicPr>
          <p:cNvPr id="3" name="Picture 2" descr="FDIC Federal Deposit Insurance Corporation logo">
            <a:extLst>
              <a:ext uri="{FF2B5EF4-FFF2-40B4-BE49-F238E27FC236}">
                <a16:creationId xmlns:a16="http://schemas.microsoft.com/office/drawing/2014/main" id="{121C7AF3-CF6E-FFE5-B8B0-435893D706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810" y="5551960"/>
            <a:ext cx="3508379" cy="566928"/>
          </a:xfrm>
          <a:prstGeom prst="rect">
            <a:avLst/>
          </a:prstGeom>
        </p:spPr>
      </p:pic>
      <p:pic>
        <p:nvPicPr>
          <p:cNvPr id="5" name="Picture 4" descr="SBA U.S. Small Business Administration logo">
            <a:extLst>
              <a:ext uri="{FF2B5EF4-FFF2-40B4-BE49-F238E27FC236}">
                <a16:creationId xmlns:a16="http://schemas.microsoft.com/office/drawing/2014/main" id="{B289ECE1-071E-9591-A8E3-E14DAEC1203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0848" y="5591772"/>
            <a:ext cx="2288016" cy="658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2602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F395F6E-7878-626A-747B-591E3476036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9268" y="657504"/>
            <a:ext cx="1768374" cy="4934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SECTION 1</a:t>
            </a:r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64DCFA23-FB62-10DA-C1A7-034B1293CC2B}"/>
              </a:ext>
            </a:extLst>
          </p:cNvPr>
          <p:cNvSpPr txBox="1">
            <a:spLocks/>
          </p:cNvSpPr>
          <p:nvPr/>
        </p:nvSpPr>
        <p:spPr>
          <a:xfrm>
            <a:off x="495790" y="1089090"/>
            <a:ext cx="4195102" cy="22413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2200" b="0" kern="1200" cap="all" baseline="0" dirty="0">
                <a:solidFill>
                  <a:schemeClr val="tx1"/>
                </a:solidFill>
                <a:latin typeface="+mj-lt"/>
                <a:ea typeface="Source Sans Pro SemiBold" panose="020B0603030403020204" pitchFamily="34" charset="0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05000"/>
              </a:lnSpc>
              <a:spcBef>
                <a:spcPts val="500"/>
              </a:spcBef>
              <a:spcAft>
                <a:spcPts val="300"/>
              </a:spcAft>
              <a:buFont typeface="Source Sans Pro" panose="020B0503030403020204" pitchFamily="34" charset="0"/>
              <a:buNone/>
              <a:defRPr sz="20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5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Georgia" panose="02040502050405020303" pitchFamily="18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5000"/>
              </a:lnSpc>
              <a:spcBef>
                <a:spcPts val="500"/>
              </a:spcBef>
              <a:spcAft>
                <a:spcPts val="300"/>
              </a:spcAft>
              <a:buFont typeface="Georgia" panose="02040502050405020303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5000"/>
              </a:lnSpc>
              <a:spcBef>
                <a:spcPts val="500"/>
              </a:spcBef>
              <a:spcAft>
                <a:spcPts val="300"/>
              </a:spcAft>
              <a:buFont typeface="Source Sans Pro" panose="020B0503030403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4400" cap="none" dirty="0"/>
              <a:t>Introduction to Risk Management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CD933FE-A656-F554-C5F2-A52DBDD6A7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790" y="5372878"/>
            <a:ext cx="4546858" cy="449814"/>
          </a:xfrm>
        </p:spPr>
        <p:txBody>
          <a:bodyPr>
            <a:noAutofit/>
          </a:bodyPr>
          <a:lstStyle/>
          <a:p>
            <a:r>
              <a:rPr lang="en-US" dirty="0"/>
              <a:t>See page 2 in your participant guide.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FC19B-5936-75D8-0573-DF64256D5E5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182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1" name="Picture 10" descr="Photograph showing white cubes with blue arrows arranged in a winding path interrupted by scattered red cubes with white exclamation marks. ">
            <a:extLst>
              <a:ext uri="{FF2B5EF4-FFF2-40B4-BE49-F238E27FC236}">
                <a16:creationId xmlns:a16="http://schemas.microsoft.com/office/drawing/2014/main" id="{2283F6DF-A2C1-418C-E6B8-6A3FE967C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599" y="0"/>
            <a:ext cx="701040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9358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B29D0-9E23-9FC5-6F59-9672F4168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704254-F49E-6CFF-EE18-4EC3D8A7F98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298"/>
          </a:solidFill>
        </p:spPr>
        <p:txBody>
          <a:bodyPr>
            <a:noAutofit/>
          </a:bodyPr>
          <a:lstStyle/>
          <a:p>
            <a:r>
              <a:rPr lang="en-US" dirty="0"/>
              <a:t>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5B443-68C7-D040-996C-84D3BFD50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3283" y="3801839"/>
            <a:ext cx="7199093" cy="25170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The potential to experience </a:t>
            </a:r>
            <a:br>
              <a:rPr lang="en-US" sz="3600" dirty="0"/>
            </a:br>
            <a:r>
              <a:rPr lang="en-US" sz="3600" dirty="0"/>
              <a:t>loss or harm</a:t>
            </a:r>
          </a:p>
        </p:txBody>
      </p:sp>
      <p:sp>
        <p:nvSpPr>
          <p:cNvPr id="14" name="Isosceles Triangle 13" descr="Graphic of a triangle">
            <a:extLst>
              <a:ext uri="{FF2B5EF4-FFF2-40B4-BE49-F238E27FC236}">
                <a16:creationId xmlns:a16="http://schemas.microsoft.com/office/drawing/2014/main" id="{3DC2D1F6-7691-BF40-BE9E-260BE92981A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8540496" y="2762250"/>
            <a:ext cx="2971800" cy="2971800"/>
          </a:xfrm>
          <a:prstGeom prst="triangle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Placeholder 12" descr="Graphic of a exclamation point.">
            <a:extLst>
              <a:ext uri="{FF2B5EF4-FFF2-40B4-BE49-F238E27FC236}">
                <a16:creationId xmlns:a16="http://schemas.microsoft.com/office/drawing/2014/main" id="{88C71569-6913-F8C1-0E17-9911CE2AA84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62" b="162"/>
          <a:stretch/>
        </p:blipFill>
        <p:spPr>
          <a:xfrm>
            <a:off x="9155010" y="3801839"/>
            <a:ext cx="1742772" cy="173736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3756A6-CFF9-E6F1-9ADA-A2149BB59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2149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BA6061-8A68-20E0-B537-041700910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27"/>
            <a:ext cx="10515600" cy="1325880"/>
          </a:xfrm>
        </p:spPr>
        <p:txBody>
          <a:bodyPr>
            <a:noAutofit/>
          </a:bodyPr>
          <a:lstStyle/>
          <a:p>
            <a:r>
              <a:rPr lang="en-US" dirty="0"/>
              <a:t>Internal and External Risks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03A72A0-77D1-88B6-4C6E-F0989BADD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7800"/>
            <a:ext cx="10515600" cy="4351338"/>
          </a:xfrm>
        </p:spPr>
        <p:txBody>
          <a:bodyPr>
            <a:noAutofit/>
          </a:bodyPr>
          <a:lstStyle/>
          <a:p>
            <a:pPr lvl="0"/>
            <a:r>
              <a:rPr lang="en-US" b="1" dirty="0">
                <a:solidFill>
                  <a:srgbClr val="333F50"/>
                </a:solidFill>
              </a:rPr>
              <a:t>Internal Risks</a:t>
            </a:r>
          </a:p>
          <a:p>
            <a:pPr lvl="1"/>
            <a:r>
              <a:rPr lang="en-US" dirty="0"/>
              <a:t>Originate from within the business</a:t>
            </a:r>
          </a:p>
          <a:p>
            <a:pPr lvl="1"/>
            <a:r>
              <a:rPr lang="en-US" dirty="0"/>
              <a:t>Related to factors that the business can control</a:t>
            </a:r>
          </a:p>
          <a:p>
            <a:pPr lvl="0"/>
            <a:r>
              <a:rPr lang="en-US" b="1" dirty="0">
                <a:solidFill>
                  <a:srgbClr val="333F50"/>
                </a:solidFill>
              </a:rPr>
              <a:t>External Risks</a:t>
            </a:r>
          </a:p>
          <a:p>
            <a:pPr lvl="1"/>
            <a:r>
              <a:rPr lang="en-US" dirty="0"/>
              <a:t>Originate outside of the business</a:t>
            </a:r>
          </a:p>
          <a:p>
            <a:pPr lvl="1"/>
            <a:r>
              <a:rPr lang="en-US" dirty="0"/>
              <a:t>Typically related to factors beyond the business’s control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037BF8-ADC8-80F4-6A2E-7EA40716C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6988" y="631888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pPr/>
              <a:t>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9881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0CA75-AFCC-8B0C-6215-C1D862FAE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DBAE5A1-8D41-8410-8334-B54598E9B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"/>
            <a:ext cx="10515600" cy="1335024"/>
          </a:xfrm>
        </p:spPr>
        <p:txBody>
          <a:bodyPr>
            <a:noAutofit/>
          </a:bodyPr>
          <a:lstStyle/>
          <a:p>
            <a:r>
              <a:rPr lang="en-US" dirty="0"/>
              <a:t>Try It: Spotting Risks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2BB72A-9053-87FA-6D20-582D0C0878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4576" y="1371600"/>
            <a:ext cx="5231912" cy="598802"/>
          </a:xfrm>
        </p:spPr>
        <p:txBody>
          <a:bodyPr>
            <a:noAutofit/>
          </a:bodyPr>
          <a:lstStyle/>
          <a:p>
            <a:r>
              <a:rPr lang="en-US" sz="2000" dirty="0"/>
              <a:t>See page 2 in your participant guide.</a:t>
            </a:r>
          </a:p>
        </p:txBody>
      </p:sp>
      <p:pic>
        <p:nvPicPr>
          <p:cNvPr id="7" name="Picture Placeholder 9" descr="Photograph of a red emergency warning light glowing brightly against a dark, blurred background. ">
            <a:extLst>
              <a:ext uri="{FF2B5EF4-FFF2-40B4-BE49-F238E27FC236}">
                <a16:creationId xmlns:a16="http://schemas.microsoft.com/office/drawing/2014/main" id="{FC0AAC32-51D4-C320-2A79-39941BBE606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01" b="19801"/>
          <a:stretch/>
        </p:blipFill>
        <p:spPr>
          <a:xfrm>
            <a:off x="914400" y="1892300"/>
            <a:ext cx="10240963" cy="4097338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0BC10B-5993-7C6B-0382-BDE9FF81E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6988" y="631888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pPr/>
              <a:t>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4272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DD1D32-9CF5-3148-55E4-1F6FC6A60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880"/>
          </a:xfrm>
        </p:spPr>
        <p:txBody>
          <a:bodyPr>
            <a:noAutofit/>
          </a:bodyPr>
          <a:lstStyle/>
          <a:p>
            <a:r>
              <a:rPr lang="en-US" dirty="0"/>
              <a:t>Try It: Spotting Risks – Answer Key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695C99FE-FA6A-8E07-B961-8EBC6A7A9A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1999980"/>
              </p:ext>
            </p:extLst>
          </p:nvPr>
        </p:nvGraphicFramePr>
        <p:xfrm>
          <a:off x="838200" y="1403052"/>
          <a:ext cx="10515597" cy="4543074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5621594">
                  <a:extLst>
                    <a:ext uri="{9D8B030D-6E8A-4147-A177-3AD203B41FA5}">
                      <a16:colId xmlns:a16="http://schemas.microsoft.com/office/drawing/2014/main" val="3960370233"/>
                    </a:ext>
                  </a:extLst>
                </a:gridCol>
                <a:gridCol w="3185651">
                  <a:extLst>
                    <a:ext uri="{9D8B030D-6E8A-4147-A177-3AD203B41FA5}">
                      <a16:colId xmlns:a16="http://schemas.microsoft.com/office/drawing/2014/main" val="2163300337"/>
                    </a:ext>
                  </a:extLst>
                </a:gridCol>
                <a:gridCol w="1708352">
                  <a:extLst>
                    <a:ext uri="{9D8B030D-6E8A-4147-A177-3AD203B41FA5}">
                      <a16:colId xmlns:a16="http://schemas.microsoft.com/office/drawing/2014/main" val="307318935"/>
                    </a:ext>
                  </a:extLst>
                </a:gridCol>
              </a:tblGrid>
              <a:tr h="38953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800" b="1" kern="100" dirty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Event</a:t>
                      </a:r>
                      <a:endParaRPr lang="en-US" sz="1800" kern="100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2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800" b="1" kern="100" dirty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Risk</a:t>
                      </a:r>
                      <a:endParaRPr lang="en-US" sz="1800" kern="100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2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US" sz="1800" b="1" kern="100" dirty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Risk Type</a:t>
                      </a:r>
                      <a:endParaRPr lang="en-US" sz="1800" kern="100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2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8234599"/>
                  </a:ext>
                </a:extLst>
              </a:tr>
              <a:tr h="8098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Her primary cleaning solution supplier just announced a 15% price increase</a:t>
                      </a:r>
                    </a:p>
                  </a:txBody>
                  <a:tcPr marL="68580" marR="68580" marT="91440" marB="9144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Dreaming Outloud Pro" panose="03050502040302030504" pitchFamily="66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Increase in supply costs</a:t>
                      </a:r>
                      <a:endParaRPr lang="en-US" sz="1800" kern="100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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Internal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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External</a:t>
                      </a:r>
                    </a:p>
                  </a:txBody>
                  <a:tcPr marL="68580" marR="685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0222497"/>
                  </a:ext>
                </a:extLst>
              </a:tr>
              <a:tr h="8098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Two clients reported minor furniture damage during recent cleaning jobs</a:t>
                      </a:r>
                    </a:p>
                  </a:txBody>
                  <a:tcPr marL="68580" marR="68580" marT="91440" marB="9144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Dreaming Outloud Pro" panose="03050502040302030504" pitchFamily="66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Damage to client property due to accidents</a:t>
                      </a:r>
                      <a:endParaRPr lang="en-US" sz="1800" kern="100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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Internal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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External</a:t>
                      </a:r>
                    </a:p>
                  </a:txBody>
                  <a:tcPr marL="68580" marR="685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8265442"/>
                  </a:ext>
                </a:extLst>
              </a:tr>
              <a:tr h="8098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One of her newer vans needed unexpected repairs last month</a:t>
                      </a:r>
                    </a:p>
                  </a:txBody>
                  <a:tcPr marL="68580" marR="68580" marT="91440" marB="9144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Dreaming Outloud Pro" panose="03050502040302030504" pitchFamily="66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Unplanned maintenance costs for equipment and other assets</a:t>
                      </a:r>
                      <a:endParaRPr lang="en-US" sz="1800" kern="100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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Internal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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External</a:t>
                      </a:r>
                    </a:p>
                  </a:txBody>
                  <a:tcPr marL="68580" marR="685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8098268"/>
                  </a:ext>
                </a:extLst>
              </a:tr>
              <a:tr h="8098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Three days of appointments were canceled last week due to severe storms</a:t>
                      </a:r>
                    </a:p>
                  </a:txBody>
                  <a:tcPr marL="68580" marR="68580" marT="91440" marB="9144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Dreaming Outloud Pro" panose="03050502040302030504" pitchFamily="66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Severe weather or natural disasters</a:t>
                      </a:r>
                      <a:endParaRPr lang="en-US" sz="1800" kern="100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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Internal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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External</a:t>
                      </a:r>
                    </a:p>
                  </a:txBody>
                  <a:tcPr marL="68580" marR="685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1660590"/>
                  </a:ext>
                </a:extLst>
              </a:tr>
              <a:tr h="8098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 new carpet cleaning company opened nearby, advertising 20% lower prices</a:t>
                      </a:r>
                    </a:p>
                  </a:txBody>
                  <a:tcPr marL="68580" marR="68580" marT="91440" marB="9144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Dreaming Outloud Pro" panose="03050502040302030504" pitchFamily="66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Competition</a:t>
                      </a:r>
                      <a:endParaRPr lang="en-US" sz="1800" kern="100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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Internal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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External</a:t>
                      </a:r>
                    </a:p>
                  </a:txBody>
                  <a:tcPr marL="68580" marR="685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2950934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F27D8B-2FC7-1AB0-5815-5664FF38A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1273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1BA296-258F-CBEE-0279-BE87AE4659D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298"/>
          </a:solidFill>
        </p:spPr>
        <p:txBody>
          <a:bodyPr>
            <a:noAutofit/>
          </a:bodyPr>
          <a:lstStyle/>
          <a:p>
            <a:r>
              <a:rPr lang="en-US" dirty="0"/>
              <a:t>Risk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6933F-BD48-D509-9C06-AAB9B86E51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3283" y="3559277"/>
            <a:ext cx="7199093" cy="27596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Taking action to minimizing the effects of risks on your business</a:t>
            </a:r>
          </a:p>
        </p:txBody>
      </p:sp>
      <p:pic>
        <p:nvPicPr>
          <p:cNvPr id="6" name="Picture Placeholder 5" descr="Graphic of a fire extinguisher.">
            <a:extLst>
              <a:ext uri="{FF2B5EF4-FFF2-40B4-BE49-F238E27FC236}">
                <a16:creationId xmlns:a16="http://schemas.microsoft.com/office/drawing/2014/main" id="{9A5756AD-78D1-0875-207C-D5C595E18A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62" b="162"/>
          <a:stretch/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8D3539-B599-BE3A-41ED-FA527AF7D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10686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3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ource Sans Pro Black"/>
        <a:ea typeface=""/>
        <a:cs typeface=""/>
      </a:majorFont>
      <a:minorFont>
        <a:latin typeface="Source Sans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E22044E94EAD4D8015DA7097D5CB44" ma:contentTypeVersion="17" ma:contentTypeDescription="Create a new document." ma:contentTypeScope="" ma:versionID="e1bb0370734fcaebe05acde03cb5ccc1">
  <xsd:schema xmlns:xsd="http://www.w3.org/2001/XMLSchema" xmlns:xs="http://www.w3.org/2001/XMLSchema" xmlns:p="http://schemas.microsoft.com/office/2006/metadata/properties" xmlns:ns1="http://schemas.microsoft.com/sharepoint/v3" xmlns:ns2="ce06cec7-ef9b-4894-a74d-309a4a219d1b" xmlns:ns3="519676ab-80fa-4d6e-b1fb-39e1e896865c" targetNamespace="http://schemas.microsoft.com/office/2006/metadata/properties" ma:root="true" ma:fieldsID="a24a27282e5c6e7425014f60d3f0e0b1" ns1:_="" ns2:_="" ns3:_="">
    <xsd:import namespace="http://schemas.microsoft.com/sharepoint/v3"/>
    <xsd:import namespace="ce06cec7-ef9b-4894-a74d-309a4a219d1b"/>
    <xsd:import namespace="519676ab-80fa-4d6e-b1fb-39e1e89686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06cec7-ef9b-4894-a74d-309a4a219d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b58a1203-ac53-45d5-a518-17ee4e78f8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9676ab-80fa-4d6e-b1fb-39e1e896865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e06f332f-6466-4c4f-a9ad-3c7777759461}" ma:internalName="TaxCatchAll" ma:showField="CatchAllData" ma:web="519676ab-80fa-4d6e-b1fb-39e1e89686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e06cec7-ef9b-4894-a74d-309a4a219d1b">
      <Terms xmlns="http://schemas.microsoft.com/office/infopath/2007/PartnerControls"/>
    </lcf76f155ced4ddcb4097134ff3c332f>
    <TaxCatchAll xmlns="519676ab-80fa-4d6e-b1fb-39e1e896865c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A2312BB-7994-44A8-9BD2-A8634EAC1565}"/>
</file>

<file path=customXml/itemProps2.xml><?xml version="1.0" encoding="utf-8"?>
<ds:datastoreItem xmlns:ds="http://schemas.openxmlformats.org/officeDocument/2006/customXml" ds:itemID="{D95F08A8-3044-49D6-9CAD-9A9F1316AE3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07F205A-C84D-4D62-BF09-E4722456BB95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http://purl.org/dc/elements/1.1/"/>
    <ds:schemaRef ds:uri="http://schemas.openxmlformats.org/package/2006/metadata/core-properties"/>
    <ds:schemaRef ds:uri="http://www.w3.org/XML/1998/namespace"/>
    <ds:schemaRef ds:uri="1c629eee-e2e3-4689-87dc-5c1c954f9b26"/>
    <ds:schemaRef ds:uri="http://schemas.microsoft.com/office/infopath/2007/PartnerControls"/>
    <ds:schemaRef ds:uri="f2322b30-32bc-40ed-848f-a4b1a29a2a2c"/>
  </ds:schemaRefs>
</ds:datastoreItem>
</file>

<file path=docMetadata/LabelInfo.xml><?xml version="1.0" encoding="utf-8"?>
<clbl:labelList xmlns:clbl="http://schemas.microsoft.com/office/2020/mipLabelMetadata">
  <clbl:label id="{cf90b97b-be46-4a00-9700-81ce4ff1b7f6}" enabled="0" method="" siteId="{cf90b97b-be46-4a00-9700-81ce4ff1b7f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MSYA Slides_ Module 10_Protecting Your Money and Your Identity</Template>
  <TotalTime>741</TotalTime>
  <Words>901</Words>
  <Application>Microsoft Office PowerPoint</Application>
  <PresentationFormat>Widescreen</PresentationFormat>
  <Paragraphs>224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Dreaming Outloud Pro</vt:lpstr>
      <vt:lpstr>Georgia</vt:lpstr>
      <vt:lpstr>Source Sans Pro</vt:lpstr>
      <vt:lpstr>Source Sans Pro Black</vt:lpstr>
      <vt:lpstr>Office Theme</vt:lpstr>
      <vt:lpstr>Module 10 Buying a Car</vt:lpstr>
      <vt:lpstr>Learning Objectives</vt:lpstr>
      <vt:lpstr>Pre-Survey</vt:lpstr>
      <vt:lpstr>SECTION 1</vt:lpstr>
      <vt:lpstr>Risk</vt:lpstr>
      <vt:lpstr>Internal and External Risks</vt:lpstr>
      <vt:lpstr>Try It: Spotting Risks</vt:lpstr>
      <vt:lpstr>Try It: Spotting Risks – Answer Key</vt:lpstr>
      <vt:lpstr>Risk Management</vt:lpstr>
      <vt:lpstr>What actions can business owners take to manage risks? </vt:lpstr>
      <vt:lpstr>Actions Business Owners Can  Take to Manage Risks</vt:lpstr>
      <vt:lpstr>SECTION 2</vt:lpstr>
      <vt:lpstr>Types of Internal Risks</vt:lpstr>
      <vt:lpstr>Managing Human, Financial, and Equipment Risks</vt:lpstr>
      <vt:lpstr>Managing Workplace, Information Technology, and Fulfillment Risks</vt:lpstr>
      <vt:lpstr>Try It: Managing Internal Risks</vt:lpstr>
      <vt:lpstr>SECTION 3</vt:lpstr>
      <vt:lpstr>Types of External Risk and Risk Management Strategies</vt:lpstr>
      <vt:lpstr>Competition, Cost Increases, and Changes In Customer Habits</vt:lpstr>
      <vt:lpstr>Policy Changes, Brand Perception, and Severe Weather and Natural Disasters</vt:lpstr>
      <vt:lpstr>Demographic Changes and  Supply Chain Risks</vt:lpstr>
      <vt:lpstr>SECTION 4</vt:lpstr>
      <vt:lpstr>Apply It: Using SWOT Analysis to Identify Risks</vt:lpstr>
      <vt:lpstr>Tips for a Strong SWOT Analysis</vt:lpstr>
      <vt:lpstr>SWOT Analysis: Internal Factors</vt:lpstr>
      <vt:lpstr>SWOT Analysis: External Factors</vt:lpstr>
      <vt:lpstr>Risk Management Plan</vt:lpstr>
      <vt:lpstr>Apply It: My Risk Management Plan</vt:lpstr>
      <vt:lpstr>Take Action</vt:lpstr>
      <vt:lpstr>For More Information</vt:lpstr>
      <vt:lpstr>Post-Survey</vt:lpstr>
      <vt:lpstr>Evaluation</vt:lpstr>
      <vt:lpstr>Thank you!</vt:lpstr>
    </vt:vector>
  </TitlesOfParts>
  <Manager>FDIC</Manager>
  <Company>FDIC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Risk Management</dc:title>
  <dc:subject>Risk Management</dc:subject>
  <dc:creator>FDIC</dc:creator>
  <cp:keywords>Money Smart, Risk Management</cp:keywords>
  <dc:description>Money Smart, Risk Management</dc:description>
  <cp:lastModifiedBy>McCulley, Shawn</cp:lastModifiedBy>
  <cp:revision>7</cp:revision>
  <dcterms:created xsi:type="dcterms:W3CDTF">2025-09-30T13:38:49Z</dcterms:created>
  <dcterms:modified xsi:type="dcterms:W3CDTF">2026-03-31T23:21:03Z</dcterms:modified>
  <cp:category>Money Smart, Risk Management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ebbef76-9622-4179-ad18-7a6b88e0dc7a_ActionId">
    <vt:lpwstr>3e78e955-f8c0-42ab-9b59-0d41297ca04d</vt:lpwstr>
  </property>
  <property fmtid="{D5CDD505-2E9C-101B-9397-08002B2CF9AE}" pid="3" name="MSIP_Label_aebbef76-9622-4179-ad18-7a6b88e0dc7a_Name">
    <vt:lpwstr>aebbef76-9622-4179-ad18-7a6b88e0dc7a</vt:lpwstr>
  </property>
  <property fmtid="{D5CDD505-2E9C-101B-9397-08002B2CF9AE}" pid="4" name="ClassificationContentMarkingHeaderLocations">
    <vt:lpwstr>Office Theme:5</vt:lpwstr>
  </property>
  <property fmtid="{D5CDD505-2E9C-101B-9397-08002B2CF9AE}" pid="5" name="ClassificationContentMarkingHeaderText">
    <vt:lpwstr>NONPUBLIC//FDIC BUSINESS</vt:lpwstr>
  </property>
  <property fmtid="{D5CDD505-2E9C-101B-9397-08002B2CF9AE}" pid="6" name="MSIP_Label_aebbef76-9622-4179-ad18-7a6b88e0dc7a_SetDate">
    <vt:lpwstr>2025-03-25T18:30:42Z</vt:lpwstr>
  </property>
  <property fmtid="{D5CDD505-2E9C-101B-9397-08002B2CF9AE}" pid="7" name="MediaServiceImageTags">
    <vt:lpwstr/>
  </property>
  <property fmtid="{D5CDD505-2E9C-101B-9397-08002B2CF9AE}" pid="8" name="ContentTypeId">
    <vt:lpwstr>0x010100C2E22044E94EAD4D8015DA7097D5CB44</vt:lpwstr>
  </property>
  <property fmtid="{D5CDD505-2E9C-101B-9397-08002B2CF9AE}" pid="9" name="ComplianceAssetId">
    <vt:lpwstr/>
  </property>
  <property fmtid="{D5CDD505-2E9C-101B-9397-08002B2CF9AE}" pid="10" name="MSIP_Label_aebbef76-9622-4179-ad18-7a6b88e0dc7a_Method">
    <vt:lpwstr>Privileged</vt:lpwstr>
  </property>
  <property fmtid="{D5CDD505-2E9C-101B-9397-08002B2CF9AE}" pid="11" name="MSIP_Label_aebbef76-9622-4179-ad18-7a6b88e0dc7a_SiteId">
    <vt:lpwstr>26c83bc9-31c1-4d77-a523-0816095aba31</vt:lpwstr>
  </property>
  <property fmtid="{D5CDD505-2E9C-101B-9397-08002B2CF9AE}" pid="12" name="MSIP_Label_aebbef76-9622-4179-ad18-7a6b88e0dc7a_ContentBits">
    <vt:lpwstr>1</vt:lpwstr>
  </property>
  <property fmtid="{D5CDD505-2E9C-101B-9397-08002B2CF9AE}" pid="13" name="_ExtendedDescription">
    <vt:lpwstr/>
  </property>
  <property fmtid="{D5CDD505-2E9C-101B-9397-08002B2CF9AE}" pid="14" name="MSIP_Label_aebbef76-9622-4179-ad18-7a6b88e0dc7a_Enabled">
    <vt:lpwstr>true</vt:lpwstr>
  </property>
  <property fmtid="{D5CDD505-2E9C-101B-9397-08002B2CF9AE}" pid="15" name="TriggerFlowInfo">
    <vt:lpwstr/>
  </property>
  <property fmtid="{D5CDD505-2E9C-101B-9397-08002B2CF9AE}" pid="16" name="MSIP_Label_aebbef76-9622-4179-ad18-7a6b88e0dc7a_Tag">
    <vt:lpwstr>10, 0, 1, 1</vt:lpwstr>
  </property>
  <property fmtid="{D5CDD505-2E9C-101B-9397-08002B2CF9AE}" pid="17" name="ArticulateGUID">
    <vt:lpwstr>28B21D10-E133-4CC4-8683-C23EF3B7F243</vt:lpwstr>
  </property>
  <property fmtid="{D5CDD505-2E9C-101B-9397-08002B2CF9AE}" pid="18" name="ArticulatePath">
    <vt:lpwstr>https://icfonline.sharepoint.com/sites/MSYAMaterialsDevelopment/Shared Documents/General/MSYA/Module 11 - Buying a Car/MSYA Slides_ Module 11_ Buying a Car</vt:lpwstr>
  </property>
</Properties>
</file>