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b" ContentType="application/vnd.ms-excel.sheet.binary.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2.xml" ContentType="application/vnd.openxmlformats-officedocument.presentationml.notesSlide+xml"/>
  <Override PartName="/ppt/charts/chart2.xml" ContentType="application/vnd.openxmlformats-officedocument.drawingml.char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3723" r:id="rId3"/>
    <p:sldId id="2147376046" r:id="rId4"/>
    <p:sldId id="3760" r:id="rId5"/>
    <p:sldId id="2147376032" r:id="rId6"/>
    <p:sldId id="2147376052" r:id="rId7"/>
    <p:sldId id="2147477403" r:id="rId8"/>
    <p:sldId id="2147376045" r:id="rId9"/>
    <p:sldId id="2147477384" r:id="rId10"/>
    <p:sldId id="2147477386" r:id="rId11"/>
    <p:sldId id="2147477387" r:id="rId12"/>
    <p:sldId id="2147376035" r:id="rId13"/>
    <p:sldId id="2143187733" r:id="rId14"/>
    <p:sldId id="2147376039" r:id="rId15"/>
    <p:sldId id="2147376036" r:id="rId16"/>
    <p:sldId id="2147477329" r:id="rId17"/>
    <p:sldId id="2147477360" r:id="rId18"/>
    <p:sldId id="2147477361" r:id="rId19"/>
    <p:sldId id="2147477362" r:id="rId20"/>
    <p:sldId id="2147477394" r:id="rId21"/>
    <p:sldId id="2147477395" r:id="rId22"/>
    <p:sldId id="2147477396" r:id="rId23"/>
    <p:sldId id="2147477405" r:id="rId24"/>
    <p:sldId id="2147477407" r:id="rId25"/>
    <p:sldId id="2147477408" r:id="rId26"/>
    <p:sldId id="2147477409" r:id="rId27"/>
    <p:sldId id="2147376050" r:id="rId28"/>
    <p:sldId id="2147477392" r:id="rId29"/>
    <p:sldId id="259" r:id="rId30"/>
    <p:sldId id="2147477393" r:id="rId31"/>
    <p:sldId id="214747741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36396E-BA0A-4754-DF6A-D5EC29AE52A1}" name="Peter Tufano" initials="PT" userId="S::Peter.Tufano@sbs.ox.ac.uk::b0945b43-340a-4914-a635-0d3dc497c58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1562C"/>
    <a:srgbClr val="276FA5"/>
    <a:srgbClr val="486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966"/>
    <p:restoredTop sz="86531"/>
  </p:normalViewPr>
  <p:slideViewPr>
    <p:cSldViewPr snapToGrid="0">
      <p:cViewPr varScale="1">
        <p:scale>
          <a:sx n="110" d="100"/>
          <a:sy n="110" d="100"/>
        </p:scale>
        <p:origin x="320" y="176"/>
      </p:cViewPr>
      <p:guideLst/>
    </p:cSldViewPr>
  </p:slideViewPr>
  <p:outlineViewPr>
    <p:cViewPr>
      <p:scale>
        <a:sx n="33" d="100"/>
        <a:sy n="33" d="100"/>
      </p:scale>
      <p:origin x="0" y="-129296"/>
    </p:cViewPr>
  </p:outlineViewPr>
  <p:notesTextViewPr>
    <p:cViewPr>
      <p:scale>
        <a:sx n="1" d="1"/>
        <a:sy n="1" d="1"/>
      </p:scale>
      <p:origin x="0" y="0"/>
    </p:cViewPr>
  </p:notesTextViewPr>
  <p:sorterViewPr>
    <p:cViewPr>
      <p:scale>
        <a:sx n="132" d="100"/>
        <a:sy n="13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3373782982926487E-3"/>
          <c:y val="7.9303675048355893E-2"/>
          <c:w val="0.98532524340341465"/>
          <c:h val="0.89555125725338491"/>
        </c:manualLayout>
      </c:layout>
      <c:barChart>
        <c:barDir val="col"/>
        <c:grouping val="stacked"/>
        <c:varyColors val="0"/>
        <c:ser>
          <c:idx val="0"/>
          <c:order val="0"/>
          <c:spPr>
            <a:noFill/>
            <a:ln>
              <a:noFill/>
            </a:ln>
          </c:spPr>
          <c:invertIfNegative val="0"/>
          <c:dPt>
            <c:idx val="0"/>
            <c:invertIfNegative val="0"/>
            <c:bubble3D val="0"/>
            <c:spPr>
              <a:solidFill>
                <a:srgbClr val="E6E6E6"/>
              </a:solidFill>
              <a:ln w="9525" algn="ctr">
                <a:solidFill>
                  <a:schemeClr val="bg1"/>
                </a:solidFill>
                <a:prstDash val="solid"/>
              </a:ln>
            </c:spPr>
            <c:extLst>
              <c:ext xmlns:c16="http://schemas.microsoft.com/office/drawing/2014/chart" uri="{C3380CC4-5D6E-409C-BE32-E72D297353CC}">
                <c16:uniqueId val="{00000000-6B4E-49A3-89E9-1469FCD939F0}"/>
              </c:ext>
            </c:extLst>
          </c:dPt>
          <c:dPt>
            <c:idx val="3"/>
            <c:invertIfNegative val="0"/>
            <c:bubble3D val="0"/>
            <c:spPr>
              <a:solidFill>
                <a:srgbClr val="E6E6E6"/>
              </a:solidFill>
              <a:ln w="9525" algn="ctr">
                <a:solidFill>
                  <a:schemeClr val="bg1"/>
                </a:solidFill>
                <a:prstDash val="solid"/>
              </a:ln>
            </c:spPr>
            <c:extLst>
              <c:ext xmlns:c16="http://schemas.microsoft.com/office/drawing/2014/chart" uri="{C3380CC4-5D6E-409C-BE32-E72D297353CC}">
                <c16:uniqueId val="{00000001-6B4E-49A3-89E9-1469FCD939F0}"/>
              </c:ext>
            </c:extLst>
          </c:dPt>
          <c:dLbls>
            <c:dLbl>
              <c:idx val="0"/>
              <c:layout>
                <c:manualLayout>
                  <c:x val="0"/>
                  <c:y val="-0.24468085106382978"/>
                </c:manualLayout>
              </c:layout>
              <c:numFmt formatCode="&quot;$&quot;#,##0.0;&quot;-&quot;&quot;$&quot;#,##0.0;&quot;$&quot;0" sourceLinked="0"/>
              <c:spPr>
                <a:noFill/>
                <a:ln>
                  <a:noFill/>
                </a:ln>
              </c:spPr>
              <c:txPr>
                <a:bodyPr wrap="none"/>
                <a:lstStyle/>
                <a:p>
                  <a:pPr>
                    <a:defRPr sz="14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B4E-49A3-89E9-1469FCD939F0}"/>
                </c:ext>
              </c:extLst>
            </c:dLbl>
            <c:dLbl>
              <c:idx val="3"/>
              <c:layout>
                <c:manualLayout>
                  <c:x val="0"/>
                  <c:y val="-0.48791102514506768"/>
                </c:manualLayout>
              </c:layout>
              <c:numFmt formatCode="&quot;$&quot;#,##0.0;&quot;-&quot;&quot;$&quot;#,##0.0;&quot;$&quot;0" sourceLinked="0"/>
              <c:spPr>
                <a:noFill/>
                <a:ln>
                  <a:noFill/>
                </a:ln>
              </c:spPr>
              <c:txPr>
                <a:bodyPr wrap="none"/>
                <a:lstStyle/>
                <a:p>
                  <a:pPr>
                    <a:defRPr sz="1400" b="1" kern="1200">
                      <a:solidFill>
                        <a:srgbClr val="051C2C"/>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B4E-49A3-89E9-1469FCD939F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3.7</c:v>
                </c:pt>
                <c:pt idx="1">
                  <c:v>3.7</c:v>
                </c:pt>
                <c:pt idx="2">
                  <c:v>5.7</c:v>
                </c:pt>
                <c:pt idx="3">
                  <c:v>8.1</c:v>
                </c:pt>
              </c:numCache>
            </c:numRef>
          </c:val>
          <c:extLst>
            <c:ext xmlns:c16="http://schemas.microsoft.com/office/drawing/2014/chart" uri="{C3380CC4-5D6E-409C-BE32-E72D297353CC}">
              <c16:uniqueId val="{00000002-6B4E-49A3-89E9-1469FCD939F0}"/>
            </c:ext>
          </c:extLst>
        </c:ser>
        <c:ser>
          <c:idx val="1"/>
          <c:order val="1"/>
          <c:spPr>
            <a:solidFill>
              <a:srgbClr val="E6E6E6"/>
            </a:solidFill>
            <a:ln w="9525" algn="ctr">
              <a:solidFill>
                <a:schemeClr val="bg1"/>
              </a:solidFill>
              <a:prstDash val="solid"/>
            </a:ln>
          </c:spPr>
          <c:invertIfNegative val="0"/>
          <c:dPt>
            <c:idx val="2"/>
            <c:invertIfNegative val="0"/>
            <c:bubble3D val="0"/>
            <c:spPr>
              <a:solidFill>
                <a:schemeClr val="accent3"/>
              </a:solidFill>
              <a:ln w="9525" algn="ctr">
                <a:solidFill>
                  <a:schemeClr val="bg1"/>
                </a:solidFill>
                <a:prstDash val="solid"/>
              </a:ln>
            </c:spPr>
            <c:extLst>
              <c:ext xmlns:c16="http://schemas.microsoft.com/office/drawing/2014/chart" uri="{C3380CC4-5D6E-409C-BE32-E72D297353CC}">
                <c16:uniqueId val="{00000003-6B4E-49A3-89E9-1469FCD939F0}"/>
              </c:ext>
            </c:extLst>
          </c:dPt>
          <c:dLbls>
            <c:dLbl>
              <c:idx val="1"/>
              <c:layout>
                <c:manualLayout>
                  <c:x val="0"/>
                  <c:y val="-0.15038684719535783"/>
                </c:manualLayout>
              </c:layout>
              <c:numFmt formatCode="&quot;$&quot;#,##0.0;&quot;-&quot;&quot;$&quot;#,##0.0;&quot;$&quot;0" sourceLinked="0"/>
              <c:spPr>
                <a:noFill/>
                <a:ln>
                  <a:noFill/>
                </a:ln>
              </c:spPr>
              <c:txPr>
                <a:bodyPr wrap="none"/>
                <a:lstStyle/>
                <a:p>
                  <a:pPr>
                    <a:defRPr sz="14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6B4E-49A3-89E9-1469FCD939F0}"/>
                </c:ext>
              </c:extLst>
            </c:dLbl>
            <c:dLbl>
              <c:idx val="2"/>
              <c:layout>
                <c:manualLayout>
                  <c:x val="0"/>
                  <c:y val="-0.17263056092843326"/>
                </c:manualLayout>
              </c:layout>
              <c:numFmt formatCode="&quot;$&quot;#,##0.0;&quot;-&quot;&quot;$&quot;#,##0.0;&quot;$&quot;0" sourceLinked="0"/>
              <c:spPr>
                <a:noFill/>
                <a:ln>
                  <a:noFill/>
                </a:ln>
              </c:spPr>
              <c:txPr>
                <a:bodyPr wrap="none"/>
                <a:lstStyle/>
                <a:p>
                  <a:pPr>
                    <a:defRPr sz="14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6B4E-49A3-89E9-1469FCD939F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1">
                  <c:v>2</c:v>
                </c:pt>
                <c:pt idx="2">
                  <c:v>2.3999999999999995</c:v>
                </c:pt>
              </c:numCache>
            </c:numRef>
          </c:val>
          <c:extLst>
            <c:ext xmlns:c16="http://schemas.microsoft.com/office/drawing/2014/chart" uri="{C3380CC4-5D6E-409C-BE32-E72D297353CC}">
              <c16:uniqueId val="{00000005-6B4E-49A3-89E9-1469FCD939F0}"/>
            </c:ext>
          </c:extLst>
        </c:ser>
        <c:dLbls>
          <c:showLegendKey val="0"/>
          <c:showVal val="0"/>
          <c:showCatName val="0"/>
          <c:showSerName val="0"/>
          <c:showPercent val="0"/>
          <c:showBubbleSize val="0"/>
        </c:dLbls>
        <c:gapWidth val="40"/>
        <c:overlap val="100"/>
        <c:axId val="516620320"/>
        <c:axId val="1"/>
      </c:barChart>
      <c:catAx>
        <c:axId val="516620320"/>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8.1"/>
          <c:min val="0"/>
        </c:scaling>
        <c:delete val="1"/>
        <c:axPos val="l"/>
        <c:numFmt formatCode="General" sourceLinked="1"/>
        <c:majorTickMark val="out"/>
        <c:minorTickMark val="none"/>
        <c:tickLblPos val="nextTo"/>
        <c:crossAx val="516620320"/>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3384137736381598E-3"/>
          <c:y val="0.10049019607843138"/>
          <c:w val="0.98532317245272372"/>
          <c:h val="0.86764705882352944"/>
        </c:manualLayout>
      </c:layout>
      <c:barChart>
        <c:barDir val="col"/>
        <c:grouping val="stacked"/>
        <c:varyColors val="0"/>
        <c:ser>
          <c:idx val="0"/>
          <c:order val="0"/>
          <c:spPr>
            <a:noFill/>
            <a:ln>
              <a:noFill/>
            </a:ln>
          </c:spPr>
          <c:invertIfNegative val="0"/>
          <c:dPt>
            <c:idx val="0"/>
            <c:invertIfNegative val="0"/>
            <c:bubble3D val="0"/>
            <c:spPr>
              <a:solidFill>
                <a:schemeClr val="hlink"/>
              </a:solidFill>
              <a:ln w="9525" algn="ctr">
                <a:solidFill>
                  <a:schemeClr val="bg1"/>
                </a:solidFill>
                <a:prstDash val="solid"/>
              </a:ln>
            </c:spPr>
            <c:extLst>
              <c:ext xmlns:c16="http://schemas.microsoft.com/office/drawing/2014/chart" uri="{C3380CC4-5D6E-409C-BE32-E72D297353CC}">
                <c16:uniqueId val="{00000000-8C53-492A-A7B7-DD44775A9979}"/>
              </c:ext>
            </c:extLst>
          </c:dPt>
          <c:dPt>
            <c:idx val="8"/>
            <c:invertIfNegative val="0"/>
            <c:bubble3D val="0"/>
            <c:spPr>
              <a:solidFill>
                <a:schemeClr val="accent1"/>
              </a:solidFill>
              <a:ln w="9525" algn="ctr">
                <a:solidFill>
                  <a:schemeClr val="bg1"/>
                </a:solidFill>
                <a:prstDash val="solid"/>
              </a:ln>
            </c:spPr>
            <c:extLst>
              <c:ext xmlns:c16="http://schemas.microsoft.com/office/drawing/2014/chart" uri="{C3380CC4-5D6E-409C-BE32-E72D297353CC}">
                <c16:uniqueId val="{00000001-8C53-492A-A7B7-DD44775A9979}"/>
              </c:ext>
            </c:extLst>
          </c:dPt>
          <c:dLbls>
            <c:dLbl>
              <c:idx val="0"/>
              <c:layout>
                <c:manualLayout>
                  <c:x val="0"/>
                  <c:y val="-6.9240196078431376E-2"/>
                </c:manualLayout>
              </c:layout>
              <c:numFmt formatCode="#,##0;&quot;-&quot;#,##0;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C53-492A-A7B7-DD44775A9979}"/>
                </c:ext>
              </c:extLst>
            </c:dLbl>
            <c:dLbl>
              <c:idx val="8"/>
              <c:layout>
                <c:manualLayout>
                  <c:x val="0"/>
                  <c:y val="-0.48468137254901961"/>
                </c:manualLayout>
              </c:layout>
              <c:numFmt formatCode="#,##0;&quot;-&quot;#,##0;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C53-492A-A7B7-DD44775A997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Sheet1!$A$1:$I$1</c:f>
              <c:numCache>
                <c:formatCode>General</c:formatCode>
                <c:ptCount val="9"/>
                <c:pt idx="0">
                  <c:v>100</c:v>
                </c:pt>
                <c:pt idx="1">
                  <c:v>100</c:v>
                </c:pt>
                <c:pt idx="2">
                  <c:v>500</c:v>
                </c:pt>
                <c:pt idx="3">
                  <c:v>510</c:v>
                </c:pt>
                <c:pt idx="4">
                  <c:v>560</c:v>
                </c:pt>
                <c:pt idx="5">
                  <c:v>650</c:v>
                </c:pt>
                <c:pt idx="6">
                  <c:v>700</c:v>
                </c:pt>
                <c:pt idx="7">
                  <c:v>1300</c:v>
                </c:pt>
                <c:pt idx="8">
                  <c:v>2400</c:v>
                </c:pt>
              </c:numCache>
            </c:numRef>
          </c:val>
          <c:extLst>
            <c:ext xmlns:c16="http://schemas.microsoft.com/office/drawing/2014/chart" uri="{C3380CC4-5D6E-409C-BE32-E72D297353CC}">
              <c16:uniqueId val="{00000002-8C53-492A-A7B7-DD44775A9979}"/>
            </c:ext>
          </c:extLst>
        </c:ser>
        <c:ser>
          <c:idx val="1"/>
          <c:order val="1"/>
          <c:spPr>
            <a:solidFill>
              <a:schemeClr val="accent5"/>
            </a:solidFill>
            <a:ln w="9525" algn="ctr">
              <a:solidFill>
                <a:schemeClr val="bg1"/>
              </a:solidFill>
              <a:prstDash val="solid"/>
            </a:ln>
          </c:spPr>
          <c:invertIfNegative val="0"/>
          <c:dPt>
            <c:idx val="1"/>
            <c:invertIfNegative val="0"/>
            <c:bubble3D val="0"/>
            <c:spPr>
              <a:solidFill>
                <a:schemeClr val="hlink"/>
              </a:solidFill>
              <a:ln w="9525" algn="ctr">
                <a:solidFill>
                  <a:schemeClr val="bg1"/>
                </a:solidFill>
                <a:prstDash val="solid"/>
              </a:ln>
            </c:spPr>
            <c:extLst>
              <c:ext xmlns:c16="http://schemas.microsoft.com/office/drawing/2014/chart" uri="{C3380CC4-5D6E-409C-BE32-E72D297353CC}">
                <c16:uniqueId val="{00000003-8C53-492A-A7B7-DD44775A9979}"/>
              </c:ext>
            </c:extLst>
          </c:dPt>
          <c:dPt>
            <c:idx val="2"/>
            <c:invertIfNegative val="0"/>
            <c:bubble3D val="0"/>
            <c:spPr>
              <a:solidFill>
                <a:schemeClr val="hlink"/>
              </a:solidFill>
              <a:ln w="9525" algn="ctr">
                <a:solidFill>
                  <a:schemeClr val="bg1"/>
                </a:solidFill>
                <a:prstDash val="solid"/>
              </a:ln>
            </c:spPr>
            <c:extLst>
              <c:ext xmlns:c16="http://schemas.microsoft.com/office/drawing/2014/chart" uri="{C3380CC4-5D6E-409C-BE32-E72D297353CC}">
                <c16:uniqueId val="{00000004-8C53-492A-A7B7-DD44775A9979}"/>
              </c:ext>
            </c:extLst>
          </c:dPt>
          <c:dPt>
            <c:idx val="3"/>
            <c:invertIfNegative val="0"/>
            <c:bubble3D val="0"/>
            <c:spPr>
              <a:solidFill>
                <a:schemeClr val="hlink"/>
              </a:solidFill>
              <a:ln w="9525" algn="ctr">
                <a:solidFill>
                  <a:schemeClr val="bg1"/>
                </a:solidFill>
                <a:prstDash val="solid"/>
              </a:ln>
            </c:spPr>
            <c:extLst>
              <c:ext xmlns:c16="http://schemas.microsoft.com/office/drawing/2014/chart" uri="{C3380CC4-5D6E-409C-BE32-E72D297353CC}">
                <c16:uniqueId val="{00000005-8C53-492A-A7B7-DD44775A9979}"/>
              </c:ext>
            </c:extLst>
          </c:dPt>
          <c:dPt>
            <c:idx val="6"/>
            <c:invertIfNegative val="0"/>
            <c:bubble3D val="0"/>
            <c:spPr>
              <a:solidFill>
                <a:srgbClr val="00B050"/>
              </a:solidFill>
              <a:ln w="9525" algn="ctr">
                <a:solidFill>
                  <a:schemeClr val="bg1"/>
                </a:solidFill>
                <a:prstDash val="solid"/>
              </a:ln>
            </c:spPr>
            <c:extLst>
              <c:ext xmlns:c16="http://schemas.microsoft.com/office/drawing/2014/chart" uri="{C3380CC4-5D6E-409C-BE32-E72D297353CC}">
                <c16:uniqueId val="{00000008-8C53-492A-A7B7-DD44775A9979}"/>
              </c:ext>
            </c:extLst>
          </c:dPt>
          <c:dLbls>
            <c:dLbl>
              <c:idx val="1"/>
              <c:layout>
                <c:manualLayout>
                  <c:x val="0"/>
                  <c:y val="-0.12745098039215697"/>
                </c:manualLayout>
              </c:layout>
              <c:numFmt formatCode="#,##0;#,##0;0" sourceLinked="0"/>
              <c:spPr>
                <a:noFill/>
                <a:ln>
                  <a:noFill/>
                </a:ln>
              </c:spPr>
              <c:txPr>
                <a:bodyPr wrap="none"/>
                <a:lstStyle/>
                <a:p>
                  <a:pPr>
                    <a:defRPr sz="1400"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8C53-492A-A7B7-DD44775A9979}"/>
                </c:ext>
              </c:extLst>
            </c:dLbl>
            <c:dLbl>
              <c:idx val="2"/>
              <c:layout>
                <c:manualLayout>
                  <c:x val="5.2074513124470791E-2"/>
                  <c:y val="4.9019607843137254E-2"/>
                </c:manualLayout>
              </c:layout>
              <c:numFmt formatCode="#,##0;#,##0;0" sourceLinked="0"/>
              <c:spPr>
                <a:noFill/>
                <a:ln>
                  <a:noFill/>
                </a:ln>
              </c:spPr>
              <c:txPr>
                <a:bodyPr wrap="none"/>
                <a:lstStyle/>
                <a:p>
                  <a:pPr>
                    <a:defRPr sz="1400"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8C53-492A-A7B7-DD44775A9979}"/>
                </c:ext>
              </c:extLst>
            </c:dLbl>
            <c:dLbl>
              <c:idx val="3"/>
              <c:layout>
                <c:manualLayout>
                  <c:x val="5.2215636466271524E-2"/>
                  <c:y val="4.2279411764705885E-2"/>
                </c:manualLayout>
              </c:layout>
              <c:numFmt formatCode="#,##0;#,##0;0" sourceLinked="0"/>
              <c:spPr>
                <a:noFill/>
                <a:ln>
                  <a:noFill/>
                </a:ln>
              </c:spPr>
              <c:txPr>
                <a:bodyPr wrap="none"/>
                <a:lstStyle/>
                <a:p>
                  <a:pPr>
                    <a:defRPr sz="1400"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8C53-492A-A7B7-DD44775A9979}"/>
                </c:ext>
              </c:extLst>
            </c:dLbl>
            <c:dLbl>
              <c:idx val="4"/>
              <c:layout>
                <c:manualLayout>
                  <c:x val="5.2215636466271524E-2"/>
                  <c:y val="3.4926470588235295E-2"/>
                </c:manualLayout>
              </c:layout>
              <c:numFmt formatCode="#,##0;#,##0;0" sourceLinked="0"/>
              <c:spPr>
                <a:noFill/>
                <a:ln>
                  <a:noFill/>
                </a:ln>
              </c:spPr>
              <c:txPr>
                <a:bodyPr wrap="none"/>
                <a:lstStyle/>
                <a:p>
                  <a:pPr>
                    <a:defRPr sz="1400"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8C53-492A-A7B7-DD44775A9979}"/>
                </c:ext>
              </c:extLst>
            </c:dLbl>
            <c:dLbl>
              <c:idx val="5"/>
              <c:layout>
                <c:manualLayout>
                  <c:x val="5.2215636466271524E-2"/>
                  <c:y val="4.1666666666666664E-2"/>
                </c:manualLayout>
              </c:layout>
              <c:numFmt formatCode="#,##0;#,##0;0" sourceLinked="0"/>
              <c:spPr>
                <a:noFill/>
                <a:ln>
                  <a:noFill/>
                </a:ln>
              </c:spPr>
              <c:txPr>
                <a:bodyPr wrap="none"/>
                <a:lstStyle/>
                <a:p>
                  <a:pPr>
                    <a:defRPr sz="1400"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8C53-492A-A7B7-DD44775A9979}"/>
                </c:ext>
              </c:extLst>
            </c:dLbl>
            <c:dLbl>
              <c:idx val="6"/>
              <c:layout>
                <c:manualLayout>
                  <c:x val="0"/>
                  <c:y val="0"/>
                </c:manualLayout>
              </c:layout>
              <c:numFmt formatCode="#,##0;#,##0;0" sourceLinked="0"/>
              <c:spPr>
                <a:noFill/>
                <a:ln>
                  <a:noFill/>
                </a:ln>
              </c:spPr>
              <c:txPr>
                <a:bodyPr wrap="none"/>
                <a:lstStyle/>
                <a:p>
                  <a:pPr>
                    <a:defRPr sz="1400"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8C53-492A-A7B7-DD44775A9979}"/>
                </c:ext>
              </c:extLst>
            </c:dLbl>
            <c:dLbl>
              <c:idx val="7"/>
              <c:layout>
                <c:manualLayout>
                  <c:x val="0"/>
                  <c:y val="-6.1274509803921568E-4"/>
                </c:manualLayout>
              </c:layout>
              <c:numFmt formatCode="#,##0;#,##0;0" sourceLinked="0"/>
              <c:spPr>
                <a:noFill/>
                <a:ln>
                  <a:noFill/>
                </a:ln>
              </c:spPr>
              <c:txPr>
                <a:bodyPr wrap="none"/>
                <a:lstStyle/>
                <a:p>
                  <a:pPr>
                    <a:defRPr sz="1400"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8C53-492A-A7B7-DD44775A9979}"/>
                </c:ext>
              </c:extLst>
            </c:dLbl>
            <c:spPr>
              <a:noFill/>
              <a:ln>
                <a:noFill/>
              </a:ln>
              <a:effectLst/>
            </c:spPr>
            <c:txPr>
              <a:bodyPr wrap="square" lIns="38100" tIns="19050" rIns="38100" bIns="19050" anchor="ctr">
                <a:spAutoFit/>
              </a:bodyPr>
              <a:lstStyle/>
              <a:p>
                <a:pPr>
                  <a:defRPr baseline="0">
                    <a:solidFill>
                      <a:schemeClr val="tx1"/>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Sheet1!$A$2:$I$2</c:f>
              <c:numCache>
                <c:formatCode>General</c:formatCode>
                <c:ptCount val="9"/>
                <c:pt idx="1">
                  <c:v>400</c:v>
                </c:pt>
                <c:pt idx="2">
                  <c:v>10</c:v>
                </c:pt>
                <c:pt idx="3">
                  <c:v>50</c:v>
                </c:pt>
                <c:pt idx="4">
                  <c:v>90</c:v>
                </c:pt>
                <c:pt idx="5">
                  <c:v>50</c:v>
                </c:pt>
                <c:pt idx="6">
                  <c:v>600</c:v>
                </c:pt>
                <c:pt idx="7">
                  <c:v>1100</c:v>
                </c:pt>
              </c:numCache>
            </c:numRef>
          </c:val>
          <c:extLst>
            <c:ext xmlns:c16="http://schemas.microsoft.com/office/drawing/2014/chart" uri="{C3380CC4-5D6E-409C-BE32-E72D297353CC}">
              <c16:uniqueId val="{0000000A-8C53-492A-A7B7-DD44775A9979}"/>
            </c:ext>
          </c:extLst>
        </c:ser>
        <c:dLbls>
          <c:showLegendKey val="0"/>
          <c:showVal val="0"/>
          <c:showCatName val="0"/>
          <c:showSerName val="0"/>
          <c:showPercent val="0"/>
          <c:showBubbleSize val="0"/>
        </c:dLbls>
        <c:gapWidth val="40"/>
        <c:overlap val="100"/>
        <c:axId val="616363055"/>
        <c:axId val="1"/>
      </c:barChart>
      <c:catAx>
        <c:axId val="616363055"/>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2400"/>
          <c:min val="0"/>
        </c:scaling>
        <c:delete val="1"/>
        <c:axPos val="l"/>
        <c:numFmt formatCode="General" sourceLinked="1"/>
        <c:majorTickMark val="out"/>
        <c:minorTickMark val="none"/>
        <c:tickLblPos val="nextTo"/>
        <c:crossAx val="616363055"/>
        <c:crosses val="min"/>
        <c:crossBetween val="between"/>
      </c:valAx>
    </c:plotArea>
    <c:plotVisOnly val="0"/>
    <c:dispBlanksAs val="gap"/>
    <c:showDLblsOverMax val="1"/>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4E7DFFA9-709C-004F-A714-C9F27772F157}" type="datetimeFigureOut">
              <a:rPr lang="en-US" smtClean="0"/>
              <a:t>9/16/24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C1C12-CE12-6A4E-BE7A-D6F7C22139E9}" type="slidenum">
              <a:rPr lang="en-US" smtClean="0"/>
              <a:t>‹#›</a:t>
            </a:fld>
            <a:endParaRPr lang="en-US"/>
          </a:p>
        </p:txBody>
      </p:sp>
    </p:spTree>
    <p:extLst>
      <p:ext uri="{BB962C8B-B14F-4D97-AF65-F5344CB8AC3E}">
        <p14:creationId xmlns:p14="http://schemas.microsoft.com/office/powerpoint/2010/main" val="1223507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C0A36C-1211-4CAF-8EEC-F940F83B8AE4}" type="slidenum">
              <a:rPr lang="en-GB" smtClean="0"/>
              <a:t>16</a:t>
            </a:fld>
            <a:endParaRPr lang="en-GB"/>
          </a:p>
        </p:txBody>
      </p:sp>
    </p:spTree>
    <p:extLst>
      <p:ext uri="{BB962C8B-B14F-4D97-AF65-F5344CB8AC3E}">
        <p14:creationId xmlns:p14="http://schemas.microsoft.com/office/powerpoint/2010/main" val="1178370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C0A36C-1211-4CAF-8EEC-F940F83B8AE4}" type="slidenum">
              <a:rPr lang="en-GB" smtClean="0"/>
              <a:t>17</a:t>
            </a:fld>
            <a:endParaRPr lang="en-GB"/>
          </a:p>
        </p:txBody>
      </p:sp>
    </p:spTree>
    <p:extLst>
      <p:ext uri="{BB962C8B-B14F-4D97-AF65-F5344CB8AC3E}">
        <p14:creationId xmlns:p14="http://schemas.microsoft.com/office/powerpoint/2010/main" val="42468717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9.emf"/><Relationship Id="rId4" Type="http://schemas.openxmlformats.org/officeDocument/2006/relationships/tags" Target="../tags/tag4.xml"/><Relationship Id="rId9" Type="http://schemas.openxmlformats.org/officeDocument/2006/relationships/oleObject" Target="../embeddings/oleObject1.bin"/></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10.xml"/><Relationship Id="rId7" Type="http://schemas.openxmlformats.org/officeDocument/2006/relationships/oleObject" Target="../embeddings/oleObject2.bin"/><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 Id="rId9"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CF8639B-A40A-4E6A-92E9-FA9B901D90C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DE452CF-877E-45CA-A8DF-18AB07245C1A}"/>
              </a:ext>
            </a:extLst>
          </p:cNvPr>
          <p:cNvSpPr/>
          <p:nvPr userDrawn="1"/>
        </p:nvSpPr>
        <p:spPr>
          <a:xfrm>
            <a:off x="7310439" y="1939059"/>
            <a:ext cx="4055009" cy="3966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A red and white lighthouse&#10;&#10;Description automatically generated with low confidence">
            <a:extLst>
              <a:ext uri="{FF2B5EF4-FFF2-40B4-BE49-F238E27FC236}">
                <a16:creationId xmlns:a16="http://schemas.microsoft.com/office/drawing/2014/main" id="{446B20E6-9E03-874F-BEDA-76FF6F94F11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3" name="Title 1">
            <a:extLst>
              <a:ext uri="{FF2B5EF4-FFF2-40B4-BE49-F238E27FC236}">
                <a16:creationId xmlns:a16="http://schemas.microsoft.com/office/drawing/2014/main" id="{DBECEC1B-8FFF-9840-864B-47383E6975E9}"/>
              </a:ext>
            </a:extLst>
          </p:cNvPr>
          <p:cNvSpPr>
            <a:spLocks noGrp="1"/>
          </p:cNvSpPr>
          <p:nvPr>
            <p:ph type="ctrTitle"/>
          </p:nvPr>
        </p:nvSpPr>
        <p:spPr>
          <a:xfrm>
            <a:off x="1230775" y="858496"/>
            <a:ext cx="7716456" cy="2324999"/>
          </a:xfrm>
          <a:noFill/>
        </p:spPr>
        <p:txBody>
          <a:bodyPr anchor="t">
            <a:normAutofit/>
          </a:bodyPr>
          <a:lstStyle>
            <a:lvl1pPr algn="l">
              <a:lnSpc>
                <a:spcPts val="7300"/>
              </a:lnSpc>
              <a:defRPr sz="7000" b="1">
                <a:solidFill>
                  <a:srgbClr val="FFFFFF"/>
                </a:solidFill>
              </a:defRPr>
            </a:lvl1pPr>
          </a:lstStyle>
          <a:p>
            <a:r>
              <a:rPr lang="en-US"/>
              <a:t>Click to edit Master title style</a:t>
            </a:r>
          </a:p>
        </p:txBody>
      </p:sp>
      <p:sp>
        <p:nvSpPr>
          <p:cNvPr id="24" name="Subtitle 2">
            <a:extLst>
              <a:ext uri="{FF2B5EF4-FFF2-40B4-BE49-F238E27FC236}">
                <a16:creationId xmlns:a16="http://schemas.microsoft.com/office/drawing/2014/main" id="{133DF0A9-05F8-3747-9569-7E986DB7EE37}"/>
              </a:ext>
            </a:extLst>
          </p:cNvPr>
          <p:cNvSpPr>
            <a:spLocks noGrp="1"/>
          </p:cNvSpPr>
          <p:nvPr>
            <p:ph type="subTitle" idx="1"/>
          </p:nvPr>
        </p:nvSpPr>
        <p:spPr>
          <a:xfrm>
            <a:off x="1230775" y="3349723"/>
            <a:ext cx="7716456" cy="2203912"/>
          </a:xfrm>
        </p:spPr>
        <p:txBody>
          <a:bodyPr>
            <a:normAutofit/>
          </a:bodyPr>
          <a:lstStyle>
            <a:lvl1pPr marL="0" indent="0" algn="l">
              <a:lnSpc>
                <a:spcPct val="100000"/>
              </a:lnSpc>
              <a:spcBef>
                <a:spcPts val="0"/>
              </a:spcBef>
              <a:buNone/>
              <a:defRPr sz="2500" b="1">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Graphic 10">
            <a:extLst>
              <a:ext uri="{FF2B5EF4-FFF2-40B4-BE49-F238E27FC236}">
                <a16:creationId xmlns:a16="http://schemas.microsoft.com/office/drawing/2014/main" id="{D04E6A35-A11C-DB45-A641-871681321AD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54238" y="5719862"/>
            <a:ext cx="1617627" cy="685800"/>
          </a:xfrm>
          <a:prstGeom prst="rect">
            <a:avLst/>
          </a:prstGeom>
        </p:spPr>
      </p:pic>
    </p:spTree>
    <p:extLst>
      <p:ext uri="{BB962C8B-B14F-4D97-AF65-F5344CB8AC3E}">
        <p14:creationId xmlns:p14="http://schemas.microsoft.com/office/powerpoint/2010/main" val="3209058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1C9D83C-0E83-4E67-9241-7D82C08E8D20}"/>
              </a:ext>
            </a:extLst>
          </p:cNvPr>
          <p:cNvSpPr>
            <a:spLocks noGrp="1"/>
          </p:cNvSpPr>
          <p:nvPr>
            <p:ph type="body" sz="quarter" idx="14"/>
          </p:nvPr>
        </p:nvSpPr>
        <p:spPr>
          <a:xfrm>
            <a:off x="6456363" y="4546600"/>
            <a:ext cx="5373687" cy="1727200"/>
          </a:xfrm>
        </p:spPr>
        <p:txBody>
          <a:bodyPr vert="horz" lIns="72000" tIns="72000" rIns="72000" bIns="72000" rtlCol="0">
            <a:normAutofit/>
          </a:bodyPr>
          <a:lstStyle>
            <a:lvl1pPr>
              <a:defRPr lang="en-US" smtClean="0"/>
            </a:lvl1pPr>
            <a:lvl2pPr>
              <a:defRPr lang="en-US" smtClean="0"/>
            </a:lvl2pPr>
            <a:lvl3pPr>
              <a:defRPr lang="en-US" smtClean="0"/>
            </a:lvl3pPr>
            <a:lvl4pPr>
              <a:defRPr lang="en-US" smtClean="0"/>
            </a:lvl4pPr>
            <a:lvl5pPr>
              <a:defRPr lang="en-GB"/>
            </a:lvl5pPr>
          </a:lstStyle>
          <a:p>
            <a:pPr marL="0" lvl="0" indent="0" algn="ctr">
              <a:buNone/>
            </a:pPr>
            <a:r>
              <a:rPr lang="en-US"/>
              <a:t>Click to edit Master text styles</a:t>
            </a:r>
          </a:p>
        </p:txBody>
      </p:sp>
      <p:sp>
        <p:nvSpPr>
          <p:cNvPr id="9" name="Text Placeholder 8">
            <a:extLst>
              <a:ext uri="{FF2B5EF4-FFF2-40B4-BE49-F238E27FC236}">
                <a16:creationId xmlns:a16="http://schemas.microsoft.com/office/drawing/2014/main" id="{0616D5D1-4B1D-483A-B72E-51980082652F}"/>
              </a:ext>
            </a:extLst>
          </p:cNvPr>
          <p:cNvSpPr>
            <a:spLocks noGrp="1"/>
          </p:cNvSpPr>
          <p:nvPr>
            <p:ph type="body" sz="quarter" idx="13"/>
          </p:nvPr>
        </p:nvSpPr>
        <p:spPr>
          <a:xfrm>
            <a:off x="360363" y="4546600"/>
            <a:ext cx="5397500" cy="1727200"/>
          </a:xfrm>
        </p:spPr>
        <p:txBody>
          <a:bodyPr vert="horz" lIns="72000" tIns="72000" rIns="72000" bIns="72000" rtlCol="0">
            <a:normAutofit/>
          </a:bodyPr>
          <a:lstStyle>
            <a:lvl1pPr>
              <a:defRPr lang="en-US" smtClean="0"/>
            </a:lvl1pPr>
            <a:lvl2pPr>
              <a:defRPr lang="en-US" smtClean="0"/>
            </a:lvl2pPr>
            <a:lvl3pPr>
              <a:defRPr lang="en-US" smtClean="0"/>
            </a:lvl3pPr>
            <a:lvl4pPr>
              <a:defRPr lang="en-US" smtClean="0"/>
            </a:lvl4pPr>
            <a:lvl5pPr>
              <a:defRPr lang="en-GB"/>
            </a:lvl5pPr>
          </a:lstStyle>
          <a:p>
            <a:pPr marL="0" lvl="0" indent="0" algn="ctr">
              <a:buNone/>
            </a:pPr>
            <a:r>
              <a:rPr lang="en-US"/>
              <a:t>Click to edit Master text styles</a:t>
            </a:r>
          </a:p>
        </p:txBody>
      </p:sp>
      <p:sp>
        <p:nvSpPr>
          <p:cNvPr id="2" name="Title 1">
            <a:extLst>
              <a:ext uri="{FF2B5EF4-FFF2-40B4-BE49-F238E27FC236}">
                <a16:creationId xmlns:a16="http://schemas.microsoft.com/office/drawing/2014/main" id="{414839A3-5A33-49A3-8C15-6CE109DBC41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BA1ED4D-D66D-4D6B-90E6-C91A7449D651}"/>
              </a:ext>
            </a:extLst>
          </p:cNvPr>
          <p:cNvSpPr>
            <a:spLocks noGrp="1"/>
          </p:cNvSpPr>
          <p:nvPr>
            <p:ph type="dt" sz="half" idx="10"/>
          </p:nvPr>
        </p:nvSpPr>
        <p:spPr/>
        <p:txBody>
          <a:bodyPr/>
          <a:lstStyle/>
          <a:p>
            <a:fld id="{A1320B0E-B07C-2947-8685-EDA8F26EC2FF}" type="datetime1">
              <a:rPr lang="en-US" smtClean="0"/>
              <a:t>9/16/24</a:t>
            </a:fld>
            <a:endParaRPr lang="en-GB"/>
          </a:p>
        </p:txBody>
      </p:sp>
      <p:sp>
        <p:nvSpPr>
          <p:cNvPr id="4" name="Footer Placeholder 3">
            <a:extLst>
              <a:ext uri="{FF2B5EF4-FFF2-40B4-BE49-F238E27FC236}">
                <a16:creationId xmlns:a16="http://schemas.microsoft.com/office/drawing/2014/main" id="{C9215D9D-8892-4B08-869C-C9E6BA2CD790}"/>
              </a:ext>
            </a:extLst>
          </p:cNvPr>
          <p:cNvSpPr>
            <a:spLocks noGrp="1"/>
          </p:cNvSpPr>
          <p:nvPr>
            <p:ph type="ftr" sz="quarter" idx="11"/>
          </p:nvPr>
        </p:nvSpPr>
        <p:spPr/>
        <p:txBody>
          <a:bodyPr/>
          <a:lstStyle/>
          <a:p>
            <a:r>
              <a:rPr lang="en-GB"/>
              <a:t>© Peter Tufano, 2024</a:t>
            </a:r>
          </a:p>
        </p:txBody>
      </p:sp>
      <p:sp>
        <p:nvSpPr>
          <p:cNvPr id="5" name="Slide Number Placeholder 4">
            <a:extLst>
              <a:ext uri="{FF2B5EF4-FFF2-40B4-BE49-F238E27FC236}">
                <a16:creationId xmlns:a16="http://schemas.microsoft.com/office/drawing/2014/main" id="{3DBA2430-25D3-4E13-9897-DB955A074C5D}"/>
              </a:ext>
            </a:extLst>
          </p:cNvPr>
          <p:cNvSpPr>
            <a:spLocks noGrp="1"/>
          </p:cNvSpPr>
          <p:nvPr>
            <p:ph type="sldNum" sz="quarter" idx="12"/>
          </p:nvPr>
        </p:nvSpPr>
        <p:spPr/>
        <p:txBody>
          <a:bodyPr/>
          <a:lstStyle/>
          <a:p>
            <a:fld id="{0253CDF2-F7F9-43E0-87CB-D85F6EEB53D6}" type="slidenum">
              <a:rPr lang="en-GB" smtClean="0"/>
              <a:pPr/>
              <a:t>‹#›</a:t>
            </a:fld>
            <a:endParaRPr lang="en-GB"/>
          </a:p>
        </p:txBody>
      </p:sp>
      <p:pic>
        <p:nvPicPr>
          <p:cNvPr id="8" name="Graphic 7">
            <a:extLst>
              <a:ext uri="{FF2B5EF4-FFF2-40B4-BE49-F238E27FC236}">
                <a16:creationId xmlns:a16="http://schemas.microsoft.com/office/drawing/2014/main" id="{CEB5A540-B3E8-284C-979E-9860A96C16B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85803" y="6387389"/>
            <a:ext cx="870169" cy="368912"/>
          </a:xfrm>
          <a:prstGeom prst="rect">
            <a:avLst/>
          </a:prstGeom>
        </p:spPr>
      </p:pic>
    </p:spTree>
    <p:extLst>
      <p:ext uri="{BB962C8B-B14F-4D97-AF65-F5344CB8AC3E}">
        <p14:creationId xmlns:p14="http://schemas.microsoft.com/office/powerpoint/2010/main" val="2674030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text ">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B611BD1-2A88-430F-A9D4-45F5A2E9FDD3}"/>
              </a:ext>
            </a:extLst>
          </p:cNvPr>
          <p:cNvSpPr>
            <a:spLocks noGrp="1"/>
          </p:cNvSpPr>
          <p:nvPr>
            <p:ph type="body" sz="quarter" idx="13"/>
          </p:nvPr>
        </p:nvSpPr>
        <p:spPr>
          <a:xfrm>
            <a:off x="360363" y="4191000"/>
            <a:ext cx="3649662" cy="2082800"/>
          </a:xfrm>
        </p:spPr>
        <p:txBody>
          <a:bodyPr lIns="72000" tIns="72000" rIns="72000" bIns="72000"/>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Title 1">
            <a:extLst>
              <a:ext uri="{FF2B5EF4-FFF2-40B4-BE49-F238E27FC236}">
                <a16:creationId xmlns:a16="http://schemas.microsoft.com/office/drawing/2014/main" id="{C2B88806-15D0-45B7-878C-BBEFD6F83F7F}"/>
              </a:ext>
            </a:extLst>
          </p:cNvPr>
          <p:cNvSpPr>
            <a:spLocks noGrp="1"/>
          </p:cNvSpPr>
          <p:nvPr>
            <p:ph type="title"/>
          </p:nvPr>
        </p:nvSpPr>
        <p:spPr/>
        <p:txBody>
          <a:bodyPr/>
          <a:lstStyle/>
          <a:p>
            <a:r>
              <a:rPr lang="en-US"/>
              <a:t>Click to edit Master title style</a:t>
            </a:r>
            <a:endParaRPr lang="en-GB"/>
          </a:p>
        </p:txBody>
      </p:sp>
      <p:sp>
        <p:nvSpPr>
          <p:cNvPr id="13" name="Text Placeholder 12">
            <a:extLst>
              <a:ext uri="{FF2B5EF4-FFF2-40B4-BE49-F238E27FC236}">
                <a16:creationId xmlns:a16="http://schemas.microsoft.com/office/drawing/2014/main" id="{09619EA0-BA23-4214-8203-65949873EAC7}"/>
              </a:ext>
            </a:extLst>
          </p:cNvPr>
          <p:cNvSpPr>
            <a:spLocks noGrp="1"/>
          </p:cNvSpPr>
          <p:nvPr>
            <p:ph type="body" sz="quarter" idx="14"/>
          </p:nvPr>
        </p:nvSpPr>
        <p:spPr>
          <a:xfrm>
            <a:off x="4271963" y="4191000"/>
            <a:ext cx="3646487" cy="2079625"/>
          </a:xfrm>
        </p:spPr>
        <p:txBody>
          <a:bodyPr lIns="72000" tIns="72000" rIns="72000" bIns="72000"/>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4">
            <a:extLst>
              <a:ext uri="{FF2B5EF4-FFF2-40B4-BE49-F238E27FC236}">
                <a16:creationId xmlns:a16="http://schemas.microsoft.com/office/drawing/2014/main" id="{1B7E765A-8F9C-49D9-B3EB-8F207503C245}"/>
              </a:ext>
            </a:extLst>
          </p:cNvPr>
          <p:cNvSpPr>
            <a:spLocks noGrp="1"/>
          </p:cNvSpPr>
          <p:nvPr>
            <p:ph type="body" sz="quarter" idx="15"/>
          </p:nvPr>
        </p:nvSpPr>
        <p:spPr>
          <a:xfrm>
            <a:off x="8180388" y="4194175"/>
            <a:ext cx="3646487" cy="2076450"/>
          </a:xfrm>
        </p:spPr>
        <p:txBody>
          <a:bodyPr lIns="72000" tIns="72000" rIns="72000" bIns="72000"/>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0" name="Graphic 9">
            <a:extLst>
              <a:ext uri="{FF2B5EF4-FFF2-40B4-BE49-F238E27FC236}">
                <a16:creationId xmlns:a16="http://schemas.microsoft.com/office/drawing/2014/main" id="{2834132E-41B4-9347-802C-9B5A6602639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85803" y="6387389"/>
            <a:ext cx="870169" cy="368912"/>
          </a:xfrm>
          <a:prstGeom prst="rect">
            <a:avLst/>
          </a:prstGeom>
        </p:spPr>
      </p:pic>
    </p:spTree>
    <p:extLst>
      <p:ext uri="{BB962C8B-B14F-4D97-AF65-F5344CB8AC3E}">
        <p14:creationId xmlns:p14="http://schemas.microsoft.com/office/powerpoint/2010/main" val="2007074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ve coloumn tex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4FFEC00-E3F2-4373-B9B3-80EDC86C3A63}"/>
              </a:ext>
            </a:extLst>
          </p:cNvPr>
          <p:cNvSpPr>
            <a:spLocks noGrp="1"/>
          </p:cNvSpPr>
          <p:nvPr>
            <p:ph type="body" sz="quarter" idx="13" hasCustomPrompt="1"/>
          </p:nvPr>
        </p:nvSpPr>
        <p:spPr>
          <a:xfrm>
            <a:off x="360363" y="2824163"/>
            <a:ext cx="2201862" cy="3449637"/>
          </a:xfrm>
          <a:solidFill>
            <a:schemeClr val="tx2"/>
          </a:solidFill>
        </p:spPr>
        <p:txBody>
          <a:bodyPr lIns="72000" tIns="72000" rIns="72000" bIns="72000">
            <a:normAutofit/>
          </a:bodyPr>
          <a:lstStyle>
            <a:lvl1pPr marL="0" indent="0" algn="ctr">
              <a:buNone/>
              <a:defRPr sz="1400">
                <a:solidFill>
                  <a:schemeClr val="bg1"/>
                </a:solidFill>
              </a:defRPr>
            </a:lvl1pPr>
          </a:lstStyle>
          <a:p>
            <a:pPr lvl="0"/>
            <a:r>
              <a:rPr lang="en-US"/>
              <a:t>Click to edit Master</a:t>
            </a:r>
            <a:br>
              <a:rPr lang="en-US"/>
            </a:br>
            <a:r>
              <a:rPr lang="en-US"/>
              <a:t>text styles</a:t>
            </a:r>
          </a:p>
        </p:txBody>
      </p:sp>
      <p:sp>
        <p:nvSpPr>
          <p:cNvPr id="14" name="Text Placeholder 12">
            <a:extLst>
              <a:ext uri="{FF2B5EF4-FFF2-40B4-BE49-F238E27FC236}">
                <a16:creationId xmlns:a16="http://schemas.microsoft.com/office/drawing/2014/main" id="{A48958EB-3C53-4077-B82B-E6A58D3C7C4E}"/>
              </a:ext>
            </a:extLst>
          </p:cNvPr>
          <p:cNvSpPr>
            <a:spLocks noGrp="1"/>
          </p:cNvSpPr>
          <p:nvPr>
            <p:ph type="body" sz="quarter" idx="14" hasCustomPrompt="1"/>
          </p:nvPr>
        </p:nvSpPr>
        <p:spPr>
          <a:xfrm>
            <a:off x="2679669" y="2824163"/>
            <a:ext cx="2201862" cy="3449637"/>
          </a:xfrm>
          <a:solidFill>
            <a:schemeClr val="tx2"/>
          </a:solidFill>
        </p:spPr>
        <p:txBody>
          <a:bodyPr lIns="72000" tIns="72000" rIns="72000" bIns="72000">
            <a:normAutofit/>
          </a:bodyPr>
          <a:lstStyle>
            <a:lvl1pPr marL="0" indent="0" algn="ctr">
              <a:buNone/>
              <a:defRPr sz="1400">
                <a:solidFill>
                  <a:schemeClr val="bg1"/>
                </a:solidFill>
              </a:defRPr>
            </a:lvl1pPr>
          </a:lstStyle>
          <a:p>
            <a:pPr lvl="0"/>
            <a:r>
              <a:rPr lang="en-US"/>
              <a:t>Click to edit Master</a:t>
            </a:r>
            <a:br>
              <a:rPr lang="en-US"/>
            </a:br>
            <a:r>
              <a:rPr lang="en-US"/>
              <a:t>text styles</a:t>
            </a:r>
          </a:p>
        </p:txBody>
      </p:sp>
      <p:sp>
        <p:nvSpPr>
          <p:cNvPr id="15" name="Text Placeholder 12">
            <a:extLst>
              <a:ext uri="{FF2B5EF4-FFF2-40B4-BE49-F238E27FC236}">
                <a16:creationId xmlns:a16="http://schemas.microsoft.com/office/drawing/2014/main" id="{970013D6-1A28-4D0C-B272-F5D32306CE17}"/>
              </a:ext>
            </a:extLst>
          </p:cNvPr>
          <p:cNvSpPr>
            <a:spLocks noGrp="1"/>
          </p:cNvSpPr>
          <p:nvPr>
            <p:ph type="body" sz="quarter" idx="15" hasCustomPrompt="1"/>
          </p:nvPr>
        </p:nvSpPr>
        <p:spPr>
          <a:xfrm>
            <a:off x="4998975" y="2824163"/>
            <a:ext cx="2201862" cy="3449637"/>
          </a:xfrm>
          <a:solidFill>
            <a:schemeClr val="tx2"/>
          </a:solidFill>
        </p:spPr>
        <p:txBody>
          <a:bodyPr lIns="72000" tIns="72000" rIns="72000" bIns="72000">
            <a:normAutofit/>
          </a:bodyPr>
          <a:lstStyle>
            <a:lvl1pPr marL="0" indent="0" algn="ctr">
              <a:buNone/>
              <a:defRPr sz="1400">
                <a:solidFill>
                  <a:schemeClr val="bg1"/>
                </a:solidFill>
              </a:defRPr>
            </a:lvl1pPr>
          </a:lstStyle>
          <a:p>
            <a:pPr lvl="0"/>
            <a:r>
              <a:rPr lang="en-US"/>
              <a:t>Click to edit Master</a:t>
            </a:r>
            <a:br>
              <a:rPr lang="en-US"/>
            </a:br>
            <a:r>
              <a:rPr lang="en-US"/>
              <a:t>text styles</a:t>
            </a:r>
          </a:p>
        </p:txBody>
      </p:sp>
      <p:sp>
        <p:nvSpPr>
          <p:cNvPr id="16" name="Text Placeholder 12">
            <a:extLst>
              <a:ext uri="{FF2B5EF4-FFF2-40B4-BE49-F238E27FC236}">
                <a16:creationId xmlns:a16="http://schemas.microsoft.com/office/drawing/2014/main" id="{2A10160D-9456-43B4-967B-5BF92BCCCA56}"/>
              </a:ext>
            </a:extLst>
          </p:cNvPr>
          <p:cNvSpPr>
            <a:spLocks noGrp="1"/>
          </p:cNvSpPr>
          <p:nvPr>
            <p:ph type="body" sz="quarter" idx="16" hasCustomPrompt="1"/>
          </p:nvPr>
        </p:nvSpPr>
        <p:spPr>
          <a:xfrm>
            <a:off x="7318281" y="2824163"/>
            <a:ext cx="2201862" cy="3449637"/>
          </a:xfrm>
          <a:solidFill>
            <a:schemeClr val="tx2"/>
          </a:solidFill>
        </p:spPr>
        <p:txBody>
          <a:bodyPr lIns="72000" tIns="72000" rIns="72000" bIns="72000">
            <a:normAutofit/>
          </a:bodyPr>
          <a:lstStyle>
            <a:lvl1pPr marL="0" indent="0" algn="ctr">
              <a:buNone/>
              <a:defRPr sz="1400">
                <a:solidFill>
                  <a:schemeClr val="bg1"/>
                </a:solidFill>
              </a:defRPr>
            </a:lvl1pPr>
          </a:lstStyle>
          <a:p>
            <a:pPr lvl="0"/>
            <a:r>
              <a:rPr lang="en-US"/>
              <a:t>Click to edit Master</a:t>
            </a:r>
            <a:br>
              <a:rPr lang="en-US"/>
            </a:br>
            <a:r>
              <a:rPr lang="en-US"/>
              <a:t>text styles</a:t>
            </a:r>
          </a:p>
        </p:txBody>
      </p:sp>
      <p:sp>
        <p:nvSpPr>
          <p:cNvPr id="17" name="Text Placeholder 12">
            <a:extLst>
              <a:ext uri="{FF2B5EF4-FFF2-40B4-BE49-F238E27FC236}">
                <a16:creationId xmlns:a16="http://schemas.microsoft.com/office/drawing/2014/main" id="{255EF188-55C6-42C8-98AD-5EDAE9AFCEF4}"/>
              </a:ext>
            </a:extLst>
          </p:cNvPr>
          <p:cNvSpPr>
            <a:spLocks noGrp="1"/>
          </p:cNvSpPr>
          <p:nvPr>
            <p:ph type="body" sz="quarter" idx="17" hasCustomPrompt="1"/>
          </p:nvPr>
        </p:nvSpPr>
        <p:spPr>
          <a:xfrm>
            <a:off x="9637587" y="2824163"/>
            <a:ext cx="2201862" cy="3449637"/>
          </a:xfrm>
          <a:solidFill>
            <a:schemeClr val="tx2"/>
          </a:solidFill>
        </p:spPr>
        <p:txBody>
          <a:bodyPr lIns="72000" tIns="72000" rIns="72000" bIns="72000">
            <a:normAutofit/>
          </a:bodyPr>
          <a:lstStyle>
            <a:lvl1pPr marL="0" indent="0" algn="ctr">
              <a:buNone/>
              <a:defRPr sz="1400">
                <a:solidFill>
                  <a:schemeClr val="bg1"/>
                </a:solidFill>
              </a:defRPr>
            </a:lvl1pPr>
          </a:lstStyle>
          <a:p>
            <a:pPr lvl="0"/>
            <a:r>
              <a:rPr lang="en-US"/>
              <a:t>Click to edit Master</a:t>
            </a:r>
            <a:br>
              <a:rPr lang="en-US"/>
            </a:br>
            <a:r>
              <a:rPr lang="en-US"/>
              <a:t>text styles</a:t>
            </a:r>
          </a:p>
        </p:txBody>
      </p:sp>
      <p:sp>
        <p:nvSpPr>
          <p:cNvPr id="2" name="Title 1">
            <a:extLst>
              <a:ext uri="{FF2B5EF4-FFF2-40B4-BE49-F238E27FC236}">
                <a16:creationId xmlns:a16="http://schemas.microsoft.com/office/drawing/2014/main" id="{9C4B60F4-B5D9-40B7-B4E7-1BDECFD409B4}"/>
              </a:ext>
            </a:extLst>
          </p:cNvPr>
          <p:cNvSpPr>
            <a:spLocks noGrp="1"/>
          </p:cNvSpPr>
          <p:nvPr>
            <p:ph type="title"/>
          </p:nvPr>
        </p:nvSpPr>
        <p:spPr>
          <a:solidFill>
            <a:schemeClr val="tx1"/>
          </a:solidFill>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9AB5AF9-7C23-41BD-B47B-9122FAAF91BD}"/>
              </a:ext>
            </a:extLst>
          </p:cNvPr>
          <p:cNvSpPr>
            <a:spLocks noGrp="1"/>
          </p:cNvSpPr>
          <p:nvPr>
            <p:ph type="dt" sz="half" idx="10"/>
          </p:nvPr>
        </p:nvSpPr>
        <p:spPr/>
        <p:txBody>
          <a:bodyPr/>
          <a:lstStyle/>
          <a:p>
            <a:fld id="{5192117A-4DB7-BA4A-9964-C0C84214F375}" type="datetime1">
              <a:rPr lang="en-US" smtClean="0"/>
              <a:t>9/16/24</a:t>
            </a:fld>
            <a:endParaRPr lang="en-GB"/>
          </a:p>
        </p:txBody>
      </p:sp>
      <p:sp>
        <p:nvSpPr>
          <p:cNvPr id="4" name="Footer Placeholder 3">
            <a:extLst>
              <a:ext uri="{FF2B5EF4-FFF2-40B4-BE49-F238E27FC236}">
                <a16:creationId xmlns:a16="http://schemas.microsoft.com/office/drawing/2014/main" id="{891AE2FA-783D-4D3E-8CCE-21406326B4A7}"/>
              </a:ext>
            </a:extLst>
          </p:cNvPr>
          <p:cNvSpPr>
            <a:spLocks noGrp="1"/>
          </p:cNvSpPr>
          <p:nvPr>
            <p:ph type="ftr" sz="quarter" idx="11"/>
          </p:nvPr>
        </p:nvSpPr>
        <p:spPr/>
        <p:txBody>
          <a:bodyPr/>
          <a:lstStyle/>
          <a:p>
            <a:r>
              <a:rPr lang="en-GB"/>
              <a:t>© Peter Tufano, 2024</a:t>
            </a:r>
          </a:p>
        </p:txBody>
      </p:sp>
      <p:sp>
        <p:nvSpPr>
          <p:cNvPr id="5" name="Slide Number Placeholder 4">
            <a:extLst>
              <a:ext uri="{FF2B5EF4-FFF2-40B4-BE49-F238E27FC236}">
                <a16:creationId xmlns:a16="http://schemas.microsoft.com/office/drawing/2014/main" id="{AAF8BEE1-6940-4C01-8365-B09094D17BE7}"/>
              </a:ext>
            </a:extLst>
          </p:cNvPr>
          <p:cNvSpPr>
            <a:spLocks noGrp="1"/>
          </p:cNvSpPr>
          <p:nvPr>
            <p:ph type="sldNum" sz="quarter" idx="12"/>
          </p:nvPr>
        </p:nvSpPr>
        <p:spPr/>
        <p:txBody>
          <a:bodyPr/>
          <a:lstStyle/>
          <a:p>
            <a:fld id="{0253CDF2-F7F9-43E0-87CB-D85F6EEB53D6}" type="slidenum">
              <a:rPr lang="en-GB" smtClean="0"/>
              <a:pPr/>
              <a:t>‹#›</a:t>
            </a:fld>
            <a:endParaRPr lang="en-GB"/>
          </a:p>
        </p:txBody>
      </p:sp>
      <p:pic>
        <p:nvPicPr>
          <p:cNvPr id="11" name="Graphic 10">
            <a:extLst>
              <a:ext uri="{FF2B5EF4-FFF2-40B4-BE49-F238E27FC236}">
                <a16:creationId xmlns:a16="http://schemas.microsoft.com/office/drawing/2014/main" id="{5D2746A1-D07A-BC49-9D4B-240F94FA3BE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85803" y="6387389"/>
            <a:ext cx="870169" cy="368912"/>
          </a:xfrm>
          <a:prstGeom prst="rect">
            <a:avLst/>
          </a:prstGeom>
        </p:spPr>
      </p:pic>
    </p:spTree>
    <p:extLst>
      <p:ext uri="{BB962C8B-B14F-4D97-AF65-F5344CB8AC3E}">
        <p14:creationId xmlns:p14="http://schemas.microsoft.com/office/powerpoint/2010/main" val="937169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yout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B928C-C522-428F-9556-2CA292D4BB5C}"/>
              </a:ext>
            </a:extLst>
          </p:cNvPr>
          <p:cNvSpPr>
            <a:spLocks noGrp="1"/>
          </p:cNvSpPr>
          <p:nvPr>
            <p:ph type="title"/>
          </p:nvPr>
        </p:nvSpPr>
        <p:spPr>
          <a:xfrm>
            <a:off x="360364" y="-1"/>
            <a:ext cx="4519612" cy="1018097"/>
          </a:xfrm>
          <a:solidFill>
            <a:schemeClr val="accent1"/>
          </a:solidFill>
        </p:spPr>
        <p:txBody>
          <a:bodyPr vert="horz" lIns="180000" tIns="72000" rIns="72000" bIns="180000" rtlCol="0" anchor="b" anchorCtr="0">
            <a:normAutofit/>
          </a:bodyPr>
          <a:lstStyle>
            <a:lvl1pPr>
              <a:defRPr lang="en-GB">
                <a:solidFill>
                  <a:schemeClr val="bg1"/>
                </a:solidFill>
              </a:defRPr>
            </a:lvl1pPr>
          </a:lstStyle>
          <a:p>
            <a:pPr marL="0" lvl="0"/>
            <a:r>
              <a:rPr lang="en-US"/>
              <a:t>Click to edit Master title style</a:t>
            </a:r>
            <a:endParaRPr lang="en-GB"/>
          </a:p>
        </p:txBody>
      </p:sp>
      <p:sp>
        <p:nvSpPr>
          <p:cNvPr id="3" name="Date Placeholder 2">
            <a:extLst>
              <a:ext uri="{FF2B5EF4-FFF2-40B4-BE49-F238E27FC236}">
                <a16:creationId xmlns:a16="http://schemas.microsoft.com/office/drawing/2014/main" id="{655FB9E4-114B-472A-A676-7F35A2B1EA62}"/>
              </a:ext>
            </a:extLst>
          </p:cNvPr>
          <p:cNvSpPr>
            <a:spLocks noGrp="1"/>
          </p:cNvSpPr>
          <p:nvPr>
            <p:ph type="dt" sz="half" idx="10"/>
          </p:nvPr>
        </p:nvSpPr>
        <p:spPr/>
        <p:txBody>
          <a:bodyPr/>
          <a:lstStyle/>
          <a:p>
            <a:fld id="{864D32A1-B621-214B-B243-E0D3DB0BEAB4}" type="datetime1">
              <a:rPr lang="en-US" smtClean="0"/>
              <a:t>9/16/24</a:t>
            </a:fld>
            <a:endParaRPr lang="en-GB"/>
          </a:p>
        </p:txBody>
      </p:sp>
      <p:sp>
        <p:nvSpPr>
          <p:cNvPr id="4" name="Footer Placeholder 3">
            <a:extLst>
              <a:ext uri="{FF2B5EF4-FFF2-40B4-BE49-F238E27FC236}">
                <a16:creationId xmlns:a16="http://schemas.microsoft.com/office/drawing/2014/main" id="{AA3AA57E-3A3D-4B8B-B64B-A5A7CF5223FB}"/>
              </a:ext>
            </a:extLst>
          </p:cNvPr>
          <p:cNvSpPr>
            <a:spLocks noGrp="1"/>
          </p:cNvSpPr>
          <p:nvPr>
            <p:ph type="ftr" sz="quarter" idx="11"/>
          </p:nvPr>
        </p:nvSpPr>
        <p:spPr/>
        <p:txBody>
          <a:bodyPr/>
          <a:lstStyle/>
          <a:p>
            <a:r>
              <a:rPr lang="en-GB"/>
              <a:t>© Peter Tufano, 2024</a:t>
            </a:r>
          </a:p>
        </p:txBody>
      </p:sp>
      <p:sp>
        <p:nvSpPr>
          <p:cNvPr id="5" name="Slide Number Placeholder 4">
            <a:extLst>
              <a:ext uri="{FF2B5EF4-FFF2-40B4-BE49-F238E27FC236}">
                <a16:creationId xmlns:a16="http://schemas.microsoft.com/office/drawing/2014/main" id="{D899271B-C7B0-456E-86F9-9D76B0B1049C}"/>
              </a:ext>
            </a:extLst>
          </p:cNvPr>
          <p:cNvSpPr>
            <a:spLocks noGrp="1"/>
          </p:cNvSpPr>
          <p:nvPr>
            <p:ph type="sldNum" sz="quarter" idx="12"/>
          </p:nvPr>
        </p:nvSpPr>
        <p:spPr/>
        <p:txBody>
          <a:bodyPr/>
          <a:lstStyle/>
          <a:p>
            <a:fld id="{0253CDF2-F7F9-43E0-87CB-D85F6EEB53D6}" type="slidenum">
              <a:rPr lang="en-GB" smtClean="0"/>
              <a:pPr/>
              <a:t>‹#›</a:t>
            </a:fld>
            <a:endParaRPr lang="en-GB"/>
          </a:p>
        </p:txBody>
      </p:sp>
      <p:sp>
        <p:nvSpPr>
          <p:cNvPr id="6" name="Rectangle 5">
            <a:extLst>
              <a:ext uri="{FF2B5EF4-FFF2-40B4-BE49-F238E27FC236}">
                <a16:creationId xmlns:a16="http://schemas.microsoft.com/office/drawing/2014/main" id="{3BA42A77-E071-4FC6-A964-D1B1FA73C7FA}"/>
              </a:ext>
            </a:extLst>
          </p:cNvPr>
          <p:cNvSpPr/>
          <p:nvPr userDrawn="1"/>
        </p:nvSpPr>
        <p:spPr>
          <a:xfrm>
            <a:off x="4879977" y="1018097"/>
            <a:ext cx="7312024" cy="52557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8">
            <a:extLst>
              <a:ext uri="{FF2B5EF4-FFF2-40B4-BE49-F238E27FC236}">
                <a16:creationId xmlns:a16="http://schemas.microsoft.com/office/drawing/2014/main" id="{068D5C3C-4A8C-46B2-BB61-55F221A5E2D5}"/>
              </a:ext>
            </a:extLst>
          </p:cNvPr>
          <p:cNvSpPr>
            <a:spLocks noGrp="1"/>
          </p:cNvSpPr>
          <p:nvPr>
            <p:ph type="body" sz="quarter" idx="13"/>
          </p:nvPr>
        </p:nvSpPr>
        <p:spPr>
          <a:xfrm>
            <a:off x="360363" y="1196975"/>
            <a:ext cx="4327525" cy="5076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E6AE55E1-FDC9-F847-8FE0-356BB948875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85803" y="6387389"/>
            <a:ext cx="870169" cy="368912"/>
          </a:xfrm>
          <a:prstGeom prst="rect">
            <a:avLst/>
          </a:prstGeom>
        </p:spPr>
      </p:pic>
    </p:spTree>
    <p:extLst>
      <p:ext uri="{BB962C8B-B14F-4D97-AF65-F5344CB8AC3E}">
        <p14:creationId xmlns:p14="http://schemas.microsoft.com/office/powerpoint/2010/main" val="3804507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ive Chart 1">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1C5765C-6CE4-4AED-AEC5-709DFF1E8E86}"/>
              </a:ext>
            </a:extLst>
          </p:cNvPr>
          <p:cNvSpPr>
            <a:spLocks noGrp="1"/>
          </p:cNvSpPr>
          <p:nvPr>
            <p:ph type="body" sz="quarter" idx="14"/>
          </p:nvPr>
        </p:nvSpPr>
        <p:spPr>
          <a:xfrm>
            <a:off x="360363" y="1196975"/>
            <a:ext cx="4519612" cy="5076825"/>
          </a:xfrm>
          <a:solidFill>
            <a:schemeClr val="accent6"/>
          </a:solidFill>
        </p:spPr>
        <p:txBody>
          <a:bodyPr lIns="180000" tIns="180000" rIns="180000" bIns="180000"/>
          <a:lstStyle>
            <a:lvl1pPr marL="0" indent="0">
              <a:buNone/>
              <a:defRPr>
                <a:solidFill>
                  <a:schemeClr val="accent3"/>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96444659-A066-4D7B-8B6B-49975AEF19FA}"/>
              </a:ext>
            </a:extLst>
          </p:cNvPr>
          <p:cNvSpPr>
            <a:spLocks noGrp="1"/>
          </p:cNvSpPr>
          <p:nvPr>
            <p:ph type="title"/>
          </p:nvPr>
        </p:nvSpPr>
        <p:spPr>
          <a:xfrm>
            <a:off x="360364" y="0"/>
            <a:ext cx="4519612" cy="1018096"/>
          </a:xfrm>
          <a:solidFill>
            <a:schemeClr val="accent1"/>
          </a:solidFill>
        </p:spPr>
        <p:txBody>
          <a:bodyPr vert="horz" lIns="180000" tIns="72000" rIns="72000" bIns="180000" rtlCol="0" anchor="b" anchorCtr="0">
            <a:normAutofit/>
          </a:bodyPr>
          <a:lstStyle>
            <a:lvl1pPr>
              <a:defRPr lang="en-GB">
                <a:solidFill>
                  <a:schemeClr val="bg1"/>
                </a:solidFill>
              </a:defRPr>
            </a:lvl1pPr>
          </a:lstStyle>
          <a:p>
            <a:pPr marL="0" lvl="0"/>
            <a:r>
              <a:rPr lang="en-US"/>
              <a:t>Click to edit Master title style</a:t>
            </a:r>
            <a:endParaRPr lang="en-GB"/>
          </a:p>
        </p:txBody>
      </p:sp>
      <p:sp>
        <p:nvSpPr>
          <p:cNvPr id="3" name="Date Placeholder 2">
            <a:extLst>
              <a:ext uri="{FF2B5EF4-FFF2-40B4-BE49-F238E27FC236}">
                <a16:creationId xmlns:a16="http://schemas.microsoft.com/office/drawing/2014/main" id="{E2D1D78C-E1E2-406F-B66B-AE2FC035D137}"/>
              </a:ext>
            </a:extLst>
          </p:cNvPr>
          <p:cNvSpPr>
            <a:spLocks noGrp="1"/>
          </p:cNvSpPr>
          <p:nvPr>
            <p:ph type="dt" sz="half" idx="10"/>
          </p:nvPr>
        </p:nvSpPr>
        <p:spPr/>
        <p:txBody>
          <a:bodyPr/>
          <a:lstStyle/>
          <a:p>
            <a:fld id="{34C8ACD0-B113-4C4E-B17D-0D8CD8516C51}" type="datetime1">
              <a:rPr lang="en-US" smtClean="0"/>
              <a:t>9/16/24</a:t>
            </a:fld>
            <a:endParaRPr lang="en-GB"/>
          </a:p>
        </p:txBody>
      </p:sp>
      <p:sp>
        <p:nvSpPr>
          <p:cNvPr id="4" name="Footer Placeholder 3">
            <a:extLst>
              <a:ext uri="{FF2B5EF4-FFF2-40B4-BE49-F238E27FC236}">
                <a16:creationId xmlns:a16="http://schemas.microsoft.com/office/drawing/2014/main" id="{B8690646-4B39-4AF9-B2A6-9CA3ED0609BA}"/>
              </a:ext>
            </a:extLst>
          </p:cNvPr>
          <p:cNvSpPr>
            <a:spLocks noGrp="1"/>
          </p:cNvSpPr>
          <p:nvPr>
            <p:ph type="ftr" sz="quarter" idx="11"/>
          </p:nvPr>
        </p:nvSpPr>
        <p:spPr/>
        <p:txBody>
          <a:bodyPr/>
          <a:lstStyle/>
          <a:p>
            <a:r>
              <a:rPr lang="en-GB"/>
              <a:t>© Peter Tufano, 2024</a:t>
            </a:r>
          </a:p>
        </p:txBody>
      </p:sp>
      <p:sp>
        <p:nvSpPr>
          <p:cNvPr id="5" name="Slide Number Placeholder 4">
            <a:extLst>
              <a:ext uri="{FF2B5EF4-FFF2-40B4-BE49-F238E27FC236}">
                <a16:creationId xmlns:a16="http://schemas.microsoft.com/office/drawing/2014/main" id="{21F5E9CC-3190-4ED6-882D-A4BDD5775041}"/>
              </a:ext>
            </a:extLst>
          </p:cNvPr>
          <p:cNvSpPr>
            <a:spLocks noGrp="1"/>
          </p:cNvSpPr>
          <p:nvPr>
            <p:ph type="sldNum" sz="quarter" idx="12"/>
          </p:nvPr>
        </p:nvSpPr>
        <p:spPr/>
        <p:txBody>
          <a:bodyPr/>
          <a:lstStyle/>
          <a:p>
            <a:fld id="{0253CDF2-F7F9-43E0-87CB-D85F6EEB53D6}" type="slidenum">
              <a:rPr lang="en-GB" smtClean="0"/>
              <a:pPr/>
              <a:t>‹#›</a:t>
            </a:fld>
            <a:endParaRPr lang="en-GB"/>
          </a:p>
        </p:txBody>
      </p:sp>
      <p:sp>
        <p:nvSpPr>
          <p:cNvPr id="9" name="Chart Placeholder 8">
            <a:extLst>
              <a:ext uri="{FF2B5EF4-FFF2-40B4-BE49-F238E27FC236}">
                <a16:creationId xmlns:a16="http://schemas.microsoft.com/office/drawing/2014/main" id="{55AF1F5F-E326-4A55-9D9B-FEEEC1074440}"/>
              </a:ext>
            </a:extLst>
          </p:cNvPr>
          <p:cNvSpPr>
            <a:spLocks noGrp="1"/>
          </p:cNvSpPr>
          <p:nvPr>
            <p:ph type="chart" sz="quarter" idx="13" hasCustomPrompt="1"/>
          </p:nvPr>
        </p:nvSpPr>
        <p:spPr>
          <a:xfrm>
            <a:off x="4994275" y="1196976"/>
            <a:ext cx="6835775" cy="4318454"/>
          </a:xfrm>
        </p:spPr>
        <p:txBody>
          <a:bodyPr bIns="792000" anchor="ctr" anchorCtr="0"/>
          <a:lstStyle>
            <a:lvl1pPr marL="0" indent="0" algn="ctr">
              <a:buNone/>
              <a:defRPr>
                <a:solidFill>
                  <a:schemeClr val="accent5"/>
                </a:solidFill>
              </a:defRPr>
            </a:lvl1pPr>
          </a:lstStyle>
          <a:p>
            <a:r>
              <a:rPr lang="en-GB"/>
              <a:t>Click on the icon to add live chart</a:t>
            </a:r>
          </a:p>
        </p:txBody>
      </p:sp>
      <p:pic>
        <p:nvPicPr>
          <p:cNvPr id="8" name="Graphic 7">
            <a:extLst>
              <a:ext uri="{FF2B5EF4-FFF2-40B4-BE49-F238E27FC236}">
                <a16:creationId xmlns:a16="http://schemas.microsoft.com/office/drawing/2014/main" id="{AD37C89E-D1B0-B14C-8370-30633AC600E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85803" y="6387389"/>
            <a:ext cx="870169" cy="368912"/>
          </a:xfrm>
          <a:prstGeom prst="rect">
            <a:avLst/>
          </a:prstGeom>
        </p:spPr>
      </p:pic>
    </p:spTree>
    <p:extLst>
      <p:ext uri="{BB962C8B-B14F-4D97-AF65-F5344CB8AC3E}">
        <p14:creationId xmlns:p14="http://schemas.microsoft.com/office/powerpoint/2010/main" val="3344731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ve Char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44659-A066-4D7B-8B6B-49975AEF19FA}"/>
              </a:ext>
            </a:extLst>
          </p:cNvPr>
          <p:cNvSpPr>
            <a:spLocks noGrp="1"/>
          </p:cNvSpPr>
          <p:nvPr>
            <p:ph type="title"/>
          </p:nvPr>
        </p:nvSpPr>
        <p:spPr>
          <a:xfrm>
            <a:off x="360364" y="0"/>
            <a:ext cx="4519612" cy="1018096"/>
          </a:xfrm>
          <a:solidFill>
            <a:schemeClr val="accent1"/>
          </a:solidFill>
        </p:spPr>
        <p:txBody>
          <a:bodyPr vert="horz" lIns="180000" tIns="72000" rIns="72000" bIns="180000" rtlCol="0" anchor="b" anchorCtr="0">
            <a:normAutofit/>
          </a:bodyPr>
          <a:lstStyle>
            <a:lvl1pPr>
              <a:defRPr lang="en-GB">
                <a:solidFill>
                  <a:schemeClr val="bg1"/>
                </a:solidFill>
              </a:defRPr>
            </a:lvl1pPr>
          </a:lstStyle>
          <a:p>
            <a:pPr marL="0" lvl="0"/>
            <a:r>
              <a:rPr lang="en-US"/>
              <a:t>Click to edit Master title style</a:t>
            </a:r>
            <a:endParaRPr lang="en-GB"/>
          </a:p>
        </p:txBody>
      </p:sp>
      <p:sp>
        <p:nvSpPr>
          <p:cNvPr id="3" name="Date Placeholder 2">
            <a:extLst>
              <a:ext uri="{FF2B5EF4-FFF2-40B4-BE49-F238E27FC236}">
                <a16:creationId xmlns:a16="http://schemas.microsoft.com/office/drawing/2014/main" id="{E2D1D78C-E1E2-406F-B66B-AE2FC035D137}"/>
              </a:ext>
            </a:extLst>
          </p:cNvPr>
          <p:cNvSpPr>
            <a:spLocks noGrp="1"/>
          </p:cNvSpPr>
          <p:nvPr>
            <p:ph type="dt" sz="half" idx="10"/>
          </p:nvPr>
        </p:nvSpPr>
        <p:spPr/>
        <p:txBody>
          <a:bodyPr/>
          <a:lstStyle/>
          <a:p>
            <a:fld id="{C4B72241-9F57-A845-93F9-D48660D43544}" type="datetime1">
              <a:rPr lang="en-US" smtClean="0"/>
              <a:t>9/16/24</a:t>
            </a:fld>
            <a:endParaRPr lang="en-GB"/>
          </a:p>
        </p:txBody>
      </p:sp>
      <p:sp>
        <p:nvSpPr>
          <p:cNvPr id="4" name="Footer Placeholder 3">
            <a:extLst>
              <a:ext uri="{FF2B5EF4-FFF2-40B4-BE49-F238E27FC236}">
                <a16:creationId xmlns:a16="http://schemas.microsoft.com/office/drawing/2014/main" id="{B8690646-4B39-4AF9-B2A6-9CA3ED0609BA}"/>
              </a:ext>
            </a:extLst>
          </p:cNvPr>
          <p:cNvSpPr>
            <a:spLocks noGrp="1"/>
          </p:cNvSpPr>
          <p:nvPr>
            <p:ph type="ftr" sz="quarter" idx="11"/>
          </p:nvPr>
        </p:nvSpPr>
        <p:spPr/>
        <p:txBody>
          <a:bodyPr/>
          <a:lstStyle/>
          <a:p>
            <a:r>
              <a:rPr lang="en-GB"/>
              <a:t>© Peter Tufano, 2024</a:t>
            </a:r>
          </a:p>
        </p:txBody>
      </p:sp>
      <p:sp>
        <p:nvSpPr>
          <p:cNvPr id="5" name="Slide Number Placeholder 4">
            <a:extLst>
              <a:ext uri="{FF2B5EF4-FFF2-40B4-BE49-F238E27FC236}">
                <a16:creationId xmlns:a16="http://schemas.microsoft.com/office/drawing/2014/main" id="{21F5E9CC-3190-4ED6-882D-A4BDD5775041}"/>
              </a:ext>
            </a:extLst>
          </p:cNvPr>
          <p:cNvSpPr>
            <a:spLocks noGrp="1"/>
          </p:cNvSpPr>
          <p:nvPr>
            <p:ph type="sldNum" sz="quarter" idx="12"/>
          </p:nvPr>
        </p:nvSpPr>
        <p:spPr/>
        <p:txBody>
          <a:bodyPr/>
          <a:lstStyle/>
          <a:p>
            <a:fld id="{0253CDF2-F7F9-43E0-87CB-D85F6EEB53D6}" type="slidenum">
              <a:rPr lang="en-GB" smtClean="0"/>
              <a:pPr/>
              <a:t>‹#›</a:t>
            </a:fld>
            <a:endParaRPr lang="en-GB"/>
          </a:p>
        </p:txBody>
      </p:sp>
      <p:sp>
        <p:nvSpPr>
          <p:cNvPr id="8" name="Rectangle 7">
            <a:extLst>
              <a:ext uri="{FF2B5EF4-FFF2-40B4-BE49-F238E27FC236}">
                <a16:creationId xmlns:a16="http://schemas.microsoft.com/office/drawing/2014/main" id="{78F12340-3D0A-4331-88F6-761BF728E1EE}"/>
              </a:ext>
            </a:extLst>
          </p:cNvPr>
          <p:cNvSpPr/>
          <p:nvPr userDrawn="1"/>
        </p:nvSpPr>
        <p:spPr>
          <a:xfrm>
            <a:off x="5240339" y="0"/>
            <a:ext cx="6591296" cy="6273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6">
            <a:extLst>
              <a:ext uri="{FF2B5EF4-FFF2-40B4-BE49-F238E27FC236}">
                <a16:creationId xmlns:a16="http://schemas.microsoft.com/office/drawing/2014/main" id="{2B3203E8-3E64-4B0B-AB03-FB1EB488A503}"/>
              </a:ext>
            </a:extLst>
          </p:cNvPr>
          <p:cNvSpPr>
            <a:spLocks noGrp="1"/>
          </p:cNvSpPr>
          <p:nvPr>
            <p:ph type="body" sz="quarter" idx="13"/>
          </p:nvPr>
        </p:nvSpPr>
        <p:spPr>
          <a:xfrm>
            <a:off x="360363" y="1196975"/>
            <a:ext cx="4519612" cy="5076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hart Placeholder 10">
            <a:extLst>
              <a:ext uri="{FF2B5EF4-FFF2-40B4-BE49-F238E27FC236}">
                <a16:creationId xmlns:a16="http://schemas.microsoft.com/office/drawing/2014/main" id="{DB5E929E-8F72-4FDF-9DB8-56F1423AC9FA}"/>
              </a:ext>
            </a:extLst>
          </p:cNvPr>
          <p:cNvSpPr>
            <a:spLocks noGrp="1"/>
          </p:cNvSpPr>
          <p:nvPr>
            <p:ph type="chart" sz="quarter" idx="14" hasCustomPrompt="1"/>
          </p:nvPr>
        </p:nvSpPr>
        <p:spPr>
          <a:xfrm>
            <a:off x="5684044" y="1196975"/>
            <a:ext cx="5703887" cy="4551363"/>
          </a:xfrm>
        </p:spPr>
        <p:txBody>
          <a:bodyPr vert="horz" lIns="91440" tIns="45720" rIns="91440" bIns="792000" rtlCol="0" anchor="ctr" anchorCtr="0">
            <a:normAutofit/>
          </a:bodyPr>
          <a:lstStyle>
            <a:lvl1pPr marL="0" indent="0">
              <a:buNone/>
              <a:defRPr lang="en-GB" dirty="0">
                <a:solidFill>
                  <a:schemeClr val="accent3"/>
                </a:solidFill>
              </a:defRPr>
            </a:lvl1pPr>
          </a:lstStyle>
          <a:p>
            <a:pPr marL="457200" lvl="0" indent="-457200" algn="ctr"/>
            <a:r>
              <a:rPr lang="en-GB"/>
              <a:t>Click on the icon to add live chart</a:t>
            </a:r>
          </a:p>
        </p:txBody>
      </p:sp>
      <p:pic>
        <p:nvPicPr>
          <p:cNvPr id="9" name="Graphic 8">
            <a:extLst>
              <a:ext uri="{FF2B5EF4-FFF2-40B4-BE49-F238E27FC236}">
                <a16:creationId xmlns:a16="http://schemas.microsoft.com/office/drawing/2014/main" id="{2D636230-85C5-E046-A180-FDBCA9C362F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85803" y="6387389"/>
            <a:ext cx="870169" cy="368912"/>
          </a:xfrm>
          <a:prstGeom prst="rect">
            <a:avLst/>
          </a:prstGeom>
        </p:spPr>
      </p:pic>
    </p:spTree>
    <p:extLst>
      <p:ext uri="{BB962C8B-B14F-4D97-AF65-F5344CB8AC3E}">
        <p14:creationId xmlns:p14="http://schemas.microsoft.com/office/powerpoint/2010/main" val="2134562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91FD40-BB70-4975-8E82-B3FCC04D3986}"/>
              </a:ext>
            </a:extLst>
          </p:cNvPr>
          <p:cNvSpPr/>
          <p:nvPr userDrawn="1"/>
        </p:nvSpPr>
        <p:spPr>
          <a:xfrm>
            <a:off x="0" y="0"/>
            <a:ext cx="12192000" cy="6273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0A4414D3-9C4C-4FFD-AC63-26596816949B}"/>
              </a:ext>
            </a:extLst>
          </p:cNvPr>
          <p:cNvGrpSpPr/>
          <p:nvPr userDrawn="1"/>
        </p:nvGrpSpPr>
        <p:grpSpPr>
          <a:xfrm>
            <a:off x="2935685" y="1605028"/>
            <a:ext cx="6320630" cy="3552164"/>
            <a:chOff x="360364" y="2057400"/>
            <a:chExt cx="4519611" cy="2540000"/>
          </a:xfrm>
        </p:grpSpPr>
        <p:sp>
          <p:nvSpPr>
            <p:cNvPr id="8" name="Rectangle 7">
              <a:extLst>
                <a:ext uri="{FF2B5EF4-FFF2-40B4-BE49-F238E27FC236}">
                  <a16:creationId xmlns:a16="http://schemas.microsoft.com/office/drawing/2014/main" id="{269438A0-1151-4E9A-8DD9-1399D41BC7F5}"/>
                </a:ext>
              </a:extLst>
            </p:cNvPr>
            <p:cNvSpPr/>
            <p:nvPr/>
          </p:nvSpPr>
          <p:spPr>
            <a:xfrm rot="20700000">
              <a:off x="360364" y="2057400"/>
              <a:ext cx="4519611" cy="2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CCD0499-2FBF-4726-9C9C-97AD03585441}"/>
                </a:ext>
              </a:extLst>
            </p:cNvPr>
            <p:cNvSpPr/>
            <p:nvPr/>
          </p:nvSpPr>
          <p:spPr>
            <a:xfrm>
              <a:off x="360364" y="2057400"/>
              <a:ext cx="4519611" cy="2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Graphic 9" descr="Open quotation mark">
            <a:extLst>
              <a:ext uri="{FF2B5EF4-FFF2-40B4-BE49-F238E27FC236}">
                <a16:creationId xmlns:a16="http://schemas.microsoft.com/office/drawing/2014/main" id="{97CE77B7-46C5-44CC-857D-54B2F17AC42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35685" y="1607141"/>
            <a:ext cx="531415" cy="531415"/>
          </a:xfrm>
          <a:prstGeom prst="rect">
            <a:avLst/>
          </a:prstGeom>
        </p:spPr>
      </p:pic>
      <p:pic>
        <p:nvPicPr>
          <p:cNvPr id="11" name="Graphic 10" descr="Open quotation mark">
            <a:extLst>
              <a:ext uri="{FF2B5EF4-FFF2-40B4-BE49-F238E27FC236}">
                <a16:creationId xmlns:a16="http://schemas.microsoft.com/office/drawing/2014/main" id="{1ECFFF13-87DB-4C55-9672-8E96CBD05FC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8724900" y="4625777"/>
            <a:ext cx="531415" cy="531415"/>
          </a:xfrm>
          <a:prstGeom prst="rect">
            <a:avLst/>
          </a:prstGeom>
        </p:spPr>
      </p:pic>
      <p:sp>
        <p:nvSpPr>
          <p:cNvPr id="3" name="Date Placeholder 2">
            <a:extLst>
              <a:ext uri="{FF2B5EF4-FFF2-40B4-BE49-F238E27FC236}">
                <a16:creationId xmlns:a16="http://schemas.microsoft.com/office/drawing/2014/main" id="{879B9407-572C-455B-8179-632FA41BDEE7}"/>
              </a:ext>
            </a:extLst>
          </p:cNvPr>
          <p:cNvSpPr>
            <a:spLocks noGrp="1"/>
          </p:cNvSpPr>
          <p:nvPr>
            <p:ph type="dt" sz="half" idx="10"/>
          </p:nvPr>
        </p:nvSpPr>
        <p:spPr/>
        <p:txBody>
          <a:bodyPr/>
          <a:lstStyle/>
          <a:p>
            <a:fld id="{F00456DE-4B4A-A84A-A021-2B86D27D0CFA}" type="datetime1">
              <a:rPr lang="en-US" smtClean="0"/>
              <a:t>9/16/24</a:t>
            </a:fld>
            <a:endParaRPr lang="en-GB"/>
          </a:p>
        </p:txBody>
      </p:sp>
      <p:sp>
        <p:nvSpPr>
          <p:cNvPr id="4" name="Footer Placeholder 3">
            <a:extLst>
              <a:ext uri="{FF2B5EF4-FFF2-40B4-BE49-F238E27FC236}">
                <a16:creationId xmlns:a16="http://schemas.microsoft.com/office/drawing/2014/main" id="{E8642F51-45AE-4930-8AF2-B8D947BD920C}"/>
              </a:ext>
            </a:extLst>
          </p:cNvPr>
          <p:cNvSpPr>
            <a:spLocks noGrp="1"/>
          </p:cNvSpPr>
          <p:nvPr>
            <p:ph type="ftr" sz="quarter" idx="11"/>
          </p:nvPr>
        </p:nvSpPr>
        <p:spPr/>
        <p:txBody>
          <a:bodyPr/>
          <a:lstStyle/>
          <a:p>
            <a:r>
              <a:rPr lang="en-GB"/>
              <a:t>© Peter Tufano, 2024</a:t>
            </a:r>
          </a:p>
        </p:txBody>
      </p:sp>
      <p:sp>
        <p:nvSpPr>
          <p:cNvPr id="5" name="Slide Number Placeholder 4">
            <a:extLst>
              <a:ext uri="{FF2B5EF4-FFF2-40B4-BE49-F238E27FC236}">
                <a16:creationId xmlns:a16="http://schemas.microsoft.com/office/drawing/2014/main" id="{73221DCA-44AF-46E6-8168-F5EB62381671}"/>
              </a:ext>
            </a:extLst>
          </p:cNvPr>
          <p:cNvSpPr>
            <a:spLocks noGrp="1"/>
          </p:cNvSpPr>
          <p:nvPr>
            <p:ph type="sldNum" sz="quarter" idx="12"/>
          </p:nvPr>
        </p:nvSpPr>
        <p:spPr/>
        <p:txBody>
          <a:bodyPr/>
          <a:lstStyle/>
          <a:p>
            <a:fld id="{0253CDF2-F7F9-43E0-87CB-D85F6EEB53D6}" type="slidenum">
              <a:rPr lang="en-GB" smtClean="0"/>
              <a:pPr/>
              <a:t>‹#›</a:t>
            </a:fld>
            <a:endParaRPr lang="en-GB"/>
          </a:p>
        </p:txBody>
      </p:sp>
      <p:sp>
        <p:nvSpPr>
          <p:cNvPr id="13" name="Text Placeholder 12">
            <a:extLst>
              <a:ext uri="{FF2B5EF4-FFF2-40B4-BE49-F238E27FC236}">
                <a16:creationId xmlns:a16="http://schemas.microsoft.com/office/drawing/2014/main" id="{10A77F57-7E11-43D2-9A1A-F7D3253CE904}"/>
              </a:ext>
            </a:extLst>
          </p:cNvPr>
          <p:cNvSpPr>
            <a:spLocks noGrp="1"/>
          </p:cNvSpPr>
          <p:nvPr>
            <p:ph type="body" sz="quarter" idx="13" hasCustomPrompt="1"/>
          </p:nvPr>
        </p:nvSpPr>
        <p:spPr>
          <a:xfrm>
            <a:off x="3077029" y="2242873"/>
            <a:ext cx="6008914" cy="2276475"/>
          </a:xfrm>
        </p:spPr>
        <p:txBody>
          <a:bodyPr lIns="72000" tIns="72000" rIns="72000" bIns="72000" anchor="ctr" anchorCtr="0">
            <a:normAutofit/>
          </a:bodyPr>
          <a:lstStyle>
            <a:lvl1pPr marL="0" indent="0" algn="ctr">
              <a:buNone/>
              <a:defRPr sz="1800" b="0">
                <a:solidFill>
                  <a:schemeClr val="tx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add quotes</a:t>
            </a:r>
            <a:endParaRPr lang="en-GB"/>
          </a:p>
        </p:txBody>
      </p:sp>
      <p:pic>
        <p:nvPicPr>
          <p:cNvPr id="12" name="Graphic 11">
            <a:extLst>
              <a:ext uri="{FF2B5EF4-FFF2-40B4-BE49-F238E27FC236}">
                <a16:creationId xmlns:a16="http://schemas.microsoft.com/office/drawing/2014/main" id="{DBE00252-207C-9748-8AC5-27BFBF2F3C3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85803" y="6387389"/>
            <a:ext cx="870169" cy="368912"/>
          </a:xfrm>
          <a:prstGeom prst="rect">
            <a:avLst/>
          </a:prstGeom>
        </p:spPr>
      </p:pic>
    </p:spTree>
    <p:extLst>
      <p:ext uri="{BB962C8B-B14F-4D97-AF65-F5344CB8AC3E}">
        <p14:creationId xmlns:p14="http://schemas.microsoft.com/office/powerpoint/2010/main" val="4021921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DA4FB3D-39D0-4656-9546-E60170C33A3E}"/>
              </a:ext>
            </a:extLst>
          </p:cNvPr>
          <p:cNvSpPr>
            <a:spLocks noGrp="1"/>
          </p:cNvSpPr>
          <p:nvPr>
            <p:ph type="dt" sz="half" idx="10"/>
          </p:nvPr>
        </p:nvSpPr>
        <p:spPr/>
        <p:txBody>
          <a:bodyPr/>
          <a:lstStyle/>
          <a:p>
            <a:fld id="{6B86E095-D187-7B4E-B891-23D036DDACE0}" type="datetime1">
              <a:rPr lang="en-US" smtClean="0"/>
              <a:t>9/16/24</a:t>
            </a:fld>
            <a:endParaRPr lang="en-GB"/>
          </a:p>
        </p:txBody>
      </p:sp>
      <p:sp>
        <p:nvSpPr>
          <p:cNvPr id="4" name="Footer Placeholder 3">
            <a:extLst>
              <a:ext uri="{FF2B5EF4-FFF2-40B4-BE49-F238E27FC236}">
                <a16:creationId xmlns:a16="http://schemas.microsoft.com/office/drawing/2014/main" id="{A2AFB767-3696-47D2-ADC4-2AA1CBABA323}"/>
              </a:ext>
            </a:extLst>
          </p:cNvPr>
          <p:cNvSpPr>
            <a:spLocks noGrp="1"/>
          </p:cNvSpPr>
          <p:nvPr>
            <p:ph type="ftr" sz="quarter" idx="11"/>
          </p:nvPr>
        </p:nvSpPr>
        <p:spPr/>
        <p:txBody>
          <a:bodyPr/>
          <a:lstStyle/>
          <a:p>
            <a:r>
              <a:rPr lang="en-GB"/>
              <a:t>© Peter Tufano, 2024</a:t>
            </a:r>
          </a:p>
        </p:txBody>
      </p:sp>
      <p:sp>
        <p:nvSpPr>
          <p:cNvPr id="5" name="Slide Number Placeholder 4">
            <a:extLst>
              <a:ext uri="{FF2B5EF4-FFF2-40B4-BE49-F238E27FC236}">
                <a16:creationId xmlns:a16="http://schemas.microsoft.com/office/drawing/2014/main" id="{3EA0A63A-3F3E-4D3C-B3C1-B7472FE2A1C2}"/>
              </a:ext>
            </a:extLst>
          </p:cNvPr>
          <p:cNvSpPr>
            <a:spLocks noGrp="1"/>
          </p:cNvSpPr>
          <p:nvPr>
            <p:ph type="sldNum" sz="quarter" idx="12"/>
          </p:nvPr>
        </p:nvSpPr>
        <p:spPr/>
        <p:txBody>
          <a:bodyPr/>
          <a:lstStyle/>
          <a:p>
            <a:fld id="{0253CDF2-F7F9-43E0-87CB-D85F6EEB53D6}" type="slidenum">
              <a:rPr lang="en-GB" smtClean="0"/>
              <a:pPr/>
              <a:t>‹#›</a:t>
            </a:fld>
            <a:endParaRPr lang="en-GB"/>
          </a:p>
        </p:txBody>
      </p:sp>
      <p:sp>
        <p:nvSpPr>
          <p:cNvPr id="7" name="Rectangle 6">
            <a:extLst>
              <a:ext uri="{FF2B5EF4-FFF2-40B4-BE49-F238E27FC236}">
                <a16:creationId xmlns:a16="http://schemas.microsoft.com/office/drawing/2014/main" id="{624AB117-13FC-4C9A-B434-6093075E2859}"/>
              </a:ext>
            </a:extLst>
          </p:cNvPr>
          <p:cNvSpPr/>
          <p:nvPr userDrawn="1"/>
        </p:nvSpPr>
        <p:spPr>
          <a:xfrm>
            <a:off x="0" y="0"/>
            <a:ext cx="12192000" cy="6268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61797785-7617-4B52-9066-C8AE1A4BA7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57" r="27698"/>
          <a:stretch/>
        </p:blipFill>
        <p:spPr>
          <a:xfrm>
            <a:off x="0" y="0"/>
            <a:ext cx="6530009" cy="6268776"/>
          </a:xfrm>
          <a:prstGeom prst="rect">
            <a:avLst/>
          </a:prstGeom>
        </p:spPr>
      </p:pic>
      <p:sp>
        <p:nvSpPr>
          <p:cNvPr id="9" name="Rectangle 8">
            <a:extLst>
              <a:ext uri="{FF2B5EF4-FFF2-40B4-BE49-F238E27FC236}">
                <a16:creationId xmlns:a16="http://schemas.microsoft.com/office/drawing/2014/main" id="{8355750E-3CFD-4250-AF60-1DB6269C4B0D}"/>
              </a:ext>
            </a:extLst>
          </p:cNvPr>
          <p:cNvSpPr/>
          <p:nvPr userDrawn="1"/>
        </p:nvSpPr>
        <p:spPr>
          <a:xfrm>
            <a:off x="6525854" y="1436688"/>
            <a:ext cx="5304196" cy="3984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F47F7B8-62BA-4865-ABD2-D589AF1F3D5B}"/>
              </a:ext>
            </a:extLst>
          </p:cNvPr>
          <p:cNvSpPr/>
          <p:nvPr userDrawn="1"/>
        </p:nvSpPr>
        <p:spPr>
          <a:xfrm>
            <a:off x="4994274" y="1436688"/>
            <a:ext cx="1531579" cy="39846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cxnSp>
        <p:nvCxnSpPr>
          <p:cNvPr id="12" name="Straight Connector 11">
            <a:extLst>
              <a:ext uri="{FF2B5EF4-FFF2-40B4-BE49-F238E27FC236}">
                <a16:creationId xmlns:a16="http://schemas.microsoft.com/office/drawing/2014/main" id="{95790246-12F0-40C8-8605-AD2B313B85E2}"/>
              </a:ext>
            </a:extLst>
          </p:cNvPr>
          <p:cNvCxnSpPr>
            <a:cxnSpLocks/>
          </p:cNvCxnSpPr>
          <p:nvPr userDrawn="1"/>
        </p:nvCxnSpPr>
        <p:spPr>
          <a:xfrm>
            <a:off x="7310438" y="3730171"/>
            <a:ext cx="41993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34332AA-4EDA-4AAF-BECB-595044C47897}"/>
              </a:ext>
            </a:extLst>
          </p:cNvPr>
          <p:cNvSpPr>
            <a:spLocks noGrp="1"/>
          </p:cNvSpPr>
          <p:nvPr>
            <p:ph type="title" hasCustomPrompt="1"/>
          </p:nvPr>
        </p:nvSpPr>
        <p:spPr>
          <a:xfrm>
            <a:off x="7310438" y="1930404"/>
            <a:ext cx="4199391" cy="1589253"/>
          </a:xfrm>
          <a:noFill/>
        </p:spPr>
        <p:txBody>
          <a:bodyPr lIns="0" bIns="72000">
            <a:normAutofit/>
          </a:bodyPr>
          <a:lstStyle>
            <a:lvl1pPr>
              <a:defRPr>
                <a:solidFill>
                  <a:schemeClr val="accent3"/>
                </a:solidFill>
              </a:defRPr>
            </a:lvl1pPr>
          </a:lstStyle>
          <a:p>
            <a:r>
              <a:rPr lang="en-US"/>
              <a:t>Divider slide title goes here – </a:t>
            </a:r>
            <a:br>
              <a:rPr lang="en-US"/>
            </a:br>
            <a:r>
              <a:rPr lang="en-US"/>
              <a:t>Arial 20pt</a:t>
            </a:r>
            <a:endParaRPr lang="en-GB"/>
          </a:p>
        </p:txBody>
      </p:sp>
      <p:sp>
        <p:nvSpPr>
          <p:cNvPr id="15" name="Text Placeholder 14">
            <a:extLst>
              <a:ext uri="{FF2B5EF4-FFF2-40B4-BE49-F238E27FC236}">
                <a16:creationId xmlns:a16="http://schemas.microsoft.com/office/drawing/2014/main" id="{5C825F57-8382-4421-B5F4-B7EA56B9562D}"/>
              </a:ext>
            </a:extLst>
          </p:cNvPr>
          <p:cNvSpPr>
            <a:spLocks noGrp="1"/>
          </p:cNvSpPr>
          <p:nvPr>
            <p:ph type="body" sz="quarter" idx="13" hasCustomPrompt="1"/>
          </p:nvPr>
        </p:nvSpPr>
        <p:spPr>
          <a:xfrm>
            <a:off x="7310438" y="3940174"/>
            <a:ext cx="4198937" cy="1016151"/>
          </a:xfrm>
        </p:spPr>
        <p:txBody>
          <a:bodyPr wrap="square" lIns="0" tIns="72000" rIns="72000" bIns="72000">
            <a:normAutofit/>
          </a:bodyPr>
          <a:lstStyle>
            <a:lvl1pPr marL="0" indent="0">
              <a:buNone/>
              <a:defRPr lang="en-US" smtClean="0">
                <a:solidFill>
                  <a:schemeClr val="accent4"/>
                </a:solidFill>
                <a:latin typeface="+mj-lt"/>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r>
              <a:rPr lang="en-US" altLang="en-US" sz="1600">
                <a:solidFill>
                  <a:schemeClr val="accent1"/>
                </a:solidFill>
                <a:latin typeface="+mj-lt"/>
              </a:rPr>
              <a:t>Click to add additional text here</a:t>
            </a:r>
            <a:endParaRPr lang="en-GB" sz="1600">
              <a:solidFill>
                <a:schemeClr val="accent1"/>
              </a:solidFill>
              <a:latin typeface="+mj-lt"/>
            </a:endParaRPr>
          </a:p>
        </p:txBody>
      </p:sp>
      <p:pic>
        <p:nvPicPr>
          <p:cNvPr id="13" name="Graphic 12">
            <a:extLst>
              <a:ext uri="{FF2B5EF4-FFF2-40B4-BE49-F238E27FC236}">
                <a16:creationId xmlns:a16="http://schemas.microsoft.com/office/drawing/2014/main" id="{E6CCD6C0-B339-044E-AD1D-2E6917AE21E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85803" y="6387389"/>
            <a:ext cx="870169" cy="368912"/>
          </a:xfrm>
          <a:prstGeom prst="rect">
            <a:avLst/>
          </a:prstGeom>
        </p:spPr>
      </p:pic>
    </p:spTree>
    <p:extLst>
      <p:ext uri="{BB962C8B-B14F-4D97-AF65-F5344CB8AC3E}">
        <p14:creationId xmlns:p14="http://schemas.microsoft.com/office/powerpoint/2010/main" val="1686155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6F9D3CA-0135-A841-B76C-737AC2D67B1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5D6F6C7-287C-4A4C-85A2-300F8864FAB0}"/>
              </a:ext>
            </a:extLst>
          </p:cNvPr>
          <p:cNvSpPr/>
          <p:nvPr userDrawn="1"/>
        </p:nvSpPr>
        <p:spPr>
          <a:xfrm>
            <a:off x="7310439" y="1939059"/>
            <a:ext cx="4055009" cy="3966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A red and white lighthouse&#10;&#10;Description automatically generated with low confidence">
            <a:extLst>
              <a:ext uri="{FF2B5EF4-FFF2-40B4-BE49-F238E27FC236}">
                <a16:creationId xmlns:a16="http://schemas.microsoft.com/office/drawing/2014/main" id="{AE12D1D8-DF7E-C749-84B2-43E6783622E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1" name="Title 1">
            <a:extLst>
              <a:ext uri="{FF2B5EF4-FFF2-40B4-BE49-F238E27FC236}">
                <a16:creationId xmlns:a16="http://schemas.microsoft.com/office/drawing/2014/main" id="{43618949-5137-0247-A472-C324C9B26428}"/>
              </a:ext>
            </a:extLst>
          </p:cNvPr>
          <p:cNvSpPr>
            <a:spLocks noGrp="1"/>
          </p:cNvSpPr>
          <p:nvPr>
            <p:ph type="ctrTitle" hasCustomPrompt="1"/>
          </p:nvPr>
        </p:nvSpPr>
        <p:spPr>
          <a:xfrm>
            <a:off x="1230775" y="858496"/>
            <a:ext cx="7716456" cy="2324999"/>
          </a:xfrm>
          <a:noFill/>
        </p:spPr>
        <p:txBody>
          <a:bodyPr anchor="t">
            <a:normAutofit/>
          </a:bodyPr>
          <a:lstStyle>
            <a:lvl1pPr algn="l">
              <a:lnSpc>
                <a:spcPts val="7300"/>
              </a:lnSpc>
              <a:defRPr sz="7000" b="1">
                <a:solidFill>
                  <a:srgbClr val="FFFFFF"/>
                </a:solidFill>
              </a:defRPr>
            </a:lvl1pPr>
          </a:lstStyle>
          <a:p>
            <a:r>
              <a:rPr lang="en-US"/>
              <a:t>Thank you.</a:t>
            </a:r>
          </a:p>
        </p:txBody>
      </p:sp>
      <p:sp>
        <p:nvSpPr>
          <p:cNvPr id="22" name="Subtitle 2">
            <a:extLst>
              <a:ext uri="{FF2B5EF4-FFF2-40B4-BE49-F238E27FC236}">
                <a16:creationId xmlns:a16="http://schemas.microsoft.com/office/drawing/2014/main" id="{A80B61BB-C9D0-CB44-A941-3937C50C0EC6}"/>
              </a:ext>
            </a:extLst>
          </p:cNvPr>
          <p:cNvSpPr>
            <a:spLocks noGrp="1"/>
          </p:cNvSpPr>
          <p:nvPr>
            <p:ph type="subTitle" idx="1" hasCustomPrompt="1"/>
          </p:nvPr>
        </p:nvSpPr>
        <p:spPr>
          <a:xfrm>
            <a:off x="1230775" y="3349723"/>
            <a:ext cx="7716456" cy="2203912"/>
          </a:xfrm>
        </p:spPr>
        <p:txBody>
          <a:bodyPr>
            <a:normAutofit/>
          </a:bodyPr>
          <a:lstStyle>
            <a:lvl1pPr marL="0" indent="0" algn="l">
              <a:lnSpc>
                <a:spcPct val="100000"/>
              </a:lnSpc>
              <a:spcBef>
                <a:spcPts val="0"/>
              </a:spcBef>
              <a:buNone/>
              <a:defRPr sz="2500" b="1">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Contact Information</a:t>
            </a:r>
          </a:p>
        </p:txBody>
      </p:sp>
    </p:spTree>
    <p:extLst>
      <p:ext uri="{BB962C8B-B14F-4D97-AF65-F5344CB8AC3E}">
        <p14:creationId xmlns:p14="http://schemas.microsoft.com/office/powerpoint/2010/main" val="4244002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Cor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59D29-3386-4954-8DB7-387E03FEB8BD}"/>
              </a:ext>
            </a:extLst>
          </p:cNvPr>
          <p:cNvSpPr>
            <a:spLocks noGrp="1"/>
          </p:cNvSpPr>
          <p:nvPr>
            <p:ph type="ctrTitle"/>
          </p:nvPr>
        </p:nvSpPr>
        <p:spPr>
          <a:xfrm>
            <a:off x="360363" y="1196975"/>
            <a:ext cx="11469687" cy="2387600"/>
          </a:xfrm>
          <a:noFill/>
        </p:spPr>
        <p:txBody>
          <a:bodyPr anchor="b"/>
          <a:lstStyle>
            <a:lvl1pPr algn="ctr">
              <a:defRPr sz="6000" b="1">
                <a:solidFill>
                  <a:schemeClr val="tx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C1228254-4A7E-4401-A5DD-F66885E7088B}"/>
              </a:ext>
            </a:extLst>
          </p:cNvPr>
          <p:cNvSpPr>
            <a:spLocks noGrp="1"/>
          </p:cNvSpPr>
          <p:nvPr>
            <p:ph type="subTitle" idx="1"/>
          </p:nvPr>
        </p:nvSpPr>
        <p:spPr>
          <a:xfrm>
            <a:off x="360363" y="3676650"/>
            <a:ext cx="11469687"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4AA7FF1-C098-493B-8605-BECBB10D117E}"/>
              </a:ext>
            </a:extLst>
          </p:cNvPr>
          <p:cNvSpPr>
            <a:spLocks noGrp="1"/>
          </p:cNvSpPr>
          <p:nvPr>
            <p:ph type="dt" sz="half" idx="10"/>
          </p:nvPr>
        </p:nvSpPr>
        <p:spPr/>
        <p:txBody>
          <a:bodyPr/>
          <a:lstStyle/>
          <a:p>
            <a:fld id="{ED6E2706-A872-4C43-AE98-D52B49FF0987}" type="datetime1">
              <a:rPr lang="en-US" smtClean="0"/>
              <a:t>9/16/24</a:t>
            </a:fld>
            <a:endParaRPr lang="en-GB"/>
          </a:p>
        </p:txBody>
      </p:sp>
      <p:sp>
        <p:nvSpPr>
          <p:cNvPr id="5" name="Footer Placeholder 4">
            <a:extLst>
              <a:ext uri="{FF2B5EF4-FFF2-40B4-BE49-F238E27FC236}">
                <a16:creationId xmlns:a16="http://schemas.microsoft.com/office/drawing/2014/main" id="{8A46DEDB-D3D8-4CF8-AB5D-FEDE2A27B0DF}"/>
              </a:ext>
            </a:extLst>
          </p:cNvPr>
          <p:cNvSpPr>
            <a:spLocks noGrp="1"/>
          </p:cNvSpPr>
          <p:nvPr>
            <p:ph type="ftr" sz="quarter" idx="11"/>
          </p:nvPr>
        </p:nvSpPr>
        <p:spPr/>
        <p:txBody>
          <a:bodyPr/>
          <a:lstStyle/>
          <a:p>
            <a:r>
              <a:rPr lang="en-GB"/>
              <a:t>© Peter Tufano, 2024</a:t>
            </a:r>
          </a:p>
        </p:txBody>
      </p:sp>
      <p:sp>
        <p:nvSpPr>
          <p:cNvPr id="6" name="Slide Number Placeholder 5">
            <a:extLst>
              <a:ext uri="{FF2B5EF4-FFF2-40B4-BE49-F238E27FC236}">
                <a16:creationId xmlns:a16="http://schemas.microsoft.com/office/drawing/2014/main" id="{EB8D99EC-DDD9-49E4-961E-CB14B350DF60}"/>
              </a:ext>
            </a:extLst>
          </p:cNvPr>
          <p:cNvSpPr>
            <a:spLocks noGrp="1"/>
          </p:cNvSpPr>
          <p:nvPr>
            <p:ph type="sldNum" sz="quarter" idx="12"/>
          </p:nvPr>
        </p:nvSpPr>
        <p:spPr/>
        <p:txBody>
          <a:bodyPr/>
          <a:lstStyle/>
          <a:p>
            <a:fld id="{0253CDF2-F7F9-43E0-87CB-D85F6EEB53D6}" type="slidenum">
              <a:rPr lang="en-GB" smtClean="0"/>
              <a:t>‹#›</a:t>
            </a:fld>
            <a:endParaRPr lang="en-GB"/>
          </a:p>
        </p:txBody>
      </p:sp>
      <p:pic>
        <p:nvPicPr>
          <p:cNvPr id="7" name="Graphic 6">
            <a:extLst>
              <a:ext uri="{FF2B5EF4-FFF2-40B4-BE49-F238E27FC236}">
                <a16:creationId xmlns:a16="http://schemas.microsoft.com/office/drawing/2014/main" id="{E8CBA42E-8A42-5B4F-9504-09012F85FAA2}"/>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85803" y="6387389"/>
            <a:ext cx="870169" cy="368912"/>
          </a:xfrm>
          <a:prstGeom prst="rect">
            <a:avLst/>
          </a:prstGeom>
        </p:spPr>
      </p:pic>
    </p:spTree>
    <p:extLst>
      <p:ext uri="{BB962C8B-B14F-4D97-AF65-F5344CB8AC3E}">
        <p14:creationId xmlns:p14="http://schemas.microsoft.com/office/powerpoint/2010/main" val="79866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20565-F254-4EF8-AE57-8E3F4654CBD9}"/>
              </a:ext>
            </a:extLst>
          </p:cNvPr>
          <p:cNvSpPr>
            <a:spLocks noGrp="1"/>
          </p:cNvSpPr>
          <p:nvPr>
            <p:ph type="title"/>
          </p:nvPr>
        </p:nvSpPr>
        <p:spPr>
          <a:xfrm>
            <a:off x="360364" y="0"/>
            <a:ext cx="9606596" cy="1018096"/>
          </a:xfrm>
          <a:solidFill>
            <a:schemeClr val="tx2"/>
          </a:solidFill>
        </p:spPr>
        <p:txBody>
          <a:bodyPr lIns="180000" bIns="180000" anchor="b" anchorCtr="0">
            <a:normAutofit/>
          </a:bodyPr>
          <a:lstStyle>
            <a:lvl1pPr algn="l">
              <a:defRPr sz="3200">
                <a:solidFill>
                  <a:schemeClr val="bg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7EDB51E-233A-4D54-9C07-A0DC294797D6}"/>
              </a:ext>
            </a:extLst>
          </p:cNvPr>
          <p:cNvSpPr>
            <a:spLocks noGrp="1"/>
          </p:cNvSpPr>
          <p:nvPr>
            <p:ph idx="1"/>
          </p:nvPr>
        </p:nvSpPr>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622FFC5-4BD1-42CB-A263-ECBECCCDCFDD}"/>
              </a:ext>
            </a:extLst>
          </p:cNvPr>
          <p:cNvSpPr>
            <a:spLocks noGrp="1"/>
          </p:cNvSpPr>
          <p:nvPr>
            <p:ph type="dt" sz="half" idx="10"/>
          </p:nvPr>
        </p:nvSpPr>
        <p:spPr/>
        <p:txBody>
          <a:bodyPr/>
          <a:lstStyle/>
          <a:p>
            <a:fld id="{30E7BA13-9095-C143-A93C-50EF8CBDEA6E}" type="datetime1">
              <a:rPr lang="en-US" smtClean="0"/>
              <a:t>9/16/24</a:t>
            </a:fld>
            <a:endParaRPr lang="en-GB"/>
          </a:p>
        </p:txBody>
      </p:sp>
      <p:sp>
        <p:nvSpPr>
          <p:cNvPr id="5" name="Footer Placeholder 4">
            <a:extLst>
              <a:ext uri="{FF2B5EF4-FFF2-40B4-BE49-F238E27FC236}">
                <a16:creationId xmlns:a16="http://schemas.microsoft.com/office/drawing/2014/main" id="{F037A479-FFB1-4972-9E2F-1EB1F24582AD}"/>
              </a:ext>
            </a:extLst>
          </p:cNvPr>
          <p:cNvSpPr>
            <a:spLocks noGrp="1"/>
          </p:cNvSpPr>
          <p:nvPr>
            <p:ph type="ftr" sz="quarter" idx="11"/>
          </p:nvPr>
        </p:nvSpPr>
        <p:spPr/>
        <p:txBody>
          <a:bodyPr/>
          <a:lstStyle/>
          <a:p>
            <a:r>
              <a:rPr lang="en-GB" dirty="0"/>
              <a:t>© Peter Tufano, 2024</a:t>
            </a:r>
          </a:p>
        </p:txBody>
      </p:sp>
      <p:sp>
        <p:nvSpPr>
          <p:cNvPr id="6" name="Slide Number Placeholder 5">
            <a:extLst>
              <a:ext uri="{FF2B5EF4-FFF2-40B4-BE49-F238E27FC236}">
                <a16:creationId xmlns:a16="http://schemas.microsoft.com/office/drawing/2014/main" id="{A0FA8425-C471-4094-B1CE-88C30413CB16}"/>
              </a:ext>
            </a:extLst>
          </p:cNvPr>
          <p:cNvSpPr>
            <a:spLocks noGrp="1"/>
          </p:cNvSpPr>
          <p:nvPr>
            <p:ph type="sldNum" sz="quarter" idx="12"/>
          </p:nvPr>
        </p:nvSpPr>
        <p:spPr/>
        <p:txBody>
          <a:bodyPr/>
          <a:lstStyle/>
          <a:p>
            <a:fld id="{0253CDF2-F7F9-43E0-87CB-D85F6EEB53D6}" type="slidenum">
              <a:rPr lang="en-GB" smtClean="0"/>
              <a:t>‹#›</a:t>
            </a:fld>
            <a:endParaRPr lang="en-GB"/>
          </a:p>
        </p:txBody>
      </p:sp>
      <p:pic>
        <p:nvPicPr>
          <p:cNvPr id="7" name="Graphic 6">
            <a:extLst>
              <a:ext uri="{FF2B5EF4-FFF2-40B4-BE49-F238E27FC236}">
                <a16:creationId xmlns:a16="http://schemas.microsoft.com/office/drawing/2014/main" id="{9057068F-A56D-094F-B646-2AC11483EF4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85803" y="6387389"/>
            <a:ext cx="870169" cy="368912"/>
          </a:xfrm>
          <a:prstGeom prst="rect">
            <a:avLst/>
          </a:prstGeom>
        </p:spPr>
      </p:pic>
    </p:spTree>
    <p:extLst>
      <p:ext uri="{BB962C8B-B14F-4D97-AF65-F5344CB8AC3E}">
        <p14:creationId xmlns:p14="http://schemas.microsoft.com/office/powerpoint/2010/main" val="3557118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Co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A139B-2715-44AE-8BED-838E88A55661}"/>
              </a:ext>
            </a:extLst>
          </p:cNvPr>
          <p:cNvSpPr>
            <a:spLocks noGrp="1"/>
          </p:cNvSpPr>
          <p:nvPr>
            <p:ph type="title"/>
          </p:nvPr>
        </p:nvSpPr>
        <p:spPr>
          <a:xfrm>
            <a:off x="360363" y="1196975"/>
            <a:ext cx="11469687" cy="2852737"/>
          </a:xfrm>
          <a:noFill/>
        </p:spPr>
        <p:txBody>
          <a:bodyPr anchor="b"/>
          <a:lstStyle>
            <a:lvl1pPr>
              <a:defRPr sz="6000" b="1">
                <a:solidFill>
                  <a:schemeClr val="accent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AD77456-140D-4B3E-9617-7F46DE67D055}"/>
              </a:ext>
            </a:extLst>
          </p:cNvPr>
          <p:cNvSpPr>
            <a:spLocks noGrp="1"/>
          </p:cNvSpPr>
          <p:nvPr>
            <p:ph type="body" idx="1"/>
          </p:nvPr>
        </p:nvSpPr>
        <p:spPr>
          <a:xfrm>
            <a:off x="360363" y="4160838"/>
            <a:ext cx="1146968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2B0DE5-1A94-43CB-B61C-1DB33B3B0D99}"/>
              </a:ext>
            </a:extLst>
          </p:cNvPr>
          <p:cNvSpPr>
            <a:spLocks noGrp="1"/>
          </p:cNvSpPr>
          <p:nvPr>
            <p:ph type="dt" sz="half" idx="10"/>
          </p:nvPr>
        </p:nvSpPr>
        <p:spPr/>
        <p:txBody>
          <a:bodyPr/>
          <a:lstStyle/>
          <a:p>
            <a:fld id="{911B73AD-7943-C047-AC0B-122586EA3BA6}" type="datetime1">
              <a:rPr lang="en-US" smtClean="0"/>
              <a:t>9/16/24</a:t>
            </a:fld>
            <a:endParaRPr lang="en-GB"/>
          </a:p>
        </p:txBody>
      </p:sp>
      <p:sp>
        <p:nvSpPr>
          <p:cNvPr id="5" name="Footer Placeholder 4">
            <a:extLst>
              <a:ext uri="{FF2B5EF4-FFF2-40B4-BE49-F238E27FC236}">
                <a16:creationId xmlns:a16="http://schemas.microsoft.com/office/drawing/2014/main" id="{2057FF94-C71D-4222-A8C4-60BB07261AB1}"/>
              </a:ext>
            </a:extLst>
          </p:cNvPr>
          <p:cNvSpPr>
            <a:spLocks noGrp="1"/>
          </p:cNvSpPr>
          <p:nvPr>
            <p:ph type="ftr" sz="quarter" idx="11"/>
          </p:nvPr>
        </p:nvSpPr>
        <p:spPr/>
        <p:txBody>
          <a:bodyPr/>
          <a:lstStyle/>
          <a:p>
            <a:r>
              <a:rPr lang="en-GB"/>
              <a:t>© Peter Tufano, 2024</a:t>
            </a:r>
          </a:p>
        </p:txBody>
      </p:sp>
      <p:sp>
        <p:nvSpPr>
          <p:cNvPr id="6" name="Slide Number Placeholder 5">
            <a:extLst>
              <a:ext uri="{FF2B5EF4-FFF2-40B4-BE49-F238E27FC236}">
                <a16:creationId xmlns:a16="http://schemas.microsoft.com/office/drawing/2014/main" id="{6402B725-2425-4442-AE0E-A8C5F30F8EB2}"/>
              </a:ext>
            </a:extLst>
          </p:cNvPr>
          <p:cNvSpPr>
            <a:spLocks noGrp="1"/>
          </p:cNvSpPr>
          <p:nvPr>
            <p:ph type="sldNum" sz="quarter" idx="12"/>
          </p:nvPr>
        </p:nvSpPr>
        <p:spPr/>
        <p:txBody>
          <a:bodyPr/>
          <a:lstStyle/>
          <a:p>
            <a:fld id="{0253CDF2-F7F9-43E0-87CB-D85F6EEB53D6}" type="slidenum">
              <a:rPr lang="en-GB" smtClean="0"/>
              <a:t>‹#›</a:t>
            </a:fld>
            <a:endParaRPr lang="en-GB"/>
          </a:p>
        </p:txBody>
      </p:sp>
      <p:pic>
        <p:nvPicPr>
          <p:cNvPr id="7" name="Graphic 6">
            <a:extLst>
              <a:ext uri="{FF2B5EF4-FFF2-40B4-BE49-F238E27FC236}">
                <a16:creationId xmlns:a16="http://schemas.microsoft.com/office/drawing/2014/main" id="{88536D07-7219-864E-A1DE-896ABF83BD2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85803" y="6387389"/>
            <a:ext cx="870169" cy="368912"/>
          </a:xfrm>
          <a:prstGeom prst="rect">
            <a:avLst/>
          </a:prstGeom>
        </p:spPr>
      </p:pic>
    </p:spTree>
    <p:extLst>
      <p:ext uri="{BB962C8B-B14F-4D97-AF65-F5344CB8AC3E}">
        <p14:creationId xmlns:p14="http://schemas.microsoft.com/office/powerpoint/2010/main" val="2708045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Co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0F125-0562-447A-ABBD-C2FFD6B698E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82FDE9E-06A3-4F39-A47F-BFB3A850BD04}"/>
              </a:ext>
            </a:extLst>
          </p:cNvPr>
          <p:cNvSpPr>
            <a:spLocks noGrp="1"/>
          </p:cNvSpPr>
          <p:nvPr>
            <p:ph sz="half" idx="1"/>
          </p:nvPr>
        </p:nvSpPr>
        <p:spPr>
          <a:xfrm>
            <a:off x="360362" y="1196975"/>
            <a:ext cx="5595937" cy="500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1388FE5-26C2-484A-A789-CABA33DD4D96}"/>
              </a:ext>
            </a:extLst>
          </p:cNvPr>
          <p:cNvSpPr>
            <a:spLocks noGrp="1"/>
          </p:cNvSpPr>
          <p:nvPr>
            <p:ph sz="half" idx="2"/>
          </p:nvPr>
        </p:nvSpPr>
        <p:spPr>
          <a:xfrm>
            <a:off x="6234113" y="1196975"/>
            <a:ext cx="5595937" cy="500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284B68D-A0B2-4ADF-8BEE-3A5A9E17BBD5}"/>
              </a:ext>
            </a:extLst>
          </p:cNvPr>
          <p:cNvSpPr>
            <a:spLocks noGrp="1"/>
          </p:cNvSpPr>
          <p:nvPr>
            <p:ph type="dt" sz="half" idx="10"/>
          </p:nvPr>
        </p:nvSpPr>
        <p:spPr/>
        <p:txBody>
          <a:bodyPr/>
          <a:lstStyle/>
          <a:p>
            <a:fld id="{BDC39FCB-45BA-144D-95CF-5867B2E91E99}" type="datetime1">
              <a:rPr lang="en-US" smtClean="0"/>
              <a:t>9/16/24</a:t>
            </a:fld>
            <a:endParaRPr lang="en-GB"/>
          </a:p>
        </p:txBody>
      </p:sp>
      <p:sp>
        <p:nvSpPr>
          <p:cNvPr id="6" name="Footer Placeholder 5">
            <a:extLst>
              <a:ext uri="{FF2B5EF4-FFF2-40B4-BE49-F238E27FC236}">
                <a16:creationId xmlns:a16="http://schemas.microsoft.com/office/drawing/2014/main" id="{6B3FB30D-C7DF-4600-A906-503E38FA2C5C}"/>
              </a:ext>
            </a:extLst>
          </p:cNvPr>
          <p:cNvSpPr>
            <a:spLocks noGrp="1"/>
          </p:cNvSpPr>
          <p:nvPr>
            <p:ph type="ftr" sz="quarter" idx="11"/>
          </p:nvPr>
        </p:nvSpPr>
        <p:spPr/>
        <p:txBody>
          <a:bodyPr/>
          <a:lstStyle/>
          <a:p>
            <a:r>
              <a:rPr lang="en-GB"/>
              <a:t>© Peter Tufano, 2024</a:t>
            </a:r>
          </a:p>
        </p:txBody>
      </p:sp>
      <p:sp>
        <p:nvSpPr>
          <p:cNvPr id="7" name="Slide Number Placeholder 6">
            <a:extLst>
              <a:ext uri="{FF2B5EF4-FFF2-40B4-BE49-F238E27FC236}">
                <a16:creationId xmlns:a16="http://schemas.microsoft.com/office/drawing/2014/main" id="{66FFB302-34F5-4D55-8A86-C1DD53D743B1}"/>
              </a:ext>
            </a:extLst>
          </p:cNvPr>
          <p:cNvSpPr>
            <a:spLocks noGrp="1"/>
          </p:cNvSpPr>
          <p:nvPr>
            <p:ph type="sldNum" sz="quarter" idx="12"/>
          </p:nvPr>
        </p:nvSpPr>
        <p:spPr/>
        <p:txBody>
          <a:bodyPr/>
          <a:lstStyle/>
          <a:p>
            <a:fld id="{0253CDF2-F7F9-43E0-87CB-D85F6EEB53D6}" type="slidenum">
              <a:rPr lang="en-GB" smtClean="0"/>
              <a:t>‹#›</a:t>
            </a:fld>
            <a:endParaRPr lang="en-GB"/>
          </a:p>
        </p:txBody>
      </p:sp>
      <p:pic>
        <p:nvPicPr>
          <p:cNvPr id="8" name="Graphic 7">
            <a:extLst>
              <a:ext uri="{FF2B5EF4-FFF2-40B4-BE49-F238E27FC236}">
                <a16:creationId xmlns:a16="http://schemas.microsoft.com/office/drawing/2014/main" id="{1973F691-6E0D-0343-BD9D-E7880AE9A43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85803" y="6387389"/>
            <a:ext cx="870169" cy="368912"/>
          </a:xfrm>
          <a:prstGeom prst="rect">
            <a:avLst/>
          </a:prstGeom>
        </p:spPr>
      </p:pic>
    </p:spTree>
    <p:extLst>
      <p:ext uri="{BB962C8B-B14F-4D97-AF65-F5344CB8AC3E}">
        <p14:creationId xmlns:p14="http://schemas.microsoft.com/office/powerpoint/2010/main" val="833314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re 4">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B29B7A-1B25-4841-A1A1-EAFA20417F6A}"/>
              </a:ext>
            </a:extLst>
          </p:cNvPr>
          <p:cNvSpPr>
            <a:spLocks noGrp="1"/>
          </p:cNvSpPr>
          <p:nvPr>
            <p:ph type="body" idx="1"/>
          </p:nvPr>
        </p:nvSpPr>
        <p:spPr>
          <a:xfrm>
            <a:off x="387352" y="1179562"/>
            <a:ext cx="5568948" cy="823912"/>
          </a:xfrm>
          <a:solidFill>
            <a:schemeClr val="bg2"/>
          </a:solidFill>
        </p:spPr>
        <p:txBody>
          <a:bodyPr lIns="72000" tIns="72000" rIns="72000" bIns="72000" anchor="ctr" anchorCtr="0"/>
          <a:lstStyle>
            <a:lvl1pPr marL="0" indent="0" algn="ct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818F6E-1CE2-444D-AF19-8A3B63F206B5}"/>
              </a:ext>
            </a:extLst>
          </p:cNvPr>
          <p:cNvSpPr>
            <a:spLocks noGrp="1"/>
          </p:cNvSpPr>
          <p:nvPr>
            <p:ph sz="half" idx="2"/>
          </p:nvPr>
        </p:nvSpPr>
        <p:spPr>
          <a:xfrm>
            <a:off x="387352" y="2176052"/>
            <a:ext cx="5568948" cy="41136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E244186-EFDE-491E-9835-B875DF375F80}"/>
              </a:ext>
            </a:extLst>
          </p:cNvPr>
          <p:cNvSpPr>
            <a:spLocks noGrp="1"/>
          </p:cNvSpPr>
          <p:nvPr>
            <p:ph type="body" sz="quarter" idx="3"/>
          </p:nvPr>
        </p:nvSpPr>
        <p:spPr>
          <a:xfrm>
            <a:off x="6235702" y="1179562"/>
            <a:ext cx="5594348" cy="823912"/>
          </a:xfrm>
          <a:solidFill>
            <a:schemeClr val="bg2"/>
          </a:solidFill>
        </p:spPr>
        <p:txBody>
          <a:bodyPr lIns="72000" tIns="72000" rIns="72000" bIns="72000" anchor="ctr" anchorCtr="0"/>
          <a:lstStyle>
            <a:lvl1pPr marL="0" indent="0" algn="ct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60FC42-DC63-4214-80D0-6987F793D82F}"/>
              </a:ext>
            </a:extLst>
          </p:cNvPr>
          <p:cNvSpPr>
            <a:spLocks noGrp="1"/>
          </p:cNvSpPr>
          <p:nvPr>
            <p:ph sz="quarter" idx="4"/>
          </p:nvPr>
        </p:nvSpPr>
        <p:spPr>
          <a:xfrm>
            <a:off x="6261102" y="2164940"/>
            <a:ext cx="5568948" cy="41136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4E5F947-182C-4673-B0C4-1FA8FAF50B0B}"/>
              </a:ext>
            </a:extLst>
          </p:cNvPr>
          <p:cNvSpPr>
            <a:spLocks noGrp="1"/>
          </p:cNvSpPr>
          <p:nvPr>
            <p:ph type="dt" sz="half" idx="10"/>
          </p:nvPr>
        </p:nvSpPr>
        <p:spPr/>
        <p:txBody>
          <a:bodyPr/>
          <a:lstStyle/>
          <a:p>
            <a:fld id="{BCC75858-51C9-D24F-998B-E93CEBAE59A0}" type="datetime1">
              <a:rPr lang="en-US" smtClean="0"/>
              <a:t>9/16/24</a:t>
            </a:fld>
            <a:endParaRPr lang="en-GB"/>
          </a:p>
        </p:txBody>
      </p:sp>
      <p:sp>
        <p:nvSpPr>
          <p:cNvPr id="8" name="Footer Placeholder 7">
            <a:extLst>
              <a:ext uri="{FF2B5EF4-FFF2-40B4-BE49-F238E27FC236}">
                <a16:creationId xmlns:a16="http://schemas.microsoft.com/office/drawing/2014/main" id="{14369749-C6B5-4696-AD06-114972ABA134}"/>
              </a:ext>
            </a:extLst>
          </p:cNvPr>
          <p:cNvSpPr>
            <a:spLocks noGrp="1"/>
          </p:cNvSpPr>
          <p:nvPr>
            <p:ph type="ftr" sz="quarter" idx="11"/>
          </p:nvPr>
        </p:nvSpPr>
        <p:spPr/>
        <p:txBody>
          <a:bodyPr/>
          <a:lstStyle/>
          <a:p>
            <a:r>
              <a:rPr lang="en-GB"/>
              <a:t>© Peter Tufano, 2024</a:t>
            </a:r>
          </a:p>
        </p:txBody>
      </p:sp>
      <p:sp>
        <p:nvSpPr>
          <p:cNvPr id="9" name="Slide Number Placeholder 8">
            <a:extLst>
              <a:ext uri="{FF2B5EF4-FFF2-40B4-BE49-F238E27FC236}">
                <a16:creationId xmlns:a16="http://schemas.microsoft.com/office/drawing/2014/main" id="{EA7149F4-9BE8-4AEC-9A8F-673AF789A56D}"/>
              </a:ext>
            </a:extLst>
          </p:cNvPr>
          <p:cNvSpPr>
            <a:spLocks noGrp="1"/>
          </p:cNvSpPr>
          <p:nvPr>
            <p:ph type="sldNum" sz="quarter" idx="12"/>
          </p:nvPr>
        </p:nvSpPr>
        <p:spPr/>
        <p:txBody>
          <a:bodyPr/>
          <a:lstStyle/>
          <a:p>
            <a:fld id="{0253CDF2-F7F9-43E0-87CB-D85F6EEB53D6}" type="slidenum">
              <a:rPr lang="en-GB" smtClean="0"/>
              <a:t>‹#›</a:t>
            </a:fld>
            <a:endParaRPr lang="en-GB"/>
          </a:p>
        </p:txBody>
      </p:sp>
      <p:sp>
        <p:nvSpPr>
          <p:cNvPr id="10" name="Title 9">
            <a:extLst>
              <a:ext uri="{FF2B5EF4-FFF2-40B4-BE49-F238E27FC236}">
                <a16:creationId xmlns:a16="http://schemas.microsoft.com/office/drawing/2014/main" id="{EC017BFB-5724-4A94-A855-D93E74A3396C}"/>
              </a:ext>
            </a:extLst>
          </p:cNvPr>
          <p:cNvSpPr>
            <a:spLocks noGrp="1"/>
          </p:cNvSpPr>
          <p:nvPr>
            <p:ph type="title"/>
          </p:nvPr>
        </p:nvSpPr>
        <p:spPr/>
        <p:txBody>
          <a:bodyPr/>
          <a:lstStyle/>
          <a:p>
            <a:r>
              <a:rPr lang="en-US"/>
              <a:t>Click to edit Master title style</a:t>
            </a:r>
            <a:endParaRPr lang="en-GB"/>
          </a:p>
        </p:txBody>
      </p:sp>
      <p:pic>
        <p:nvPicPr>
          <p:cNvPr id="11" name="Graphic 10">
            <a:extLst>
              <a:ext uri="{FF2B5EF4-FFF2-40B4-BE49-F238E27FC236}">
                <a16:creationId xmlns:a16="http://schemas.microsoft.com/office/drawing/2014/main" id="{473C34C1-0D53-CA42-8896-FBE0063930C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85803" y="6387389"/>
            <a:ext cx="870169" cy="368912"/>
          </a:xfrm>
          <a:prstGeom prst="rect">
            <a:avLst/>
          </a:prstGeom>
        </p:spPr>
      </p:pic>
    </p:spTree>
    <p:extLst>
      <p:ext uri="{BB962C8B-B14F-4D97-AF65-F5344CB8AC3E}">
        <p14:creationId xmlns:p14="http://schemas.microsoft.com/office/powerpoint/2010/main" val="1186457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53270-12C5-471E-A6FD-A086849E8206}"/>
              </a:ext>
            </a:extLst>
          </p:cNvPr>
          <p:cNvSpPr>
            <a:spLocks noGrp="1"/>
          </p:cNvSpPr>
          <p:nvPr>
            <p:ph type="title"/>
          </p:nvPr>
        </p:nvSpPr>
        <p:spPr>
          <a:xfrm>
            <a:off x="360363" y="1196975"/>
            <a:ext cx="4519612" cy="1001811"/>
          </a:xfrm>
          <a:noFill/>
        </p:spPr>
        <p:txBody>
          <a:bodyPr anchor="b"/>
          <a:lstStyle>
            <a:lvl1pPr>
              <a:defRPr sz="3200" b="1">
                <a:solidFill>
                  <a:schemeClr val="accent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1EA6E82-ED9E-47EC-BB37-23AA8931ABAA}"/>
              </a:ext>
            </a:extLst>
          </p:cNvPr>
          <p:cNvSpPr>
            <a:spLocks noGrp="1"/>
          </p:cNvSpPr>
          <p:nvPr>
            <p:ph idx="1"/>
          </p:nvPr>
        </p:nvSpPr>
        <p:spPr>
          <a:xfrm>
            <a:off x="4994275" y="1196975"/>
            <a:ext cx="6837361" cy="5003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A0F198E-81A7-481A-92C6-FA1AEE29DF2B}"/>
              </a:ext>
            </a:extLst>
          </p:cNvPr>
          <p:cNvSpPr>
            <a:spLocks noGrp="1"/>
          </p:cNvSpPr>
          <p:nvPr>
            <p:ph type="body" sz="half" idx="2"/>
          </p:nvPr>
        </p:nvSpPr>
        <p:spPr>
          <a:xfrm>
            <a:off x="360363" y="2387601"/>
            <a:ext cx="4519612" cy="381317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700F2F-B4F0-4A3F-A1BF-1A42FC82AF8D}"/>
              </a:ext>
            </a:extLst>
          </p:cNvPr>
          <p:cNvSpPr>
            <a:spLocks noGrp="1"/>
          </p:cNvSpPr>
          <p:nvPr>
            <p:ph type="dt" sz="half" idx="10"/>
          </p:nvPr>
        </p:nvSpPr>
        <p:spPr/>
        <p:txBody>
          <a:bodyPr/>
          <a:lstStyle/>
          <a:p>
            <a:fld id="{A5C8120A-3458-4245-84F0-3B3A58128D83}" type="datetime1">
              <a:rPr lang="en-US" smtClean="0"/>
              <a:t>9/16/24</a:t>
            </a:fld>
            <a:endParaRPr lang="en-GB"/>
          </a:p>
        </p:txBody>
      </p:sp>
      <p:sp>
        <p:nvSpPr>
          <p:cNvPr id="6" name="Footer Placeholder 5">
            <a:extLst>
              <a:ext uri="{FF2B5EF4-FFF2-40B4-BE49-F238E27FC236}">
                <a16:creationId xmlns:a16="http://schemas.microsoft.com/office/drawing/2014/main" id="{CB40681B-B689-4E8F-BA28-4DF58E2C9AB3}"/>
              </a:ext>
            </a:extLst>
          </p:cNvPr>
          <p:cNvSpPr>
            <a:spLocks noGrp="1"/>
          </p:cNvSpPr>
          <p:nvPr>
            <p:ph type="ftr" sz="quarter" idx="11"/>
          </p:nvPr>
        </p:nvSpPr>
        <p:spPr/>
        <p:txBody>
          <a:bodyPr/>
          <a:lstStyle/>
          <a:p>
            <a:r>
              <a:rPr lang="en-GB"/>
              <a:t>© Peter Tufano, 2024</a:t>
            </a:r>
          </a:p>
        </p:txBody>
      </p:sp>
      <p:sp>
        <p:nvSpPr>
          <p:cNvPr id="7" name="Slide Number Placeholder 6">
            <a:extLst>
              <a:ext uri="{FF2B5EF4-FFF2-40B4-BE49-F238E27FC236}">
                <a16:creationId xmlns:a16="http://schemas.microsoft.com/office/drawing/2014/main" id="{B8D55FF1-C07B-495E-AAC5-F0E42D8C802C}"/>
              </a:ext>
            </a:extLst>
          </p:cNvPr>
          <p:cNvSpPr>
            <a:spLocks noGrp="1"/>
          </p:cNvSpPr>
          <p:nvPr>
            <p:ph type="sldNum" sz="quarter" idx="12"/>
          </p:nvPr>
        </p:nvSpPr>
        <p:spPr/>
        <p:txBody>
          <a:bodyPr/>
          <a:lstStyle/>
          <a:p>
            <a:fld id="{0253CDF2-F7F9-43E0-87CB-D85F6EEB53D6}" type="slidenum">
              <a:rPr lang="en-GB" smtClean="0"/>
              <a:t>‹#›</a:t>
            </a:fld>
            <a:endParaRPr lang="en-GB"/>
          </a:p>
        </p:txBody>
      </p:sp>
      <p:pic>
        <p:nvPicPr>
          <p:cNvPr id="8" name="Graphic 7">
            <a:extLst>
              <a:ext uri="{FF2B5EF4-FFF2-40B4-BE49-F238E27FC236}">
                <a16:creationId xmlns:a16="http://schemas.microsoft.com/office/drawing/2014/main" id="{4FD58ECF-571E-E042-96E0-64C8566BCAC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85803" y="6387389"/>
            <a:ext cx="870169" cy="368912"/>
          </a:xfrm>
          <a:prstGeom prst="rect">
            <a:avLst/>
          </a:prstGeom>
        </p:spPr>
      </p:pic>
    </p:spTree>
    <p:extLst>
      <p:ext uri="{BB962C8B-B14F-4D97-AF65-F5344CB8AC3E}">
        <p14:creationId xmlns:p14="http://schemas.microsoft.com/office/powerpoint/2010/main" val="1587482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Co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BFD42-B055-4E3B-9B8F-56E4CBE0F559}"/>
              </a:ext>
            </a:extLst>
          </p:cNvPr>
          <p:cNvSpPr>
            <a:spLocks noGrp="1"/>
          </p:cNvSpPr>
          <p:nvPr>
            <p:ph type="title"/>
          </p:nvPr>
        </p:nvSpPr>
        <p:spPr>
          <a:xfrm>
            <a:off x="360363" y="1196976"/>
            <a:ext cx="4519612" cy="1001810"/>
          </a:xfrm>
          <a:noFill/>
        </p:spPr>
        <p:txBody>
          <a:bodyPr anchor="b"/>
          <a:lstStyle>
            <a:lvl1pPr>
              <a:defRPr sz="3200" b="1">
                <a:solidFill>
                  <a:schemeClr val="accent1"/>
                </a:solidFill>
              </a:defRPr>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C8DB6B3-F84A-4C0F-B5FA-90E5D911C5A9}"/>
              </a:ext>
            </a:extLst>
          </p:cNvPr>
          <p:cNvSpPr>
            <a:spLocks noGrp="1"/>
          </p:cNvSpPr>
          <p:nvPr>
            <p:ph type="pic" idx="1"/>
          </p:nvPr>
        </p:nvSpPr>
        <p:spPr>
          <a:xfrm>
            <a:off x="4994275" y="1196976"/>
            <a:ext cx="6837361" cy="5003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3BF7209-847E-4FD0-9E7D-75DC504C9E7E}"/>
              </a:ext>
            </a:extLst>
          </p:cNvPr>
          <p:cNvSpPr>
            <a:spLocks noGrp="1"/>
          </p:cNvSpPr>
          <p:nvPr>
            <p:ph type="body" sz="half" idx="2"/>
          </p:nvPr>
        </p:nvSpPr>
        <p:spPr>
          <a:xfrm>
            <a:off x="360363" y="2389187"/>
            <a:ext cx="451961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D14E6A-9056-404F-818B-42D35B260CD9}"/>
              </a:ext>
            </a:extLst>
          </p:cNvPr>
          <p:cNvSpPr>
            <a:spLocks noGrp="1"/>
          </p:cNvSpPr>
          <p:nvPr>
            <p:ph type="dt" sz="half" idx="10"/>
          </p:nvPr>
        </p:nvSpPr>
        <p:spPr/>
        <p:txBody>
          <a:bodyPr/>
          <a:lstStyle/>
          <a:p>
            <a:fld id="{001BC524-6BDF-B64F-AC7C-3EAB962E0EE9}" type="datetime1">
              <a:rPr lang="en-US" smtClean="0"/>
              <a:t>9/16/24</a:t>
            </a:fld>
            <a:endParaRPr lang="en-GB"/>
          </a:p>
        </p:txBody>
      </p:sp>
      <p:sp>
        <p:nvSpPr>
          <p:cNvPr id="6" name="Footer Placeholder 5">
            <a:extLst>
              <a:ext uri="{FF2B5EF4-FFF2-40B4-BE49-F238E27FC236}">
                <a16:creationId xmlns:a16="http://schemas.microsoft.com/office/drawing/2014/main" id="{39176B0C-7E8D-41EE-90CA-3ED61B5488E3}"/>
              </a:ext>
            </a:extLst>
          </p:cNvPr>
          <p:cNvSpPr>
            <a:spLocks noGrp="1"/>
          </p:cNvSpPr>
          <p:nvPr>
            <p:ph type="ftr" sz="quarter" idx="11"/>
          </p:nvPr>
        </p:nvSpPr>
        <p:spPr/>
        <p:txBody>
          <a:bodyPr/>
          <a:lstStyle/>
          <a:p>
            <a:r>
              <a:rPr lang="en-GB"/>
              <a:t>© Peter Tufano, 2024</a:t>
            </a:r>
          </a:p>
        </p:txBody>
      </p:sp>
      <p:sp>
        <p:nvSpPr>
          <p:cNvPr id="7" name="Slide Number Placeholder 6">
            <a:extLst>
              <a:ext uri="{FF2B5EF4-FFF2-40B4-BE49-F238E27FC236}">
                <a16:creationId xmlns:a16="http://schemas.microsoft.com/office/drawing/2014/main" id="{89358A63-68A2-491E-925A-04118153CF98}"/>
              </a:ext>
            </a:extLst>
          </p:cNvPr>
          <p:cNvSpPr>
            <a:spLocks noGrp="1"/>
          </p:cNvSpPr>
          <p:nvPr>
            <p:ph type="sldNum" sz="quarter" idx="12"/>
          </p:nvPr>
        </p:nvSpPr>
        <p:spPr/>
        <p:txBody>
          <a:bodyPr/>
          <a:lstStyle/>
          <a:p>
            <a:fld id="{0253CDF2-F7F9-43E0-87CB-D85F6EEB53D6}" type="slidenum">
              <a:rPr lang="en-GB" smtClean="0"/>
              <a:t>‹#›</a:t>
            </a:fld>
            <a:endParaRPr lang="en-GB"/>
          </a:p>
        </p:txBody>
      </p:sp>
      <p:pic>
        <p:nvPicPr>
          <p:cNvPr id="8" name="Graphic 7">
            <a:extLst>
              <a:ext uri="{FF2B5EF4-FFF2-40B4-BE49-F238E27FC236}">
                <a16:creationId xmlns:a16="http://schemas.microsoft.com/office/drawing/2014/main" id="{AC9E3E8A-78A4-EA45-95D2-C986B555457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85803" y="6387389"/>
            <a:ext cx="870169" cy="368912"/>
          </a:xfrm>
          <a:prstGeom prst="rect">
            <a:avLst/>
          </a:prstGeom>
        </p:spPr>
      </p:pic>
    </p:spTree>
    <p:extLst>
      <p:ext uri="{BB962C8B-B14F-4D97-AF65-F5344CB8AC3E}">
        <p14:creationId xmlns:p14="http://schemas.microsoft.com/office/powerpoint/2010/main" val="1134738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Co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7CAF0-8883-41EE-A92B-1BD0C8F0ECF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1416E1-990C-419F-B209-E581407B8A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74851-FBC2-4CEE-90BB-DE4F37B3E142}"/>
              </a:ext>
            </a:extLst>
          </p:cNvPr>
          <p:cNvSpPr>
            <a:spLocks noGrp="1"/>
          </p:cNvSpPr>
          <p:nvPr>
            <p:ph type="dt" sz="half" idx="10"/>
          </p:nvPr>
        </p:nvSpPr>
        <p:spPr/>
        <p:txBody>
          <a:bodyPr/>
          <a:lstStyle/>
          <a:p>
            <a:fld id="{796B7F54-C1CE-A642-8D77-7C22A6C28DA1}" type="datetime1">
              <a:rPr lang="en-US" smtClean="0"/>
              <a:t>9/16/24</a:t>
            </a:fld>
            <a:endParaRPr lang="en-GB"/>
          </a:p>
        </p:txBody>
      </p:sp>
      <p:sp>
        <p:nvSpPr>
          <p:cNvPr id="5" name="Footer Placeholder 4">
            <a:extLst>
              <a:ext uri="{FF2B5EF4-FFF2-40B4-BE49-F238E27FC236}">
                <a16:creationId xmlns:a16="http://schemas.microsoft.com/office/drawing/2014/main" id="{37283B66-11F7-4C4E-972C-D4D9A063EA1B}"/>
              </a:ext>
            </a:extLst>
          </p:cNvPr>
          <p:cNvSpPr>
            <a:spLocks noGrp="1"/>
          </p:cNvSpPr>
          <p:nvPr>
            <p:ph type="ftr" sz="quarter" idx="11"/>
          </p:nvPr>
        </p:nvSpPr>
        <p:spPr/>
        <p:txBody>
          <a:bodyPr/>
          <a:lstStyle/>
          <a:p>
            <a:r>
              <a:rPr lang="en-GB"/>
              <a:t>© Peter Tufano, 2024</a:t>
            </a:r>
          </a:p>
        </p:txBody>
      </p:sp>
      <p:sp>
        <p:nvSpPr>
          <p:cNvPr id="6" name="Slide Number Placeholder 5">
            <a:extLst>
              <a:ext uri="{FF2B5EF4-FFF2-40B4-BE49-F238E27FC236}">
                <a16:creationId xmlns:a16="http://schemas.microsoft.com/office/drawing/2014/main" id="{2C2A9BC6-81C6-4466-A458-7247389A99B9}"/>
              </a:ext>
            </a:extLst>
          </p:cNvPr>
          <p:cNvSpPr>
            <a:spLocks noGrp="1"/>
          </p:cNvSpPr>
          <p:nvPr>
            <p:ph type="sldNum" sz="quarter" idx="12"/>
          </p:nvPr>
        </p:nvSpPr>
        <p:spPr/>
        <p:txBody>
          <a:bodyPr/>
          <a:lstStyle/>
          <a:p>
            <a:fld id="{0253CDF2-F7F9-43E0-87CB-D85F6EEB53D6}" type="slidenum">
              <a:rPr lang="en-GB" smtClean="0"/>
              <a:t>‹#›</a:t>
            </a:fld>
            <a:endParaRPr lang="en-GB"/>
          </a:p>
        </p:txBody>
      </p:sp>
    </p:spTree>
    <p:extLst>
      <p:ext uri="{BB962C8B-B14F-4D97-AF65-F5344CB8AC3E}">
        <p14:creationId xmlns:p14="http://schemas.microsoft.com/office/powerpoint/2010/main" val="2764526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Core 8">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378F7C-408B-477C-98CE-B7469840A8F9}"/>
              </a:ext>
            </a:extLst>
          </p:cNvPr>
          <p:cNvSpPr>
            <a:spLocks noGrp="1"/>
          </p:cNvSpPr>
          <p:nvPr>
            <p:ph type="title" orient="vert"/>
          </p:nvPr>
        </p:nvSpPr>
        <p:spPr>
          <a:xfrm>
            <a:off x="8724900" y="1196975"/>
            <a:ext cx="3105150" cy="500380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87A37A8-6FC0-43DB-A4B2-DC36FEF9E769}"/>
              </a:ext>
            </a:extLst>
          </p:cNvPr>
          <p:cNvSpPr>
            <a:spLocks noGrp="1"/>
          </p:cNvSpPr>
          <p:nvPr>
            <p:ph type="body" orient="vert" idx="1"/>
          </p:nvPr>
        </p:nvSpPr>
        <p:spPr>
          <a:xfrm>
            <a:off x="360363" y="1196975"/>
            <a:ext cx="8212137" cy="5003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FAD83B-51C9-411C-9CA2-DA44B68FEC1C}"/>
              </a:ext>
            </a:extLst>
          </p:cNvPr>
          <p:cNvSpPr>
            <a:spLocks noGrp="1"/>
          </p:cNvSpPr>
          <p:nvPr>
            <p:ph type="dt" sz="half" idx="10"/>
          </p:nvPr>
        </p:nvSpPr>
        <p:spPr/>
        <p:txBody>
          <a:bodyPr/>
          <a:lstStyle/>
          <a:p>
            <a:fld id="{6ADAB849-65A9-3544-9E2E-518680BF83B8}" type="datetime1">
              <a:rPr lang="en-US" smtClean="0"/>
              <a:t>9/16/24</a:t>
            </a:fld>
            <a:endParaRPr lang="en-GB"/>
          </a:p>
        </p:txBody>
      </p:sp>
      <p:sp>
        <p:nvSpPr>
          <p:cNvPr id="5" name="Footer Placeholder 4">
            <a:extLst>
              <a:ext uri="{FF2B5EF4-FFF2-40B4-BE49-F238E27FC236}">
                <a16:creationId xmlns:a16="http://schemas.microsoft.com/office/drawing/2014/main" id="{ECDA0135-9228-4403-B078-F8AFFB4E3E61}"/>
              </a:ext>
            </a:extLst>
          </p:cNvPr>
          <p:cNvSpPr>
            <a:spLocks noGrp="1"/>
          </p:cNvSpPr>
          <p:nvPr>
            <p:ph type="ftr" sz="quarter" idx="11"/>
          </p:nvPr>
        </p:nvSpPr>
        <p:spPr/>
        <p:txBody>
          <a:bodyPr/>
          <a:lstStyle/>
          <a:p>
            <a:r>
              <a:rPr lang="en-GB"/>
              <a:t>© Peter Tufano, 2024</a:t>
            </a:r>
          </a:p>
        </p:txBody>
      </p:sp>
      <p:sp>
        <p:nvSpPr>
          <p:cNvPr id="6" name="Slide Number Placeholder 5">
            <a:extLst>
              <a:ext uri="{FF2B5EF4-FFF2-40B4-BE49-F238E27FC236}">
                <a16:creationId xmlns:a16="http://schemas.microsoft.com/office/drawing/2014/main" id="{7ACB55D5-A394-4236-AF7B-42202EEF45DF}"/>
              </a:ext>
            </a:extLst>
          </p:cNvPr>
          <p:cNvSpPr>
            <a:spLocks noGrp="1"/>
          </p:cNvSpPr>
          <p:nvPr>
            <p:ph type="sldNum" sz="quarter" idx="12"/>
          </p:nvPr>
        </p:nvSpPr>
        <p:spPr/>
        <p:txBody>
          <a:bodyPr/>
          <a:lstStyle/>
          <a:p>
            <a:fld id="{0253CDF2-F7F9-43E0-87CB-D85F6EEB53D6}" type="slidenum">
              <a:rPr lang="en-GB" smtClean="0"/>
              <a:t>‹#›</a:t>
            </a:fld>
            <a:endParaRPr lang="en-GB"/>
          </a:p>
        </p:txBody>
      </p:sp>
    </p:spTree>
    <p:extLst>
      <p:ext uri="{BB962C8B-B14F-4D97-AF65-F5344CB8AC3E}">
        <p14:creationId xmlns:p14="http://schemas.microsoft.com/office/powerpoint/2010/main" val="3826254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395F2-3D55-B466-3CFB-7CCF3DAEE5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C5DB9D-4C8C-882A-B580-073B2B68FB7E}"/>
              </a:ext>
            </a:extLst>
          </p:cNvPr>
          <p:cNvSpPr>
            <a:spLocks noGrp="1"/>
          </p:cNvSpPr>
          <p:nvPr>
            <p:ph type="dt" sz="half" idx="10"/>
          </p:nvPr>
        </p:nvSpPr>
        <p:spPr/>
        <p:txBody>
          <a:bodyPr/>
          <a:lstStyle/>
          <a:p>
            <a:fld id="{7BEFD8B3-781F-F14E-83B7-2BA1C17F5464}" type="datetime1">
              <a:rPr lang="en-US" smtClean="0"/>
              <a:t>9/16/24</a:t>
            </a:fld>
            <a:endParaRPr lang="en-US"/>
          </a:p>
        </p:txBody>
      </p:sp>
      <p:sp>
        <p:nvSpPr>
          <p:cNvPr id="4" name="Footer Placeholder 3">
            <a:extLst>
              <a:ext uri="{FF2B5EF4-FFF2-40B4-BE49-F238E27FC236}">
                <a16:creationId xmlns:a16="http://schemas.microsoft.com/office/drawing/2014/main" id="{1A21D427-048B-6F5F-CA55-742CB575365F}"/>
              </a:ext>
            </a:extLst>
          </p:cNvPr>
          <p:cNvSpPr>
            <a:spLocks noGrp="1"/>
          </p:cNvSpPr>
          <p:nvPr>
            <p:ph type="ftr" sz="quarter" idx="11"/>
          </p:nvPr>
        </p:nvSpPr>
        <p:spPr/>
        <p:txBody>
          <a:bodyPr/>
          <a:lstStyle/>
          <a:p>
            <a:r>
              <a:rPr lang="en-US" dirty="0"/>
              <a:t>© Peter Tufano, 2024</a:t>
            </a:r>
          </a:p>
        </p:txBody>
      </p:sp>
      <p:sp>
        <p:nvSpPr>
          <p:cNvPr id="5" name="Slide Number Placeholder 4">
            <a:extLst>
              <a:ext uri="{FF2B5EF4-FFF2-40B4-BE49-F238E27FC236}">
                <a16:creationId xmlns:a16="http://schemas.microsoft.com/office/drawing/2014/main" id="{FB16BC48-69D5-582D-C600-00E840F0E4DD}"/>
              </a:ext>
            </a:extLst>
          </p:cNvPr>
          <p:cNvSpPr>
            <a:spLocks noGrp="1"/>
          </p:cNvSpPr>
          <p:nvPr>
            <p:ph type="sldNum" sz="quarter" idx="12"/>
          </p:nvPr>
        </p:nvSpPr>
        <p:spPr/>
        <p:txBody>
          <a:bodyPr/>
          <a:lstStyle/>
          <a:p>
            <a:fld id="{CD61F5F5-B0D3-8A4A-9E62-7E88B221A909}" type="slidenum">
              <a:rPr lang="en-US" smtClean="0"/>
              <a:t>‹#›</a:t>
            </a:fld>
            <a:endParaRPr lang="en-US"/>
          </a:p>
        </p:txBody>
      </p:sp>
    </p:spTree>
    <p:extLst>
      <p:ext uri="{BB962C8B-B14F-4D97-AF65-F5344CB8AC3E}">
        <p14:creationId xmlns:p14="http://schemas.microsoft.com/office/powerpoint/2010/main" val="22121012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927428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82372"/>
            <a:ext cx="11082528" cy="731520"/>
          </a:xfrm>
        </p:spPr>
        <p:txBody>
          <a:bodyPr/>
          <a:lstStyle/>
          <a:p>
            <a:r>
              <a:rPr lang="en-US"/>
              <a:t>Click to edit Master 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7"/>
            </p:custDataLst>
          </p:nvPr>
        </p:nvSpPr>
        <p:spPr>
          <a:xfrm>
            <a:off x="554736" y="903861"/>
            <a:ext cx="11082528" cy="276999"/>
          </a:xfrm>
        </p:spPr>
        <p:txBody>
          <a:bodyPr anchor="ctr" anchorCtr="0"/>
          <a:lstStyle/>
          <a:p>
            <a:r>
              <a:rPr lang="en-US" sz="1600"/>
              <a:t>Click to edit Master subtitle style</a:t>
            </a:r>
            <a:endParaRPr lang="en-US" sz="1600" dirty="0"/>
          </a:p>
        </p:txBody>
      </p:sp>
    </p:spTree>
    <p:extLst>
      <p:ext uri="{BB962C8B-B14F-4D97-AF65-F5344CB8AC3E}">
        <p14:creationId xmlns:p14="http://schemas.microsoft.com/office/powerpoint/2010/main" val="38204472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En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32E4BA7-205B-4431-879A-B60A0FD6D20C}"/>
              </a:ext>
            </a:extLst>
          </p:cNvPr>
          <p:cNvGraphicFramePr>
            <a:graphicFrameLocks noChangeAspect="1"/>
          </p:cNvGraphicFramePr>
          <p:nvPr userDrawn="1">
            <p:custDataLst>
              <p:tags r:id="rId1"/>
            </p:custDataLst>
            <p:extLst>
              <p:ext uri="{D42A27DB-BD31-4B8C-83A1-F6EECF244321}">
                <p14:modId xmlns:p14="http://schemas.microsoft.com/office/powerpoint/2010/main" val="4141594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44" imgH="344" progId="TCLayout.ActiveDocument.1">
                  <p:embed/>
                </p:oleObj>
              </mc:Choice>
              <mc:Fallback>
                <p:oleObj name="think-cell Slide" r:id="rId7" imgW="344" imgH="344" progId="TCLayout.ActiveDocument.1">
                  <p:embed/>
                  <p:pic>
                    <p:nvPicPr>
                      <p:cNvPr id="4" name="Object 3" hidden="1">
                        <a:extLst>
                          <a:ext uri="{FF2B5EF4-FFF2-40B4-BE49-F238E27FC236}">
                            <a16:creationId xmlns:a16="http://schemas.microsoft.com/office/drawing/2014/main" id="{832E4BA7-205B-4431-879A-B60A0FD6D20C}"/>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9" name="Partnership" hidden="1">
            <a:extLst>
              <a:ext uri="{FF2B5EF4-FFF2-40B4-BE49-F238E27FC236}">
                <a16:creationId xmlns:a16="http://schemas.microsoft.com/office/drawing/2014/main" id="{7C3A32BD-483D-48A2-B0AF-7A5223571242}"/>
              </a:ext>
            </a:extLst>
          </p:cNvPr>
          <p:cNvPicPr>
            <a:picLocks noChangeAspect="1"/>
          </p:cNvPicPr>
          <p:nvPr userDrawn="1"/>
        </p:nvPicPr>
        <p:blipFill>
          <a:blip r:embed="rId9"/>
          <a:stretch>
            <a:fillRect/>
          </a:stretch>
        </p:blipFill>
        <p:spPr>
          <a:xfrm>
            <a:off x="0" y="0"/>
            <a:ext cx="12192000" cy="6858000"/>
          </a:xfrm>
          <a:prstGeom prst="rect">
            <a:avLst/>
          </a:prstGeom>
        </p:spPr>
      </p:pic>
      <p:grpSp>
        <p:nvGrpSpPr>
          <p:cNvPr id="13" name="LogoImage" hidden="1">
            <a:extLst>
              <a:ext uri="{FF2B5EF4-FFF2-40B4-BE49-F238E27FC236}">
                <a16:creationId xmlns:a16="http://schemas.microsoft.com/office/drawing/2014/main" id="{CC7EE236-F5C9-45E4-A938-FB794BCDD026}"/>
              </a:ext>
            </a:extLst>
          </p:cNvPr>
          <p:cNvGrpSpPr>
            <a:grpSpLocks noChangeAspect="1"/>
          </p:cNvGrpSpPr>
          <p:nvPr userDrawn="1">
            <p:custDataLst>
              <p:tags r:id="rId2"/>
            </p:custDataLst>
          </p:nvPr>
        </p:nvGrpSpPr>
        <p:grpSpPr bwMode="black">
          <a:xfrm>
            <a:off x="549272" y="481160"/>
            <a:ext cx="1893201" cy="585216"/>
            <a:chOff x="0" y="973"/>
            <a:chExt cx="7680" cy="2374"/>
          </a:xfrm>
        </p:grpSpPr>
        <p:sp>
          <p:nvSpPr>
            <p:cNvPr id="14" name="AutoShape 3" hidden="1">
              <a:extLst>
                <a:ext uri="{FF2B5EF4-FFF2-40B4-BE49-F238E27FC236}">
                  <a16:creationId xmlns:a16="http://schemas.microsoft.com/office/drawing/2014/main" id="{DD51008E-BD46-4558-BF00-CDD9F0CE18C6}"/>
                </a:ext>
              </a:extLst>
            </p:cNvPr>
            <p:cNvSpPr>
              <a:spLocks noChangeAspect="1" noChangeArrowheads="1" noTextEdit="1"/>
            </p:cNvSpPr>
            <p:nvPr userDrawn="1"/>
          </p:nvSpPr>
          <p:spPr bwMode="black">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dirty="0">
                <a:latin typeface="Arial" panose="020B0604020202020204" pitchFamily="34" charset="0"/>
              </a:endParaRPr>
            </a:p>
          </p:txBody>
        </p:sp>
        <p:sp>
          <p:nvSpPr>
            <p:cNvPr id="15" name="Freeform 5" hidden="1">
              <a:extLst>
                <a:ext uri="{FF2B5EF4-FFF2-40B4-BE49-F238E27FC236}">
                  <a16:creationId xmlns:a16="http://schemas.microsoft.com/office/drawing/2014/main" id="{FC37904A-905D-4FD7-8DD4-604C419D9AB5}"/>
                </a:ext>
              </a:extLst>
            </p:cNvPr>
            <p:cNvSpPr>
              <a:spLocks noEditPoints="1"/>
            </p:cNvSpPr>
            <p:nvPr userDrawn="1"/>
          </p:nvSpPr>
          <p:spPr bwMode="black">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112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dirty="0">
                <a:latin typeface="Arial" panose="020B0604020202020204" pitchFamily="34" charset="0"/>
              </a:endParaRPr>
            </a:p>
          </p:txBody>
        </p:sp>
      </p:grpSp>
      <p:sp>
        <p:nvSpPr>
          <p:cNvPr id="8" name="5. Source" hidden="1">
            <a:extLst>
              <a:ext uri="{FF2B5EF4-FFF2-40B4-BE49-F238E27FC236}">
                <a16:creationId xmlns:a16="http://schemas.microsoft.com/office/drawing/2014/main" id="{330AE89A-7771-4A6E-A02D-893DCB66C876}"/>
              </a:ext>
            </a:extLst>
          </p:cNvPr>
          <p:cNvSpPr txBox="1"/>
          <p:nvPr userDrawn="1">
            <p:custDataLst>
              <p:tags r:id="rId3"/>
            </p:custDataLst>
          </p:nvPr>
        </p:nvSpPr>
        <p:spPr>
          <a:xfrm>
            <a:off x="554736"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grpSp>
        <p:nvGrpSpPr>
          <p:cNvPr id="10" name="Group 9">
            <a:extLst>
              <a:ext uri="{FF2B5EF4-FFF2-40B4-BE49-F238E27FC236}">
                <a16:creationId xmlns:a16="http://schemas.microsoft.com/office/drawing/2014/main" id="{D3634D9A-DB1F-1FC6-26C0-0D983DFBAFD4}"/>
              </a:ext>
            </a:extLst>
          </p:cNvPr>
          <p:cNvGrpSpPr/>
          <p:nvPr userDrawn="1"/>
        </p:nvGrpSpPr>
        <p:grpSpPr>
          <a:xfrm>
            <a:off x="722930" y="1304084"/>
            <a:ext cx="10911531" cy="5149685"/>
            <a:chOff x="683394" y="1232842"/>
            <a:chExt cx="10314807" cy="4868360"/>
          </a:xfrm>
        </p:grpSpPr>
        <p:cxnSp>
          <p:nvCxnSpPr>
            <p:cNvPr id="11" name="BottomLineRight">
              <a:extLst>
                <a:ext uri="{FF2B5EF4-FFF2-40B4-BE49-F238E27FC236}">
                  <a16:creationId xmlns:a16="http://schemas.microsoft.com/office/drawing/2014/main" id="{203CF4F0-19DA-96B8-8FDD-5AC49F89B265}"/>
                </a:ext>
              </a:extLst>
            </p:cNvPr>
            <p:cNvCxnSpPr/>
            <p:nvPr userDrawn="1">
              <p:custDataLst>
                <p:tags r:id="rId4"/>
              </p:custDataLst>
            </p:nvPr>
          </p:nvCxnSpPr>
          <p:spPr>
            <a:xfrm>
              <a:off x="683394" y="6101202"/>
              <a:ext cx="10314807"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 name="TopLineRight">
              <a:extLst>
                <a:ext uri="{FF2B5EF4-FFF2-40B4-BE49-F238E27FC236}">
                  <a16:creationId xmlns:a16="http://schemas.microsoft.com/office/drawing/2014/main" id="{E784BF19-811F-7529-33EF-C2CBCE76B4A7}"/>
                </a:ext>
              </a:extLst>
            </p:cNvPr>
            <p:cNvCxnSpPr/>
            <p:nvPr userDrawn="1">
              <p:custDataLst>
                <p:tags r:id="rId5"/>
              </p:custDataLst>
            </p:nvPr>
          </p:nvCxnSpPr>
          <p:spPr>
            <a:xfrm>
              <a:off x="683394" y="1232842"/>
              <a:ext cx="10314807"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4863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20565-F254-4EF8-AE57-8E3F4654CBD9}"/>
              </a:ext>
            </a:extLst>
          </p:cNvPr>
          <p:cNvSpPr>
            <a:spLocks noGrp="1"/>
          </p:cNvSpPr>
          <p:nvPr>
            <p:ph type="title"/>
          </p:nvPr>
        </p:nvSpPr>
        <p:spPr>
          <a:xfrm>
            <a:off x="360364" y="0"/>
            <a:ext cx="8646476" cy="1018096"/>
          </a:xfrm>
          <a:solidFill>
            <a:schemeClr val="tx2"/>
          </a:solidFill>
        </p:spPr>
        <p:txBody>
          <a:bodyPr lIns="180000" bIns="180000" anchor="b" anchorCtr="0">
            <a:normAutofit/>
          </a:bodyPr>
          <a:lstStyle>
            <a:lvl1pPr algn="l">
              <a:defRPr sz="3200">
                <a:solidFill>
                  <a:schemeClr val="bg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8622FFC5-4BD1-42CB-A263-ECBECCCDCFDD}"/>
              </a:ext>
            </a:extLst>
          </p:cNvPr>
          <p:cNvSpPr>
            <a:spLocks noGrp="1"/>
          </p:cNvSpPr>
          <p:nvPr>
            <p:ph type="dt" sz="half" idx="10"/>
          </p:nvPr>
        </p:nvSpPr>
        <p:spPr/>
        <p:txBody>
          <a:bodyPr/>
          <a:lstStyle/>
          <a:p>
            <a:fld id="{5021A9C6-C206-F740-A93C-B0333E685A3B}" type="datetime1">
              <a:rPr lang="en-US" smtClean="0"/>
              <a:t>9/16/24</a:t>
            </a:fld>
            <a:endParaRPr lang="en-GB"/>
          </a:p>
        </p:txBody>
      </p:sp>
      <p:sp>
        <p:nvSpPr>
          <p:cNvPr id="5" name="Footer Placeholder 4">
            <a:extLst>
              <a:ext uri="{FF2B5EF4-FFF2-40B4-BE49-F238E27FC236}">
                <a16:creationId xmlns:a16="http://schemas.microsoft.com/office/drawing/2014/main" id="{F037A479-FFB1-4972-9E2F-1EB1F24582AD}"/>
              </a:ext>
            </a:extLst>
          </p:cNvPr>
          <p:cNvSpPr>
            <a:spLocks noGrp="1"/>
          </p:cNvSpPr>
          <p:nvPr>
            <p:ph type="ftr" sz="quarter" idx="11"/>
          </p:nvPr>
        </p:nvSpPr>
        <p:spPr/>
        <p:txBody>
          <a:bodyPr/>
          <a:lstStyle/>
          <a:p>
            <a:r>
              <a:rPr lang="en-GB"/>
              <a:t>© Peter Tufano, 2024</a:t>
            </a:r>
          </a:p>
        </p:txBody>
      </p:sp>
      <p:sp>
        <p:nvSpPr>
          <p:cNvPr id="6" name="Slide Number Placeholder 5">
            <a:extLst>
              <a:ext uri="{FF2B5EF4-FFF2-40B4-BE49-F238E27FC236}">
                <a16:creationId xmlns:a16="http://schemas.microsoft.com/office/drawing/2014/main" id="{A0FA8425-C471-4094-B1CE-88C30413CB16}"/>
              </a:ext>
            </a:extLst>
          </p:cNvPr>
          <p:cNvSpPr>
            <a:spLocks noGrp="1"/>
          </p:cNvSpPr>
          <p:nvPr>
            <p:ph type="sldNum" sz="quarter" idx="12"/>
          </p:nvPr>
        </p:nvSpPr>
        <p:spPr/>
        <p:txBody>
          <a:bodyPr/>
          <a:lstStyle/>
          <a:p>
            <a:fld id="{0253CDF2-F7F9-43E0-87CB-D85F6EEB53D6}" type="slidenum">
              <a:rPr lang="en-GB" smtClean="0"/>
              <a:t>‹#›</a:t>
            </a:fld>
            <a:endParaRPr lang="en-GB"/>
          </a:p>
        </p:txBody>
      </p:sp>
      <p:pic>
        <p:nvPicPr>
          <p:cNvPr id="7" name="Graphic 6">
            <a:extLst>
              <a:ext uri="{FF2B5EF4-FFF2-40B4-BE49-F238E27FC236}">
                <a16:creationId xmlns:a16="http://schemas.microsoft.com/office/drawing/2014/main" id="{89FD3EC8-95D3-F140-96F9-6E2A62413E0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85803" y="6387389"/>
            <a:ext cx="870169" cy="368912"/>
          </a:xfrm>
          <a:prstGeom prst="rect">
            <a:avLst/>
          </a:prstGeom>
        </p:spPr>
      </p:pic>
    </p:spTree>
    <p:extLst>
      <p:ext uri="{BB962C8B-B14F-4D97-AF65-F5344CB8AC3E}">
        <p14:creationId xmlns:p14="http://schemas.microsoft.com/office/powerpoint/2010/main" val="3944740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with log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244810-FE4A-4F21-B2F4-13AC35A16F64}"/>
              </a:ext>
            </a:extLst>
          </p:cNvPr>
          <p:cNvSpPr>
            <a:spLocks noGrp="1"/>
          </p:cNvSpPr>
          <p:nvPr>
            <p:ph type="dt" sz="half" idx="10"/>
          </p:nvPr>
        </p:nvSpPr>
        <p:spPr/>
        <p:txBody>
          <a:bodyPr/>
          <a:lstStyle/>
          <a:p>
            <a:fld id="{E709CBEF-0449-404D-A52E-A8D31FE3EDE1}" type="datetime1">
              <a:rPr lang="en-US" smtClean="0"/>
              <a:t>9/16/24</a:t>
            </a:fld>
            <a:endParaRPr lang="en-GB"/>
          </a:p>
        </p:txBody>
      </p:sp>
      <p:sp>
        <p:nvSpPr>
          <p:cNvPr id="3" name="Footer Placeholder 2">
            <a:extLst>
              <a:ext uri="{FF2B5EF4-FFF2-40B4-BE49-F238E27FC236}">
                <a16:creationId xmlns:a16="http://schemas.microsoft.com/office/drawing/2014/main" id="{866E83A7-277C-4212-B539-2F7F9C8E2338}"/>
              </a:ext>
            </a:extLst>
          </p:cNvPr>
          <p:cNvSpPr>
            <a:spLocks noGrp="1"/>
          </p:cNvSpPr>
          <p:nvPr>
            <p:ph type="ftr" sz="quarter" idx="11"/>
          </p:nvPr>
        </p:nvSpPr>
        <p:spPr/>
        <p:txBody>
          <a:bodyPr/>
          <a:lstStyle/>
          <a:p>
            <a:r>
              <a:rPr lang="en-GB"/>
              <a:t>© Peter Tufano, 2024</a:t>
            </a:r>
          </a:p>
        </p:txBody>
      </p:sp>
      <p:sp>
        <p:nvSpPr>
          <p:cNvPr id="4" name="Slide Number Placeholder 3">
            <a:extLst>
              <a:ext uri="{FF2B5EF4-FFF2-40B4-BE49-F238E27FC236}">
                <a16:creationId xmlns:a16="http://schemas.microsoft.com/office/drawing/2014/main" id="{13728F43-D00A-4C45-8EAA-9A34DFFF7FCB}"/>
              </a:ext>
            </a:extLst>
          </p:cNvPr>
          <p:cNvSpPr>
            <a:spLocks noGrp="1"/>
          </p:cNvSpPr>
          <p:nvPr>
            <p:ph type="sldNum" sz="quarter" idx="12"/>
          </p:nvPr>
        </p:nvSpPr>
        <p:spPr/>
        <p:txBody>
          <a:bodyPr/>
          <a:lstStyle/>
          <a:p>
            <a:fld id="{0253CDF2-F7F9-43E0-87CB-D85F6EEB53D6}" type="slidenum">
              <a:rPr lang="en-GB" smtClean="0"/>
              <a:t>‹#›</a:t>
            </a:fld>
            <a:endParaRPr lang="en-GB"/>
          </a:p>
        </p:txBody>
      </p:sp>
    </p:spTree>
    <p:extLst>
      <p:ext uri="{BB962C8B-B14F-4D97-AF65-F5344CB8AC3E}">
        <p14:creationId xmlns:p14="http://schemas.microsoft.com/office/powerpoint/2010/main" val="4220724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404010C-17E9-4098-866E-75D14D458DC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Date Placeholder 1">
            <a:extLst>
              <a:ext uri="{FF2B5EF4-FFF2-40B4-BE49-F238E27FC236}">
                <a16:creationId xmlns:a16="http://schemas.microsoft.com/office/drawing/2014/main" id="{FA244810-FE4A-4F21-B2F4-13AC35A16F64}"/>
              </a:ext>
            </a:extLst>
          </p:cNvPr>
          <p:cNvSpPr>
            <a:spLocks noGrp="1"/>
          </p:cNvSpPr>
          <p:nvPr>
            <p:ph type="dt" sz="half" idx="10"/>
          </p:nvPr>
        </p:nvSpPr>
        <p:spPr/>
        <p:txBody>
          <a:bodyPr/>
          <a:lstStyle/>
          <a:p>
            <a:fld id="{15C7B307-893A-5040-87AF-C28734F16359}" type="datetime1">
              <a:rPr lang="en-US" smtClean="0"/>
              <a:t>9/16/24</a:t>
            </a:fld>
            <a:endParaRPr lang="en-GB"/>
          </a:p>
        </p:txBody>
      </p:sp>
      <p:sp>
        <p:nvSpPr>
          <p:cNvPr id="3" name="Footer Placeholder 2">
            <a:extLst>
              <a:ext uri="{FF2B5EF4-FFF2-40B4-BE49-F238E27FC236}">
                <a16:creationId xmlns:a16="http://schemas.microsoft.com/office/drawing/2014/main" id="{866E83A7-277C-4212-B539-2F7F9C8E2338}"/>
              </a:ext>
            </a:extLst>
          </p:cNvPr>
          <p:cNvSpPr>
            <a:spLocks noGrp="1"/>
          </p:cNvSpPr>
          <p:nvPr>
            <p:ph type="ftr" sz="quarter" idx="11"/>
          </p:nvPr>
        </p:nvSpPr>
        <p:spPr/>
        <p:txBody>
          <a:bodyPr/>
          <a:lstStyle/>
          <a:p>
            <a:r>
              <a:rPr lang="en-GB"/>
              <a:t>© Peter Tufano, 2024</a:t>
            </a:r>
          </a:p>
        </p:txBody>
      </p:sp>
      <p:sp>
        <p:nvSpPr>
          <p:cNvPr id="4" name="Slide Number Placeholder 3">
            <a:extLst>
              <a:ext uri="{FF2B5EF4-FFF2-40B4-BE49-F238E27FC236}">
                <a16:creationId xmlns:a16="http://schemas.microsoft.com/office/drawing/2014/main" id="{13728F43-D00A-4C45-8EAA-9A34DFFF7FCB}"/>
              </a:ext>
            </a:extLst>
          </p:cNvPr>
          <p:cNvSpPr>
            <a:spLocks noGrp="1"/>
          </p:cNvSpPr>
          <p:nvPr>
            <p:ph type="sldNum" sz="quarter" idx="12"/>
          </p:nvPr>
        </p:nvSpPr>
        <p:spPr/>
        <p:txBody>
          <a:bodyPr/>
          <a:lstStyle/>
          <a:p>
            <a:fld id="{0253CDF2-F7F9-43E0-87CB-D85F6EEB53D6}" type="slidenum">
              <a:rPr lang="en-GB" smtClean="0"/>
              <a:t>‹#›</a:t>
            </a:fld>
            <a:endParaRPr lang="en-GB"/>
          </a:p>
        </p:txBody>
      </p:sp>
    </p:spTree>
    <p:extLst>
      <p:ext uri="{BB962C8B-B14F-4D97-AF65-F5344CB8AC3E}">
        <p14:creationId xmlns:p14="http://schemas.microsoft.com/office/powerpoint/2010/main" val="1371599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22FFC5-4BD1-42CB-A263-ECBECCCDCFDD}"/>
              </a:ext>
            </a:extLst>
          </p:cNvPr>
          <p:cNvSpPr>
            <a:spLocks noGrp="1"/>
          </p:cNvSpPr>
          <p:nvPr>
            <p:ph type="dt" sz="half" idx="10"/>
          </p:nvPr>
        </p:nvSpPr>
        <p:spPr/>
        <p:txBody>
          <a:bodyPr/>
          <a:lstStyle/>
          <a:p>
            <a:fld id="{BEFBF870-A46B-5547-96E2-C9D9943BB2A0}" type="datetime1">
              <a:rPr lang="en-US" smtClean="0"/>
              <a:t>9/16/24</a:t>
            </a:fld>
            <a:endParaRPr lang="en-GB"/>
          </a:p>
        </p:txBody>
      </p:sp>
      <p:sp>
        <p:nvSpPr>
          <p:cNvPr id="5" name="Footer Placeholder 4">
            <a:extLst>
              <a:ext uri="{FF2B5EF4-FFF2-40B4-BE49-F238E27FC236}">
                <a16:creationId xmlns:a16="http://schemas.microsoft.com/office/drawing/2014/main" id="{F037A479-FFB1-4972-9E2F-1EB1F24582AD}"/>
              </a:ext>
            </a:extLst>
          </p:cNvPr>
          <p:cNvSpPr>
            <a:spLocks noGrp="1"/>
          </p:cNvSpPr>
          <p:nvPr>
            <p:ph type="ftr" sz="quarter" idx="11"/>
          </p:nvPr>
        </p:nvSpPr>
        <p:spPr/>
        <p:txBody>
          <a:bodyPr/>
          <a:lstStyle/>
          <a:p>
            <a:r>
              <a:rPr lang="en-GB"/>
              <a:t>© Peter Tufano, 2024</a:t>
            </a:r>
          </a:p>
        </p:txBody>
      </p:sp>
      <p:sp>
        <p:nvSpPr>
          <p:cNvPr id="6" name="Slide Number Placeholder 5">
            <a:extLst>
              <a:ext uri="{FF2B5EF4-FFF2-40B4-BE49-F238E27FC236}">
                <a16:creationId xmlns:a16="http://schemas.microsoft.com/office/drawing/2014/main" id="{A0FA8425-C471-4094-B1CE-88C30413CB16}"/>
              </a:ext>
            </a:extLst>
          </p:cNvPr>
          <p:cNvSpPr>
            <a:spLocks noGrp="1"/>
          </p:cNvSpPr>
          <p:nvPr>
            <p:ph type="sldNum" sz="quarter" idx="12"/>
          </p:nvPr>
        </p:nvSpPr>
        <p:spPr/>
        <p:txBody>
          <a:bodyPr/>
          <a:lstStyle/>
          <a:p>
            <a:fld id="{0253CDF2-F7F9-43E0-87CB-D85F6EEB53D6}" type="slidenum">
              <a:rPr lang="en-GB" smtClean="0"/>
              <a:t>‹#›</a:t>
            </a:fld>
            <a:endParaRPr lang="en-GB"/>
          </a:p>
        </p:txBody>
      </p:sp>
      <p:sp>
        <p:nvSpPr>
          <p:cNvPr id="8" name="Picture Placeholder 7">
            <a:extLst>
              <a:ext uri="{FF2B5EF4-FFF2-40B4-BE49-F238E27FC236}">
                <a16:creationId xmlns:a16="http://schemas.microsoft.com/office/drawing/2014/main" id="{91CE3F7C-B9AC-416E-BBAE-A5C2528CAE77}"/>
              </a:ext>
            </a:extLst>
          </p:cNvPr>
          <p:cNvSpPr>
            <a:spLocks noGrp="1"/>
          </p:cNvSpPr>
          <p:nvPr>
            <p:ph type="pic" sz="quarter" idx="13" hasCustomPrompt="1"/>
          </p:nvPr>
        </p:nvSpPr>
        <p:spPr>
          <a:xfrm>
            <a:off x="0" y="0"/>
            <a:ext cx="12192000" cy="6273800"/>
          </a:xfrm>
        </p:spPr>
        <p:txBody>
          <a:bodyPr lIns="72000" tIns="72000" rIns="72000" bIns="1080000" anchor="ctr" anchorCtr="0"/>
          <a:lstStyle>
            <a:lvl1pPr marL="0" indent="0" algn="ctr">
              <a:buNone/>
              <a:defRPr>
                <a:solidFill>
                  <a:schemeClr val="accent5"/>
                </a:solidFill>
              </a:defRPr>
            </a:lvl1pPr>
          </a:lstStyle>
          <a:p>
            <a:r>
              <a:rPr lang="en-GB"/>
              <a:t>Click on the icon to add a background image</a:t>
            </a:r>
          </a:p>
        </p:txBody>
      </p:sp>
      <p:pic>
        <p:nvPicPr>
          <p:cNvPr id="7" name="Graphic 6">
            <a:extLst>
              <a:ext uri="{FF2B5EF4-FFF2-40B4-BE49-F238E27FC236}">
                <a16:creationId xmlns:a16="http://schemas.microsoft.com/office/drawing/2014/main" id="{D9D09B62-D5B2-CB4A-8058-5151CDC5360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85803" y="6387389"/>
            <a:ext cx="870169" cy="368912"/>
          </a:xfrm>
          <a:prstGeom prst="rect">
            <a:avLst/>
          </a:prstGeom>
        </p:spPr>
      </p:pic>
    </p:spTree>
    <p:extLst>
      <p:ext uri="{BB962C8B-B14F-4D97-AF65-F5344CB8AC3E}">
        <p14:creationId xmlns:p14="http://schemas.microsoft.com/office/powerpoint/2010/main" val="3216999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B06BA-DA76-4299-8C47-37259B0391F8}"/>
              </a:ext>
            </a:extLst>
          </p:cNvPr>
          <p:cNvSpPr>
            <a:spLocks noGrp="1"/>
          </p:cNvSpPr>
          <p:nvPr>
            <p:ph type="title"/>
          </p:nvPr>
        </p:nvSpPr>
        <p:spPr>
          <a:xfrm>
            <a:off x="360364" y="0"/>
            <a:ext cx="4519612" cy="1018096"/>
          </a:xfrm>
          <a:solidFill>
            <a:schemeClr val="accent1"/>
          </a:solidFill>
        </p:spPr>
        <p:txBody>
          <a:bodyPr vert="horz" lIns="180000" tIns="72000" rIns="72000" bIns="180000" rtlCol="0" anchor="b" anchorCtr="0">
            <a:normAutofit/>
          </a:bodyPr>
          <a:lstStyle>
            <a:lvl1pPr>
              <a:defRPr lang="en-GB">
                <a:solidFill>
                  <a:schemeClr val="bg1"/>
                </a:solidFill>
              </a:defRPr>
            </a:lvl1pPr>
          </a:lstStyle>
          <a:p>
            <a:pPr marL="0" lvl="0"/>
            <a:r>
              <a:rPr lang="en-US"/>
              <a:t>Click to edit Master title style</a:t>
            </a:r>
            <a:endParaRPr lang="en-GB"/>
          </a:p>
        </p:txBody>
      </p:sp>
      <p:sp>
        <p:nvSpPr>
          <p:cNvPr id="3" name="Date Placeholder 2">
            <a:extLst>
              <a:ext uri="{FF2B5EF4-FFF2-40B4-BE49-F238E27FC236}">
                <a16:creationId xmlns:a16="http://schemas.microsoft.com/office/drawing/2014/main" id="{57904351-58C6-475F-8D3E-01ADEE10A97C}"/>
              </a:ext>
            </a:extLst>
          </p:cNvPr>
          <p:cNvSpPr>
            <a:spLocks noGrp="1"/>
          </p:cNvSpPr>
          <p:nvPr>
            <p:ph type="dt" sz="half" idx="10"/>
          </p:nvPr>
        </p:nvSpPr>
        <p:spPr/>
        <p:txBody>
          <a:bodyPr/>
          <a:lstStyle/>
          <a:p>
            <a:fld id="{2A3BD4A6-92FC-874D-B74A-D5D89FB43360}" type="datetime1">
              <a:rPr lang="en-US" smtClean="0"/>
              <a:t>9/16/24</a:t>
            </a:fld>
            <a:endParaRPr lang="en-GB"/>
          </a:p>
        </p:txBody>
      </p:sp>
      <p:sp>
        <p:nvSpPr>
          <p:cNvPr id="4" name="Footer Placeholder 3">
            <a:extLst>
              <a:ext uri="{FF2B5EF4-FFF2-40B4-BE49-F238E27FC236}">
                <a16:creationId xmlns:a16="http://schemas.microsoft.com/office/drawing/2014/main" id="{E4709A8C-28F7-41DA-A1A0-487648F45236}"/>
              </a:ext>
            </a:extLst>
          </p:cNvPr>
          <p:cNvSpPr>
            <a:spLocks noGrp="1"/>
          </p:cNvSpPr>
          <p:nvPr>
            <p:ph type="ftr" sz="quarter" idx="11"/>
          </p:nvPr>
        </p:nvSpPr>
        <p:spPr/>
        <p:txBody>
          <a:bodyPr/>
          <a:lstStyle/>
          <a:p>
            <a:r>
              <a:rPr lang="en-GB"/>
              <a:t>© Peter Tufano, 2024</a:t>
            </a:r>
          </a:p>
        </p:txBody>
      </p:sp>
      <p:sp>
        <p:nvSpPr>
          <p:cNvPr id="5" name="Slide Number Placeholder 4">
            <a:extLst>
              <a:ext uri="{FF2B5EF4-FFF2-40B4-BE49-F238E27FC236}">
                <a16:creationId xmlns:a16="http://schemas.microsoft.com/office/drawing/2014/main" id="{AD38A31E-AF8C-40F0-AD07-A04AE8A34012}"/>
              </a:ext>
            </a:extLst>
          </p:cNvPr>
          <p:cNvSpPr>
            <a:spLocks noGrp="1"/>
          </p:cNvSpPr>
          <p:nvPr>
            <p:ph type="sldNum" sz="quarter" idx="12"/>
          </p:nvPr>
        </p:nvSpPr>
        <p:spPr/>
        <p:txBody>
          <a:bodyPr/>
          <a:lstStyle/>
          <a:p>
            <a:fld id="{0253CDF2-F7F9-43E0-87CB-D85F6EEB53D6}" type="slidenum">
              <a:rPr lang="en-GB" smtClean="0"/>
              <a:pPr/>
              <a:t>‹#›</a:t>
            </a:fld>
            <a:endParaRPr lang="en-GB"/>
          </a:p>
        </p:txBody>
      </p:sp>
      <p:sp>
        <p:nvSpPr>
          <p:cNvPr id="6" name="Rectangle 5">
            <a:extLst>
              <a:ext uri="{FF2B5EF4-FFF2-40B4-BE49-F238E27FC236}">
                <a16:creationId xmlns:a16="http://schemas.microsoft.com/office/drawing/2014/main" id="{31DF2B8A-229D-457D-8DEF-B48F524DC851}"/>
              </a:ext>
            </a:extLst>
          </p:cNvPr>
          <p:cNvSpPr/>
          <p:nvPr userDrawn="1"/>
        </p:nvSpPr>
        <p:spPr>
          <a:xfrm>
            <a:off x="0" y="1196975"/>
            <a:ext cx="12192000" cy="50768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A64FB43B-C120-7045-87DB-6DBFD623999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85803" y="6387389"/>
            <a:ext cx="870169" cy="368912"/>
          </a:xfrm>
          <a:prstGeom prst="rect">
            <a:avLst/>
          </a:prstGeom>
        </p:spPr>
      </p:pic>
    </p:spTree>
    <p:extLst>
      <p:ext uri="{BB962C8B-B14F-4D97-AF65-F5344CB8AC3E}">
        <p14:creationId xmlns:p14="http://schemas.microsoft.com/office/powerpoint/2010/main" val="2617757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B06BA-DA76-4299-8C47-37259B0391F8}"/>
              </a:ext>
            </a:extLst>
          </p:cNvPr>
          <p:cNvSpPr>
            <a:spLocks noGrp="1"/>
          </p:cNvSpPr>
          <p:nvPr>
            <p:ph type="title"/>
          </p:nvPr>
        </p:nvSpPr>
        <p:spPr>
          <a:xfrm>
            <a:off x="360364" y="0"/>
            <a:ext cx="4519612" cy="1018096"/>
          </a:xfrm>
          <a:solidFill>
            <a:schemeClr val="tx2"/>
          </a:solidFill>
        </p:spPr>
        <p:txBody>
          <a:bodyPr vert="horz" lIns="180000" tIns="72000" rIns="72000" bIns="180000" rtlCol="0" anchor="b" anchorCtr="0">
            <a:normAutofit/>
          </a:bodyPr>
          <a:lstStyle>
            <a:lvl1pPr>
              <a:defRPr lang="en-GB">
                <a:solidFill>
                  <a:schemeClr val="bg1"/>
                </a:solidFill>
              </a:defRPr>
            </a:lvl1pPr>
          </a:lstStyle>
          <a:p>
            <a:pPr marL="0" lvl="0"/>
            <a:r>
              <a:rPr lang="en-US"/>
              <a:t>Click to edit Master title style</a:t>
            </a:r>
            <a:endParaRPr lang="en-GB"/>
          </a:p>
        </p:txBody>
      </p:sp>
      <p:sp>
        <p:nvSpPr>
          <p:cNvPr id="3" name="Date Placeholder 2">
            <a:extLst>
              <a:ext uri="{FF2B5EF4-FFF2-40B4-BE49-F238E27FC236}">
                <a16:creationId xmlns:a16="http://schemas.microsoft.com/office/drawing/2014/main" id="{57904351-58C6-475F-8D3E-01ADEE10A97C}"/>
              </a:ext>
            </a:extLst>
          </p:cNvPr>
          <p:cNvSpPr>
            <a:spLocks noGrp="1"/>
          </p:cNvSpPr>
          <p:nvPr>
            <p:ph type="dt" sz="half" idx="10"/>
          </p:nvPr>
        </p:nvSpPr>
        <p:spPr/>
        <p:txBody>
          <a:bodyPr/>
          <a:lstStyle/>
          <a:p>
            <a:fld id="{F65065AC-D31F-EB45-B514-CF40305660DF}" type="datetime1">
              <a:rPr lang="en-US" smtClean="0"/>
              <a:t>9/16/24</a:t>
            </a:fld>
            <a:endParaRPr lang="en-GB"/>
          </a:p>
        </p:txBody>
      </p:sp>
      <p:sp>
        <p:nvSpPr>
          <p:cNvPr id="4" name="Footer Placeholder 3">
            <a:extLst>
              <a:ext uri="{FF2B5EF4-FFF2-40B4-BE49-F238E27FC236}">
                <a16:creationId xmlns:a16="http://schemas.microsoft.com/office/drawing/2014/main" id="{E4709A8C-28F7-41DA-A1A0-487648F45236}"/>
              </a:ext>
            </a:extLst>
          </p:cNvPr>
          <p:cNvSpPr>
            <a:spLocks noGrp="1"/>
          </p:cNvSpPr>
          <p:nvPr>
            <p:ph type="ftr" sz="quarter" idx="11"/>
          </p:nvPr>
        </p:nvSpPr>
        <p:spPr/>
        <p:txBody>
          <a:bodyPr/>
          <a:lstStyle/>
          <a:p>
            <a:r>
              <a:rPr lang="en-GB"/>
              <a:t>© Peter Tufano, 2024</a:t>
            </a:r>
          </a:p>
        </p:txBody>
      </p:sp>
      <p:sp>
        <p:nvSpPr>
          <p:cNvPr id="5" name="Slide Number Placeholder 4">
            <a:extLst>
              <a:ext uri="{FF2B5EF4-FFF2-40B4-BE49-F238E27FC236}">
                <a16:creationId xmlns:a16="http://schemas.microsoft.com/office/drawing/2014/main" id="{AD38A31E-AF8C-40F0-AD07-A04AE8A34012}"/>
              </a:ext>
            </a:extLst>
          </p:cNvPr>
          <p:cNvSpPr>
            <a:spLocks noGrp="1"/>
          </p:cNvSpPr>
          <p:nvPr>
            <p:ph type="sldNum" sz="quarter" idx="12"/>
          </p:nvPr>
        </p:nvSpPr>
        <p:spPr/>
        <p:txBody>
          <a:bodyPr/>
          <a:lstStyle/>
          <a:p>
            <a:fld id="{0253CDF2-F7F9-43E0-87CB-D85F6EEB53D6}" type="slidenum">
              <a:rPr lang="en-GB" smtClean="0"/>
              <a:pPr/>
              <a:t>‹#›</a:t>
            </a:fld>
            <a:endParaRPr lang="en-GB"/>
          </a:p>
        </p:txBody>
      </p:sp>
      <p:sp>
        <p:nvSpPr>
          <p:cNvPr id="6" name="Rectangle 5">
            <a:extLst>
              <a:ext uri="{FF2B5EF4-FFF2-40B4-BE49-F238E27FC236}">
                <a16:creationId xmlns:a16="http://schemas.microsoft.com/office/drawing/2014/main" id="{31DF2B8A-229D-457D-8DEF-B48F524DC851}"/>
              </a:ext>
            </a:extLst>
          </p:cNvPr>
          <p:cNvSpPr/>
          <p:nvPr userDrawn="1"/>
        </p:nvSpPr>
        <p:spPr>
          <a:xfrm>
            <a:off x="0" y="1196975"/>
            <a:ext cx="12192000" cy="5076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34A72AFC-9482-1245-B64A-9702010A1D4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85803" y="6387389"/>
            <a:ext cx="870169" cy="368912"/>
          </a:xfrm>
          <a:prstGeom prst="rect">
            <a:avLst/>
          </a:prstGeom>
        </p:spPr>
      </p:pic>
    </p:spTree>
    <p:extLst>
      <p:ext uri="{BB962C8B-B14F-4D97-AF65-F5344CB8AC3E}">
        <p14:creationId xmlns:p14="http://schemas.microsoft.com/office/powerpoint/2010/main" val="2655444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B06BA-DA76-4299-8C47-37259B0391F8}"/>
              </a:ext>
            </a:extLst>
          </p:cNvPr>
          <p:cNvSpPr>
            <a:spLocks noGrp="1"/>
          </p:cNvSpPr>
          <p:nvPr>
            <p:ph type="title"/>
          </p:nvPr>
        </p:nvSpPr>
        <p:spPr>
          <a:xfrm>
            <a:off x="360364" y="0"/>
            <a:ext cx="4519612" cy="1018096"/>
          </a:xfrm>
          <a:solidFill>
            <a:schemeClr val="accent1"/>
          </a:solidFill>
        </p:spPr>
        <p:txBody>
          <a:bodyPr vert="horz" lIns="180000" tIns="72000" rIns="72000" bIns="180000" rtlCol="0" anchor="b" anchorCtr="0">
            <a:normAutofit/>
          </a:bodyPr>
          <a:lstStyle>
            <a:lvl1pPr>
              <a:defRPr lang="en-GB">
                <a:solidFill>
                  <a:schemeClr val="bg1"/>
                </a:solidFill>
              </a:defRPr>
            </a:lvl1pPr>
          </a:lstStyle>
          <a:p>
            <a:pPr marL="0" lvl="0"/>
            <a:r>
              <a:rPr lang="en-US"/>
              <a:t>Click to edit Master title style</a:t>
            </a:r>
            <a:endParaRPr lang="en-GB"/>
          </a:p>
        </p:txBody>
      </p:sp>
      <p:sp>
        <p:nvSpPr>
          <p:cNvPr id="3" name="Date Placeholder 2">
            <a:extLst>
              <a:ext uri="{FF2B5EF4-FFF2-40B4-BE49-F238E27FC236}">
                <a16:creationId xmlns:a16="http://schemas.microsoft.com/office/drawing/2014/main" id="{57904351-58C6-475F-8D3E-01ADEE10A97C}"/>
              </a:ext>
            </a:extLst>
          </p:cNvPr>
          <p:cNvSpPr>
            <a:spLocks noGrp="1"/>
          </p:cNvSpPr>
          <p:nvPr>
            <p:ph type="dt" sz="half" idx="10"/>
          </p:nvPr>
        </p:nvSpPr>
        <p:spPr/>
        <p:txBody>
          <a:bodyPr/>
          <a:lstStyle/>
          <a:p>
            <a:fld id="{3A335F41-1336-2144-8BF0-74F99441B4FC}" type="datetime1">
              <a:rPr lang="en-US" smtClean="0"/>
              <a:t>9/16/24</a:t>
            </a:fld>
            <a:endParaRPr lang="en-GB"/>
          </a:p>
        </p:txBody>
      </p:sp>
      <p:sp>
        <p:nvSpPr>
          <p:cNvPr id="4" name="Footer Placeholder 3">
            <a:extLst>
              <a:ext uri="{FF2B5EF4-FFF2-40B4-BE49-F238E27FC236}">
                <a16:creationId xmlns:a16="http://schemas.microsoft.com/office/drawing/2014/main" id="{E4709A8C-28F7-41DA-A1A0-487648F45236}"/>
              </a:ext>
            </a:extLst>
          </p:cNvPr>
          <p:cNvSpPr>
            <a:spLocks noGrp="1"/>
          </p:cNvSpPr>
          <p:nvPr>
            <p:ph type="ftr" sz="quarter" idx="11"/>
          </p:nvPr>
        </p:nvSpPr>
        <p:spPr/>
        <p:txBody>
          <a:bodyPr/>
          <a:lstStyle/>
          <a:p>
            <a:r>
              <a:rPr lang="en-GB"/>
              <a:t>© Peter Tufano, 2024</a:t>
            </a:r>
          </a:p>
        </p:txBody>
      </p:sp>
      <p:sp>
        <p:nvSpPr>
          <p:cNvPr id="5" name="Slide Number Placeholder 4">
            <a:extLst>
              <a:ext uri="{FF2B5EF4-FFF2-40B4-BE49-F238E27FC236}">
                <a16:creationId xmlns:a16="http://schemas.microsoft.com/office/drawing/2014/main" id="{AD38A31E-AF8C-40F0-AD07-A04AE8A34012}"/>
              </a:ext>
            </a:extLst>
          </p:cNvPr>
          <p:cNvSpPr>
            <a:spLocks noGrp="1"/>
          </p:cNvSpPr>
          <p:nvPr>
            <p:ph type="sldNum" sz="quarter" idx="12"/>
          </p:nvPr>
        </p:nvSpPr>
        <p:spPr/>
        <p:txBody>
          <a:bodyPr/>
          <a:lstStyle/>
          <a:p>
            <a:fld id="{0253CDF2-F7F9-43E0-87CB-D85F6EEB53D6}" type="slidenum">
              <a:rPr lang="en-GB" smtClean="0"/>
              <a:pPr/>
              <a:t>‹#›</a:t>
            </a:fld>
            <a:endParaRPr lang="en-GB"/>
          </a:p>
        </p:txBody>
      </p:sp>
      <p:sp>
        <p:nvSpPr>
          <p:cNvPr id="6" name="Rectangle 5">
            <a:extLst>
              <a:ext uri="{FF2B5EF4-FFF2-40B4-BE49-F238E27FC236}">
                <a16:creationId xmlns:a16="http://schemas.microsoft.com/office/drawing/2014/main" id="{31DF2B8A-229D-457D-8DEF-B48F524DC851}"/>
              </a:ext>
            </a:extLst>
          </p:cNvPr>
          <p:cNvSpPr/>
          <p:nvPr userDrawn="1"/>
        </p:nvSpPr>
        <p:spPr>
          <a:xfrm>
            <a:off x="0" y="1196975"/>
            <a:ext cx="12192000" cy="50768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784F843E-3970-6742-BC37-11798A5A55D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85803" y="6387389"/>
            <a:ext cx="870169" cy="368912"/>
          </a:xfrm>
          <a:prstGeom prst="rect">
            <a:avLst/>
          </a:prstGeom>
        </p:spPr>
      </p:pic>
    </p:spTree>
    <p:extLst>
      <p:ext uri="{BB962C8B-B14F-4D97-AF65-F5344CB8AC3E}">
        <p14:creationId xmlns:p14="http://schemas.microsoft.com/office/powerpoint/2010/main" val="892169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68832F-9204-4537-B733-3C37D37A74C9}"/>
              </a:ext>
            </a:extLst>
          </p:cNvPr>
          <p:cNvSpPr>
            <a:spLocks noGrp="1"/>
          </p:cNvSpPr>
          <p:nvPr>
            <p:ph type="title"/>
          </p:nvPr>
        </p:nvSpPr>
        <p:spPr>
          <a:xfrm>
            <a:off x="360364" y="0"/>
            <a:ext cx="4519612" cy="1018096"/>
          </a:xfrm>
          <a:prstGeom prst="rect">
            <a:avLst/>
          </a:prstGeom>
          <a:solidFill>
            <a:schemeClr val="accent1"/>
          </a:solidFill>
        </p:spPr>
        <p:txBody>
          <a:bodyPr vert="horz" lIns="180000" tIns="72000" rIns="72000" bIns="180000" rtlCol="0" anchor="b" anchorCtr="0">
            <a:noAutofit/>
          </a:bodyPr>
          <a:lstStyle/>
          <a:p>
            <a:pPr marL="0" lvl="0"/>
            <a:r>
              <a:rPr lang="en-US"/>
              <a:t>Click to edit Master title style</a:t>
            </a:r>
            <a:endParaRPr lang="en-GB"/>
          </a:p>
        </p:txBody>
      </p:sp>
      <p:sp>
        <p:nvSpPr>
          <p:cNvPr id="3" name="Text Placeholder 2">
            <a:extLst>
              <a:ext uri="{FF2B5EF4-FFF2-40B4-BE49-F238E27FC236}">
                <a16:creationId xmlns:a16="http://schemas.microsoft.com/office/drawing/2014/main" id="{9119D8EC-8E78-4155-BD68-D3E57C527176}"/>
              </a:ext>
            </a:extLst>
          </p:cNvPr>
          <p:cNvSpPr>
            <a:spLocks noGrp="1"/>
          </p:cNvSpPr>
          <p:nvPr>
            <p:ph type="body" idx="1"/>
          </p:nvPr>
        </p:nvSpPr>
        <p:spPr>
          <a:xfrm>
            <a:off x="360362" y="1203584"/>
            <a:ext cx="11471273" cy="50702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E969EAC-087F-4154-BAD2-EF5CAEC46E6E}"/>
              </a:ext>
            </a:extLst>
          </p:cNvPr>
          <p:cNvSpPr>
            <a:spLocks noGrp="1"/>
          </p:cNvSpPr>
          <p:nvPr>
            <p:ph type="dt" sz="half" idx="2"/>
          </p:nvPr>
        </p:nvSpPr>
        <p:spPr>
          <a:xfrm>
            <a:off x="4994275" y="6391177"/>
            <a:ext cx="2743200" cy="365124"/>
          </a:xfrm>
          <a:prstGeom prst="rect">
            <a:avLst/>
          </a:prstGeom>
        </p:spPr>
        <p:txBody>
          <a:bodyPr vert="horz" lIns="91440" tIns="45720" rIns="91440" bIns="45720" rtlCol="0" anchor="ctr"/>
          <a:lstStyle>
            <a:lvl1pPr algn="l">
              <a:defRPr sz="1000">
                <a:solidFill>
                  <a:schemeClr val="accent5"/>
                </a:solidFill>
              </a:defRPr>
            </a:lvl1pPr>
          </a:lstStyle>
          <a:p>
            <a:fld id="{FEA513C1-BDAD-C742-B076-9E697F485070}" type="datetime1">
              <a:rPr lang="en-US" smtClean="0"/>
              <a:t>9/16/24</a:t>
            </a:fld>
            <a:endParaRPr lang="en-GB"/>
          </a:p>
        </p:txBody>
      </p:sp>
      <p:sp>
        <p:nvSpPr>
          <p:cNvPr id="5" name="Footer Placeholder 4">
            <a:extLst>
              <a:ext uri="{FF2B5EF4-FFF2-40B4-BE49-F238E27FC236}">
                <a16:creationId xmlns:a16="http://schemas.microsoft.com/office/drawing/2014/main" id="{CD8780DC-127D-46B6-AFEC-9C592B207636}"/>
              </a:ext>
            </a:extLst>
          </p:cNvPr>
          <p:cNvSpPr>
            <a:spLocks noGrp="1"/>
          </p:cNvSpPr>
          <p:nvPr>
            <p:ph type="ftr" sz="quarter" idx="3"/>
          </p:nvPr>
        </p:nvSpPr>
        <p:spPr>
          <a:xfrm>
            <a:off x="360363" y="6391177"/>
            <a:ext cx="4114800" cy="365124"/>
          </a:xfrm>
          <a:prstGeom prst="rect">
            <a:avLst/>
          </a:prstGeom>
        </p:spPr>
        <p:txBody>
          <a:bodyPr vert="horz" lIns="0" tIns="72000" rIns="72000" bIns="72000" rtlCol="0" anchor="ctr"/>
          <a:lstStyle>
            <a:lvl1pPr algn="l">
              <a:defRPr sz="900">
                <a:solidFill>
                  <a:schemeClr val="tx1">
                    <a:tint val="75000"/>
                  </a:schemeClr>
                </a:solidFill>
              </a:defRPr>
            </a:lvl1pPr>
          </a:lstStyle>
          <a:p>
            <a:r>
              <a:rPr lang="en-GB"/>
              <a:t>© Peter Tufano, 2024</a:t>
            </a:r>
          </a:p>
        </p:txBody>
      </p:sp>
      <p:sp>
        <p:nvSpPr>
          <p:cNvPr id="6" name="Slide Number Placeholder 5">
            <a:extLst>
              <a:ext uri="{FF2B5EF4-FFF2-40B4-BE49-F238E27FC236}">
                <a16:creationId xmlns:a16="http://schemas.microsoft.com/office/drawing/2014/main" id="{9D0FE8C3-4F21-4E9B-93CC-3A2076BACCB9}"/>
              </a:ext>
            </a:extLst>
          </p:cNvPr>
          <p:cNvSpPr>
            <a:spLocks noGrp="1"/>
          </p:cNvSpPr>
          <p:nvPr>
            <p:ph type="sldNum" sz="quarter" idx="4"/>
          </p:nvPr>
        </p:nvSpPr>
        <p:spPr>
          <a:xfrm>
            <a:off x="11831636" y="6391177"/>
            <a:ext cx="360364" cy="365124"/>
          </a:xfrm>
          <a:prstGeom prst="rect">
            <a:avLst/>
          </a:prstGeom>
        </p:spPr>
        <p:txBody>
          <a:bodyPr vert="horz" lIns="91440" tIns="45720" rIns="91440" bIns="45720" rtlCol="0" anchor="ctr"/>
          <a:lstStyle>
            <a:lvl1pPr>
              <a:defRPr lang="en-GB" sz="900" smtClean="0">
                <a:solidFill>
                  <a:schemeClr val="accent5"/>
                </a:solidFill>
              </a:defRPr>
            </a:lvl1pPr>
          </a:lstStyle>
          <a:p>
            <a:fld id="{0253CDF2-F7F9-43E0-87CB-D85F6EEB53D6}" type="slidenum">
              <a:rPr lang="en-GB" smtClean="0"/>
              <a:pPr/>
              <a:t>‹#›</a:t>
            </a:fld>
            <a:endParaRPr lang="en-GB"/>
          </a:p>
        </p:txBody>
      </p:sp>
    </p:spTree>
    <p:extLst>
      <p:ext uri="{BB962C8B-B14F-4D97-AF65-F5344CB8AC3E}">
        <p14:creationId xmlns:p14="http://schemas.microsoft.com/office/powerpoint/2010/main" val="41651978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9" r:id="rId28"/>
    <p:sldLayoutId id="2147483693" r:id="rId29"/>
  </p:sldLayoutIdLst>
  <p:hf sldNum="0" hdr="0" dt="0"/>
  <p:txStyles>
    <p:titleStyle>
      <a:lvl1pPr algn="l" defTabSz="914400" rtl="0" eaLnBrk="1" latinLnBrk="0" hangingPunct="1">
        <a:lnSpc>
          <a:spcPct val="90000"/>
        </a:lnSpc>
        <a:spcBef>
          <a:spcPct val="0"/>
        </a:spcBef>
        <a:buNone/>
        <a:defRPr lang="en-GB" sz="2000" b="0" kern="1200" dirty="0">
          <a:solidFill>
            <a:schemeClr val="bg1"/>
          </a:solidFill>
          <a:latin typeface="+mj-lt"/>
          <a:ea typeface="+mj-ea"/>
          <a:cs typeface="+mj-cs"/>
        </a:defRPr>
      </a:lvl1pPr>
    </p:titleStyle>
    <p:bodyStyle>
      <a:lvl1pPr marL="457200" indent="-457200" algn="l" defTabSz="914400" rtl="0" eaLnBrk="1" latinLnBrk="0" hangingPunct="1">
        <a:lnSpc>
          <a:spcPct val="90000"/>
        </a:lnSpc>
        <a:spcBef>
          <a:spcPts val="1000"/>
        </a:spcBef>
        <a:buClr>
          <a:schemeClr val="tx2"/>
        </a:buClr>
        <a:buFont typeface="Arial" panose="020B0604020202020204" pitchFamily="34" charset="0"/>
        <a:buChar char="•"/>
        <a:defRPr sz="1600" kern="1200">
          <a:solidFill>
            <a:schemeClr val="accent3"/>
          </a:solidFill>
          <a:latin typeface="+mn-lt"/>
          <a:ea typeface="+mn-ea"/>
          <a:cs typeface="+mn-cs"/>
        </a:defRPr>
      </a:lvl1pPr>
      <a:lvl2pPr marL="800100" indent="-3429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accent3"/>
          </a:solidFill>
          <a:latin typeface="+mn-lt"/>
          <a:ea typeface="+mn-ea"/>
          <a:cs typeface="+mn-cs"/>
        </a:defRPr>
      </a:lvl2pPr>
      <a:lvl3pPr marL="1257300" indent="-342900" algn="l" defTabSz="914400" rtl="0" eaLnBrk="1" latinLnBrk="0" hangingPunct="1">
        <a:lnSpc>
          <a:spcPct val="90000"/>
        </a:lnSpc>
        <a:spcBef>
          <a:spcPts val="500"/>
        </a:spcBef>
        <a:buClr>
          <a:schemeClr val="tx2"/>
        </a:buClr>
        <a:buFont typeface="Arial" panose="020B0604020202020204" pitchFamily="34" charset="0"/>
        <a:buChar char="•"/>
        <a:defRPr sz="1200" kern="1200">
          <a:solidFill>
            <a:schemeClr val="accent3"/>
          </a:solidFill>
          <a:latin typeface="+mn-lt"/>
          <a:ea typeface="+mn-ea"/>
          <a:cs typeface="+mn-cs"/>
        </a:defRPr>
      </a:lvl3pPr>
      <a:lvl4pPr marL="1657350" indent="-285750" algn="l" defTabSz="914400" rtl="0" eaLnBrk="1" latinLnBrk="0" hangingPunct="1">
        <a:lnSpc>
          <a:spcPct val="90000"/>
        </a:lnSpc>
        <a:spcBef>
          <a:spcPts val="500"/>
        </a:spcBef>
        <a:buClr>
          <a:schemeClr val="tx2"/>
        </a:buClr>
        <a:buFont typeface="Arial" panose="020B0604020202020204" pitchFamily="34" charset="0"/>
        <a:buChar char="•"/>
        <a:defRPr sz="1100" kern="1200">
          <a:solidFill>
            <a:schemeClr val="accent3"/>
          </a:solidFill>
          <a:latin typeface="+mn-lt"/>
          <a:ea typeface="+mn-ea"/>
          <a:cs typeface="+mn-cs"/>
        </a:defRPr>
      </a:lvl4pPr>
      <a:lvl5pPr marL="2114550" indent="-285750" algn="l" defTabSz="914400" rtl="0" eaLnBrk="1" latinLnBrk="0" hangingPunct="1">
        <a:lnSpc>
          <a:spcPct val="90000"/>
        </a:lnSpc>
        <a:spcBef>
          <a:spcPts val="500"/>
        </a:spcBef>
        <a:buClr>
          <a:schemeClr val="tx2"/>
        </a:buClr>
        <a:buFont typeface="Arial" panose="020B0604020202020204" pitchFamily="34" charset="0"/>
        <a:buChar char="•"/>
        <a:defRPr sz="11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4A3A4"/>
          </p15:clr>
        </p15:guide>
        <p15:guide id="2" pos="7680">
          <p15:clr>
            <a:srgbClr val="A4A3A4"/>
          </p15:clr>
        </p15:guide>
        <p15:guide id="3" pos="227">
          <p15:clr>
            <a:srgbClr val="A4A3A4"/>
          </p15:clr>
        </p15:guide>
        <p15:guide id="4" pos="1614">
          <p15:clr>
            <a:srgbClr val="A4A3A4"/>
          </p15:clr>
        </p15:guide>
        <p15:guide id="5" pos="1686">
          <p15:clr>
            <a:srgbClr val="A4A3A4"/>
          </p15:clr>
        </p15:guide>
        <p15:guide id="6" pos="3074">
          <p15:clr>
            <a:srgbClr val="A4A3A4"/>
          </p15:clr>
        </p15:guide>
        <p15:guide id="7" pos="3146">
          <p15:clr>
            <a:srgbClr val="A4A3A4"/>
          </p15:clr>
        </p15:guide>
        <p15:guide id="8" pos="4533">
          <p15:clr>
            <a:srgbClr val="A4A3A4"/>
          </p15:clr>
        </p15:guide>
        <p15:guide id="9" pos="4605">
          <p15:clr>
            <a:srgbClr val="A4A3A4"/>
          </p15:clr>
        </p15:guide>
        <p15:guide id="10" pos="5993">
          <p15:clr>
            <a:srgbClr val="A4A3A4"/>
          </p15:clr>
        </p15:guide>
        <p15:guide id="11" pos="6065">
          <p15:clr>
            <a:srgbClr val="A4A3A4"/>
          </p15:clr>
        </p15:guide>
        <p15:guide id="12" pos="7452">
          <p15:clr>
            <a:srgbClr val="A4A3A4"/>
          </p15:clr>
        </p15:guide>
        <p15:guide id="13" orient="horz">
          <p15:clr>
            <a:srgbClr val="A4A3A4"/>
          </p15:clr>
        </p15:guide>
        <p15:guide id="14" orient="horz" pos="4320">
          <p15:clr>
            <a:srgbClr val="A4A3A4"/>
          </p15:clr>
        </p15:guide>
        <p15:guide id="15" orient="horz" pos="299">
          <p15:clr>
            <a:srgbClr val="A4A3A4"/>
          </p15:clr>
        </p15:guide>
        <p15:guide id="16" orient="horz" pos="4020">
          <p15:clr>
            <a:srgbClr val="A4A3A4"/>
          </p15:clr>
        </p15:guide>
        <p15:guide id="17" orient="horz" pos="3952">
          <p15:clr>
            <a:srgbClr val="F26B43"/>
          </p15:clr>
        </p15:guide>
        <p15:guide id="18" orient="horz" pos="754">
          <p15:clr>
            <a:srgbClr val="F26B43"/>
          </p15:clr>
        </p15:guide>
        <p15:guide id="19" orient="horz" pos="6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notesSlide" Target="../notesSlides/notesSlide1.xml"/><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slideLayout" Target="../slideLayouts/slideLayout28.xml"/><Relationship Id="rId17" Type="http://schemas.openxmlformats.org/officeDocument/2006/relationships/image" Target="../media/image27.png"/><Relationship Id="rId2" Type="http://schemas.openxmlformats.org/officeDocument/2006/relationships/tags" Target="../tags/tag16.xml"/><Relationship Id="rId16" Type="http://schemas.openxmlformats.org/officeDocument/2006/relationships/chart" Target="../charts/chart1.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5" Type="http://schemas.openxmlformats.org/officeDocument/2006/relationships/image" Target="../media/image26.emf"/><Relationship Id="rId10" Type="http://schemas.openxmlformats.org/officeDocument/2006/relationships/tags" Target="../tags/tag24.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13" Type="http://schemas.openxmlformats.org/officeDocument/2006/relationships/tags" Target="../tags/tag38.xml"/><Relationship Id="rId18" Type="http://schemas.openxmlformats.org/officeDocument/2006/relationships/tags" Target="../tags/tag43.xml"/><Relationship Id="rId26" Type="http://schemas.openxmlformats.org/officeDocument/2006/relationships/tags" Target="../tags/tag51.xml"/><Relationship Id="rId3" Type="http://schemas.openxmlformats.org/officeDocument/2006/relationships/tags" Target="../tags/tag28.xml"/><Relationship Id="rId21" Type="http://schemas.openxmlformats.org/officeDocument/2006/relationships/tags" Target="../tags/tag46.xml"/><Relationship Id="rId7" Type="http://schemas.openxmlformats.org/officeDocument/2006/relationships/tags" Target="../tags/tag32.xml"/><Relationship Id="rId12" Type="http://schemas.openxmlformats.org/officeDocument/2006/relationships/tags" Target="../tags/tag37.xml"/><Relationship Id="rId17" Type="http://schemas.openxmlformats.org/officeDocument/2006/relationships/tags" Target="../tags/tag42.xml"/><Relationship Id="rId25" Type="http://schemas.openxmlformats.org/officeDocument/2006/relationships/tags" Target="../tags/tag50.xml"/><Relationship Id="rId33" Type="http://schemas.openxmlformats.org/officeDocument/2006/relationships/image" Target="../media/image27.png"/><Relationship Id="rId2" Type="http://schemas.openxmlformats.org/officeDocument/2006/relationships/tags" Target="../tags/tag27.xml"/><Relationship Id="rId16" Type="http://schemas.openxmlformats.org/officeDocument/2006/relationships/tags" Target="../tags/tag41.xml"/><Relationship Id="rId20" Type="http://schemas.openxmlformats.org/officeDocument/2006/relationships/tags" Target="../tags/tag45.xml"/><Relationship Id="rId29" Type="http://schemas.openxmlformats.org/officeDocument/2006/relationships/notesSlide" Target="../notesSlides/notesSlide2.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tags" Target="../tags/tag36.xml"/><Relationship Id="rId24" Type="http://schemas.openxmlformats.org/officeDocument/2006/relationships/tags" Target="../tags/tag49.xml"/><Relationship Id="rId32" Type="http://schemas.openxmlformats.org/officeDocument/2006/relationships/chart" Target="../charts/chart2.xml"/><Relationship Id="rId5" Type="http://schemas.openxmlformats.org/officeDocument/2006/relationships/tags" Target="../tags/tag30.xml"/><Relationship Id="rId15" Type="http://schemas.openxmlformats.org/officeDocument/2006/relationships/tags" Target="../tags/tag40.xml"/><Relationship Id="rId23" Type="http://schemas.openxmlformats.org/officeDocument/2006/relationships/tags" Target="../tags/tag48.xml"/><Relationship Id="rId28" Type="http://schemas.openxmlformats.org/officeDocument/2006/relationships/slideLayout" Target="../slideLayouts/slideLayout28.xml"/><Relationship Id="rId10" Type="http://schemas.openxmlformats.org/officeDocument/2006/relationships/tags" Target="../tags/tag35.xml"/><Relationship Id="rId19" Type="http://schemas.openxmlformats.org/officeDocument/2006/relationships/tags" Target="../tags/tag44.xml"/><Relationship Id="rId31" Type="http://schemas.openxmlformats.org/officeDocument/2006/relationships/image" Target="../media/image26.emf"/><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tags" Target="../tags/tag39.xml"/><Relationship Id="rId22" Type="http://schemas.openxmlformats.org/officeDocument/2006/relationships/tags" Target="../tags/tag47.xml"/><Relationship Id="rId27" Type="http://schemas.openxmlformats.org/officeDocument/2006/relationships/tags" Target="../tags/tag52.xml"/><Relationship Id="rId30" Type="http://schemas.openxmlformats.org/officeDocument/2006/relationships/oleObject" Target="../embeddings/oleObject4.bin"/><Relationship Id="rId8" Type="http://schemas.openxmlformats.org/officeDocument/2006/relationships/tags" Target="../tags/tag3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s://www.smithschool.ox.ac.uk/person/dr-ben-caldecott" TargetMode="External"/><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4.png"/><Relationship Id="rId3" Type="http://schemas.openxmlformats.org/officeDocument/2006/relationships/hyperlink" Target="https://www.imperial.ac.uk/people/p.bolton" TargetMode="External"/><Relationship Id="rId21" Type="http://schemas.openxmlformats.org/officeDocument/2006/relationships/image" Target="../media/image49.png"/><Relationship Id="rId7" Type="http://schemas.openxmlformats.org/officeDocument/2006/relationships/hyperlink" Target="https://som.yale.edu/faculty-research/faculty-directory/stefano-giglio" TargetMode="External"/><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3.png"/><Relationship Id="rId2" Type="http://schemas.openxmlformats.org/officeDocument/2006/relationships/hyperlink" Target="https://www.hbs.edu/faculty/Pages/profile.aspx?facId=6567" TargetMode="External"/><Relationship Id="rId16" Type="http://schemas.openxmlformats.org/officeDocument/2006/relationships/image" Target="../media/image45.png"/><Relationship Id="rId20" Type="http://schemas.openxmlformats.org/officeDocument/2006/relationships/hyperlink" Target="https://pages.stern.nyu.edu/~jstroebe/" TargetMode="External"/><Relationship Id="rId29"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hyperlink" Target="https://www.gsb.stanford.edu/faculty-research/faculty/stefan-j-reichelstein" TargetMode="External"/><Relationship Id="rId11" Type="http://schemas.openxmlformats.org/officeDocument/2006/relationships/image" Target="../media/image40.png"/><Relationship Id="rId24" Type="http://schemas.openxmlformats.org/officeDocument/2006/relationships/image" Target="../media/image52.png"/><Relationship Id="rId5" Type="http://schemas.openxmlformats.org/officeDocument/2006/relationships/hyperlink" Target="http://www.columbia.edu/~cf2870/" TargetMode="External"/><Relationship Id="rId15" Type="http://schemas.openxmlformats.org/officeDocument/2006/relationships/image" Target="../media/image44.pn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hyperlink" Target="https://www8.gsb.columbia.edu/cbs-directory/detail/gmh1" TargetMode="External"/><Relationship Id="rId19" Type="http://schemas.openxmlformats.org/officeDocument/2006/relationships/image" Target="../media/image48.png"/><Relationship Id="rId4" Type="http://schemas.openxmlformats.org/officeDocument/2006/relationships/hyperlink" Target="https://www.mccombs.utexas.edu/faculty-and-research/faculty-directory/laura-starks/" TargetMode="External"/><Relationship Id="rId9" Type="http://schemas.openxmlformats.org/officeDocument/2006/relationships/hyperlink" Target="https://www.imperial.ac.uk/people/m.kacperczyk" TargetMode="External"/><Relationship Id="rId14" Type="http://schemas.openxmlformats.org/officeDocument/2006/relationships/image" Target="../media/image43.png"/><Relationship Id="rId22" Type="http://schemas.openxmlformats.org/officeDocument/2006/relationships/image" Target="../media/image50.png"/><Relationship Id="rId27" Type="http://schemas.openxmlformats.org/officeDocument/2006/relationships/image" Target="../media/image55.png"/><Relationship Id="rId30"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epa.gov/climate-indicators/climate-change-indicators-atmospheric-concentrations-greenhouse-gases" TargetMode="External"/><Relationship Id="rId2" Type="http://schemas.openxmlformats.org/officeDocument/2006/relationships/image" Target="../media/image14.png"/><Relationship Id="rId1" Type="http://schemas.openxmlformats.org/officeDocument/2006/relationships/slideLayout" Target="../slideLayouts/slideLayout2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16212" y="248263"/>
            <a:ext cx="7716456" cy="2324999"/>
          </a:xfrm>
        </p:spPr>
        <p:txBody>
          <a:bodyPr>
            <a:noAutofit/>
          </a:bodyPr>
          <a:lstStyle/>
          <a:p>
            <a:pPr>
              <a:lnSpc>
                <a:spcPct val="100000"/>
              </a:lnSpc>
              <a:spcAft>
                <a:spcPts val="1200"/>
              </a:spcAft>
            </a:pPr>
            <a:br>
              <a:rPr lang="en-US" sz="4000" dirty="0"/>
            </a:br>
            <a:r>
              <a:rPr lang="en-US" sz="2800" dirty="0"/>
              <a:t>FDIC Banking Research Conference</a:t>
            </a:r>
            <a:br>
              <a:rPr lang="en-US" sz="2800" dirty="0"/>
            </a:br>
            <a:br>
              <a:rPr lang="en-US" sz="4000" dirty="0"/>
            </a:br>
            <a:r>
              <a:rPr lang="en-US" sz="4000" dirty="0"/>
              <a:t>The Environment for</a:t>
            </a:r>
            <a:br>
              <a:rPr lang="en-US" sz="4000" dirty="0"/>
            </a:br>
            <a:r>
              <a:rPr lang="en-US" sz="4000" dirty="0"/>
              <a:t>Environmental Lending</a:t>
            </a:r>
            <a:br>
              <a:rPr lang="en-US" sz="4000" dirty="0"/>
            </a:br>
            <a:br>
              <a:rPr lang="en-US" sz="4000" dirty="0"/>
            </a:br>
            <a:r>
              <a:rPr lang="en-US" sz="2800" dirty="0"/>
              <a:t>Peter Tufano</a:t>
            </a:r>
            <a:br>
              <a:rPr lang="en-US" sz="2800" dirty="0"/>
            </a:br>
            <a:br>
              <a:rPr lang="en-US" sz="2800" dirty="0"/>
            </a:br>
            <a:r>
              <a:rPr lang="en-US" sz="1800" dirty="0"/>
              <a:t>Baker Foundation Professor, Harvard Business School</a:t>
            </a:r>
            <a:br>
              <a:rPr lang="en-US" sz="1800" dirty="0"/>
            </a:br>
            <a:r>
              <a:rPr lang="en-US" sz="1800" dirty="0"/>
              <a:t>Senior Advisor, </a:t>
            </a:r>
            <a:r>
              <a:rPr lang="en-US" sz="1800" dirty="0" err="1"/>
              <a:t>Salata</a:t>
            </a:r>
            <a:r>
              <a:rPr lang="en-US" sz="1800" dirty="0"/>
              <a:t> Institute for Climate and Sustainability</a:t>
            </a:r>
            <a:br>
              <a:rPr lang="en-US" sz="1800" dirty="0"/>
            </a:br>
            <a:r>
              <a:rPr lang="en-US" sz="1800" dirty="0"/>
              <a:t>Lead Convener, Financial Economics of Climate and Sustainability</a:t>
            </a:r>
          </a:p>
        </p:txBody>
      </p:sp>
    </p:spTree>
    <p:extLst>
      <p:ext uri="{BB962C8B-B14F-4D97-AF65-F5344CB8AC3E}">
        <p14:creationId xmlns:p14="http://schemas.microsoft.com/office/powerpoint/2010/main" val="595533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626DE-AE19-A275-3B2D-EC25480F5B44}"/>
              </a:ext>
            </a:extLst>
          </p:cNvPr>
          <p:cNvSpPr>
            <a:spLocks noGrp="1"/>
          </p:cNvSpPr>
          <p:nvPr>
            <p:ph type="title"/>
          </p:nvPr>
        </p:nvSpPr>
        <p:spPr/>
        <p:txBody>
          <a:bodyPr/>
          <a:lstStyle/>
          <a:p>
            <a:r>
              <a:rPr lang="en-US" dirty="0"/>
              <a:t>Range of SCC estimates - EPA 2023</a:t>
            </a:r>
          </a:p>
        </p:txBody>
      </p:sp>
      <p:pic>
        <p:nvPicPr>
          <p:cNvPr id="5" name="Picture 4" descr="A table with numbers and a number of figures&#10;&#10;Description automatically generated with medium confidence">
            <a:extLst>
              <a:ext uri="{FF2B5EF4-FFF2-40B4-BE49-F238E27FC236}">
                <a16:creationId xmlns:a16="http://schemas.microsoft.com/office/drawing/2014/main" id="{132F931F-074C-E93F-C70D-758D635165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480" y="1442823"/>
            <a:ext cx="9126028" cy="4532287"/>
          </a:xfrm>
          <a:prstGeom prst="rect">
            <a:avLst/>
          </a:prstGeom>
        </p:spPr>
      </p:pic>
      <p:sp>
        <p:nvSpPr>
          <p:cNvPr id="7" name="TextBox 6">
            <a:extLst>
              <a:ext uri="{FF2B5EF4-FFF2-40B4-BE49-F238E27FC236}">
                <a16:creationId xmlns:a16="http://schemas.microsoft.com/office/drawing/2014/main" id="{A76B39E6-BEA9-FD9B-32BB-C530132A7FFF}"/>
              </a:ext>
            </a:extLst>
          </p:cNvPr>
          <p:cNvSpPr txBox="1"/>
          <p:nvPr/>
        </p:nvSpPr>
        <p:spPr>
          <a:xfrm>
            <a:off x="1397480" y="6030505"/>
            <a:ext cx="10568065" cy="369332"/>
          </a:xfrm>
          <a:prstGeom prst="rect">
            <a:avLst/>
          </a:prstGeom>
          <a:noFill/>
        </p:spPr>
        <p:txBody>
          <a:bodyPr wrap="square">
            <a:spAutoFit/>
          </a:bodyPr>
          <a:lstStyle/>
          <a:p>
            <a:r>
              <a:rPr lang="en-US" dirty="0"/>
              <a:t>https://</a:t>
            </a:r>
            <a:r>
              <a:rPr lang="en-US" dirty="0" err="1"/>
              <a:t>www.epa.gov</a:t>
            </a:r>
            <a:r>
              <a:rPr lang="en-US" dirty="0"/>
              <a:t>/system/files/documents/2023-12/epa_scghg_2023_report_final.pdf</a:t>
            </a:r>
          </a:p>
        </p:txBody>
      </p:sp>
      <p:sp>
        <p:nvSpPr>
          <p:cNvPr id="3" name="Oval 2">
            <a:extLst>
              <a:ext uri="{FF2B5EF4-FFF2-40B4-BE49-F238E27FC236}">
                <a16:creationId xmlns:a16="http://schemas.microsoft.com/office/drawing/2014/main" id="{DD7D3980-28E7-9D82-C25F-123A6725C85C}"/>
              </a:ext>
            </a:extLst>
          </p:cNvPr>
          <p:cNvSpPr/>
          <p:nvPr/>
        </p:nvSpPr>
        <p:spPr>
          <a:xfrm>
            <a:off x="3467100" y="3067050"/>
            <a:ext cx="590550" cy="361950"/>
          </a:xfrm>
          <a:prstGeom prst="ellipse">
            <a:avLst/>
          </a:prstGeom>
          <a:solidFill>
            <a:srgbClr val="FFFF00">
              <a:alpha val="40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8FEF130B-598E-FB6C-55D5-3634C53A85AF}"/>
              </a:ext>
            </a:extLst>
          </p:cNvPr>
          <p:cNvSpPr>
            <a:spLocks noGrp="1"/>
          </p:cNvSpPr>
          <p:nvPr>
            <p:ph type="ftr" sz="quarter" idx="11"/>
          </p:nvPr>
        </p:nvSpPr>
        <p:spPr/>
        <p:txBody>
          <a:bodyPr/>
          <a:lstStyle/>
          <a:p>
            <a:r>
              <a:rPr lang="en-GB"/>
              <a:t>© Peter Tufano, 2024</a:t>
            </a:r>
            <a:endParaRPr lang="en-GB" dirty="0"/>
          </a:p>
        </p:txBody>
      </p:sp>
    </p:spTree>
    <p:extLst>
      <p:ext uri="{BB962C8B-B14F-4D97-AF65-F5344CB8AC3E}">
        <p14:creationId xmlns:p14="http://schemas.microsoft.com/office/powerpoint/2010/main" val="258789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2661-D48F-00C7-6D01-C01C41C5B339}"/>
              </a:ext>
            </a:extLst>
          </p:cNvPr>
          <p:cNvSpPr>
            <a:spLocks noGrp="1"/>
          </p:cNvSpPr>
          <p:nvPr>
            <p:ph type="title"/>
          </p:nvPr>
        </p:nvSpPr>
        <p:spPr/>
        <p:txBody>
          <a:bodyPr/>
          <a:lstStyle/>
          <a:p>
            <a:r>
              <a:rPr lang="en-US" dirty="0"/>
              <a:t>If it were all marginal…</a:t>
            </a:r>
          </a:p>
        </p:txBody>
      </p:sp>
      <p:sp>
        <p:nvSpPr>
          <p:cNvPr id="3" name="Content Placeholder 2">
            <a:extLst>
              <a:ext uri="{FF2B5EF4-FFF2-40B4-BE49-F238E27FC236}">
                <a16:creationId xmlns:a16="http://schemas.microsoft.com/office/drawing/2014/main" id="{D2B9CA2C-050D-5135-E543-27C6D86E4A5A}"/>
              </a:ext>
            </a:extLst>
          </p:cNvPr>
          <p:cNvSpPr>
            <a:spLocks noGrp="1"/>
          </p:cNvSpPr>
          <p:nvPr>
            <p:ph idx="1"/>
          </p:nvPr>
        </p:nvSpPr>
        <p:spPr/>
        <p:txBody>
          <a:bodyPr/>
          <a:lstStyle/>
          <a:p>
            <a:r>
              <a:rPr lang="en-US" dirty="0"/>
              <a:t>2023 </a:t>
            </a:r>
            <a:r>
              <a:rPr lang="en-US" dirty="0" err="1"/>
              <a:t>GHGe</a:t>
            </a:r>
            <a:r>
              <a:rPr lang="en-US" dirty="0"/>
              <a:t> emissions: 57.4 gigatons</a:t>
            </a:r>
          </a:p>
          <a:p>
            <a:r>
              <a:rPr lang="en-US" dirty="0"/>
              <a:t>1,000,000,000 (billion) metric </a:t>
            </a:r>
            <a:r>
              <a:rPr lang="en-US" dirty="0" err="1"/>
              <a:t>tonnes</a:t>
            </a:r>
            <a:r>
              <a:rPr lang="en-US" dirty="0"/>
              <a:t> per gigaton</a:t>
            </a:r>
          </a:p>
          <a:p>
            <a:r>
              <a:rPr lang="en-US" dirty="0"/>
              <a:t>$190 SCC per metric </a:t>
            </a:r>
            <a:r>
              <a:rPr lang="en-US" dirty="0" err="1"/>
              <a:t>tonne</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Social cost of </a:t>
            </a:r>
            <a:r>
              <a:rPr lang="en-US" b="1" i="1" dirty="0"/>
              <a:t>2023</a:t>
            </a:r>
            <a:r>
              <a:rPr lang="en-US" dirty="0"/>
              <a:t> emissions: $34.3 trillion</a:t>
            </a:r>
          </a:p>
          <a:p>
            <a:r>
              <a:rPr lang="en-US" dirty="0"/>
              <a:t>Compare with Global GDP (year end 2023, IMF estimate): $105 trillion</a:t>
            </a:r>
          </a:p>
          <a:p>
            <a:endParaRPr lang="en-US" dirty="0"/>
          </a:p>
        </p:txBody>
      </p:sp>
      <p:sp>
        <p:nvSpPr>
          <p:cNvPr id="4" name="Down Arrow 3">
            <a:extLst>
              <a:ext uri="{FF2B5EF4-FFF2-40B4-BE49-F238E27FC236}">
                <a16:creationId xmlns:a16="http://schemas.microsoft.com/office/drawing/2014/main" id="{78D17BC8-D119-2776-B679-85344920025E}"/>
              </a:ext>
            </a:extLst>
          </p:cNvPr>
          <p:cNvSpPr/>
          <p:nvPr/>
        </p:nvSpPr>
        <p:spPr>
          <a:xfrm>
            <a:off x="3717561" y="2788170"/>
            <a:ext cx="2638269" cy="113925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34E8F83D-A334-4CEB-57FB-524C81F9978A}"/>
              </a:ext>
            </a:extLst>
          </p:cNvPr>
          <p:cNvSpPr>
            <a:spLocks noGrp="1"/>
          </p:cNvSpPr>
          <p:nvPr>
            <p:ph type="ftr" sz="quarter" idx="11"/>
          </p:nvPr>
        </p:nvSpPr>
        <p:spPr/>
        <p:txBody>
          <a:bodyPr/>
          <a:lstStyle/>
          <a:p>
            <a:r>
              <a:rPr lang="en-GB"/>
              <a:t>© Peter Tufano, 2024</a:t>
            </a:r>
            <a:endParaRPr lang="en-GB" dirty="0"/>
          </a:p>
        </p:txBody>
      </p:sp>
    </p:spTree>
    <p:extLst>
      <p:ext uri="{BB962C8B-B14F-4D97-AF65-F5344CB8AC3E}">
        <p14:creationId xmlns:p14="http://schemas.microsoft.com/office/powerpoint/2010/main" val="335207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45E6F-948B-E563-3C6B-7E1157E02F65}"/>
              </a:ext>
            </a:extLst>
          </p:cNvPr>
          <p:cNvSpPr>
            <a:spLocks noGrp="1"/>
          </p:cNvSpPr>
          <p:nvPr>
            <p:ph type="title"/>
          </p:nvPr>
        </p:nvSpPr>
        <p:spPr>
          <a:xfrm>
            <a:off x="360364" y="0"/>
            <a:ext cx="10417564" cy="1018096"/>
          </a:xfrm>
        </p:spPr>
        <p:txBody>
          <a:bodyPr>
            <a:normAutofit/>
          </a:bodyPr>
          <a:lstStyle/>
          <a:p>
            <a:r>
              <a:rPr lang="en-US" sz="2800" dirty="0"/>
              <a:t>Current spending on Climate Finance: $1.27 T.</a:t>
            </a:r>
          </a:p>
        </p:txBody>
      </p:sp>
      <p:pic>
        <p:nvPicPr>
          <p:cNvPr id="5" name="Picture 4" descr="A white and blue chart with text&#10;&#10;Description automatically generated with medium confidence">
            <a:extLst>
              <a:ext uri="{FF2B5EF4-FFF2-40B4-BE49-F238E27FC236}">
                <a16:creationId xmlns:a16="http://schemas.microsoft.com/office/drawing/2014/main" id="{5007B056-51AC-99CA-5180-8B4A3D38B1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8114" y="1027773"/>
            <a:ext cx="7452987" cy="5830227"/>
          </a:xfrm>
          <a:prstGeom prst="rect">
            <a:avLst/>
          </a:prstGeom>
        </p:spPr>
      </p:pic>
      <p:sp>
        <p:nvSpPr>
          <p:cNvPr id="7" name="TextBox 6">
            <a:extLst>
              <a:ext uri="{FF2B5EF4-FFF2-40B4-BE49-F238E27FC236}">
                <a16:creationId xmlns:a16="http://schemas.microsoft.com/office/drawing/2014/main" id="{D6A85CA2-41CC-45DE-FDE4-190B68F5CF6C}"/>
              </a:ext>
            </a:extLst>
          </p:cNvPr>
          <p:cNvSpPr txBox="1"/>
          <p:nvPr/>
        </p:nvSpPr>
        <p:spPr>
          <a:xfrm>
            <a:off x="853440" y="6370320"/>
            <a:ext cx="7162800" cy="276999"/>
          </a:xfrm>
          <a:prstGeom prst="rect">
            <a:avLst/>
          </a:prstGeom>
          <a:noFill/>
        </p:spPr>
        <p:txBody>
          <a:bodyPr wrap="square">
            <a:spAutoFit/>
          </a:bodyPr>
          <a:lstStyle/>
          <a:p>
            <a:r>
              <a:rPr lang="en-US" sz="1200" dirty="0"/>
              <a:t>https://</a:t>
            </a:r>
            <a:r>
              <a:rPr lang="en-US" sz="1200" dirty="0" err="1"/>
              <a:t>www.climatepolicyinitiative.org</a:t>
            </a:r>
            <a:r>
              <a:rPr lang="en-US" sz="1200" dirty="0"/>
              <a:t>/publication/global-landscape-of-climate-finance-2023/</a:t>
            </a:r>
          </a:p>
        </p:txBody>
      </p:sp>
      <p:sp>
        <p:nvSpPr>
          <p:cNvPr id="3" name="Footer Placeholder 2">
            <a:extLst>
              <a:ext uri="{FF2B5EF4-FFF2-40B4-BE49-F238E27FC236}">
                <a16:creationId xmlns:a16="http://schemas.microsoft.com/office/drawing/2014/main" id="{6E291BE1-792A-E251-A17B-E853AE2F30BC}"/>
              </a:ext>
            </a:extLst>
          </p:cNvPr>
          <p:cNvSpPr>
            <a:spLocks noGrp="1"/>
          </p:cNvSpPr>
          <p:nvPr>
            <p:ph type="ftr" sz="quarter" idx="11"/>
          </p:nvPr>
        </p:nvSpPr>
        <p:spPr/>
        <p:txBody>
          <a:bodyPr/>
          <a:lstStyle/>
          <a:p>
            <a:r>
              <a:rPr lang="en-GB"/>
              <a:t>© Peter Tufano, 2024</a:t>
            </a:r>
          </a:p>
        </p:txBody>
      </p:sp>
    </p:spTree>
    <p:extLst>
      <p:ext uri="{BB962C8B-B14F-4D97-AF65-F5344CB8AC3E}">
        <p14:creationId xmlns:p14="http://schemas.microsoft.com/office/powerpoint/2010/main" val="315066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45E6F-948B-E563-3C6B-7E1157E02F65}"/>
              </a:ext>
            </a:extLst>
          </p:cNvPr>
          <p:cNvSpPr>
            <a:spLocks noGrp="1"/>
          </p:cNvSpPr>
          <p:nvPr>
            <p:ph type="title"/>
          </p:nvPr>
        </p:nvSpPr>
        <p:spPr>
          <a:xfrm>
            <a:off x="360364" y="0"/>
            <a:ext cx="8391750" cy="1018096"/>
          </a:xfrm>
        </p:spPr>
        <p:txBody>
          <a:bodyPr>
            <a:normAutofit/>
          </a:bodyPr>
          <a:lstStyle/>
          <a:p>
            <a:r>
              <a:rPr lang="en-US" sz="2800" dirty="0"/>
              <a:t>How much do we </a:t>
            </a:r>
            <a:r>
              <a:rPr lang="en-US" sz="2800" i="1" dirty="0"/>
              <a:t>need</a:t>
            </a:r>
            <a:r>
              <a:rPr lang="en-US" sz="2800" dirty="0"/>
              <a:t> to finance climate action? </a:t>
            </a:r>
          </a:p>
        </p:txBody>
      </p:sp>
      <p:sp>
        <p:nvSpPr>
          <p:cNvPr id="3" name="Oval Callout 2">
            <a:extLst>
              <a:ext uri="{FF2B5EF4-FFF2-40B4-BE49-F238E27FC236}">
                <a16:creationId xmlns:a16="http://schemas.microsoft.com/office/drawing/2014/main" id="{58D4D2F1-249D-BEA4-7855-CCD9D36AF34D}"/>
              </a:ext>
            </a:extLst>
          </p:cNvPr>
          <p:cNvSpPr/>
          <p:nvPr/>
        </p:nvSpPr>
        <p:spPr>
          <a:xfrm>
            <a:off x="796630" y="2250329"/>
            <a:ext cx="3759609" cy="2357342"/>
          </a:xfrm>
          <a:prstGeom prst="wedgeEllipseCallout">
            <a:avLst>
              <a:gd name="adj1" fmla="val -52360"/>
              <a:gd name="adj2" fmla="val 9128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 lot, relative to existing spending</a:t>
            </a:r>
          </a:p>
        </p:txBody>
      </p:sp>
      <p:pic>
        <p:nvPicPr>
          <p:cNvPr id="9" name="Picture 8" descr="A graph of a graph showing the average of a number of years&#10;&#10;Description automatically generated with medium confidence">
            <a:extLst>
              <a:ext uri="{FF2B5EF4-FFF2-40B4-BE49-F238E27FC236}">
                <a16:creationId xmlns:a16="http://schemas.microsoft.com/office/drawing/2014/main" id="{561A7147-CF95-FF00-D505-C808A2A760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4348" y="1312469"/>
            <a:ext cx="6090922" cy="4620340"/>
          </a:xfrm>
          <a:prstGeom prst="rect">
            <a:avLst/>
          </a:prstGeom>
        </p:spPr>
      </p:pic>
      <p:sp>
        <p:nvSpPr>
          <p:cNvPr id="11" name="TextBox 10">
            <a:extLst>
              <a:ext uri="{FF2B5EF4-FFF2-40B4-BE49-F238E27FC236}">
                <a16:creationId xmlns:a16="http://schemas.microsoft.com/office/drawing/2014/main" id="{D132097C-1547-500E-2A36-E69FF0873EF0}"/>
              </a:ext>
            </a:extLst>
          </p:cNvPr>
          <p:cNvSpPr txBox="1"/>
          <p:nvPr/>
        </p:nvSpPr>
        <p:spPr>
          <a:xfrm>
            <a:off x="3535680" y="6227183"/>
            <a:ext cx="7162800" cy="276999"/>
          </a:xfrm>
          <a:prstGeom prst="rect">
            <a:avLst/>
          </a:prstGeom>
          <a:noFill/>
        </p:spPr>
        <p:txBody>
          <a:bodyPr wrap="square">
            <a:spAutoFit/>
          </a:bodyPr>
          <a:lstStyle/>
          <a:p>
            <a:r>
              <a:rPr lang="en-US" sz="1200" dirty="0"/>
              <a:t>https://</a:t>
            </a:r>
            <a:r>
              <a:rPr lang="en-US" sz="1200" dirty="0" err="1"/>
              <a:t>www.climatepolicyinitiative.org</a:t>
            </a:r>
            <a:r>
              <a:rPr lang="en-US" sz="1200" dirty="0"/>
              <a:t>/publication/global-landscape-of-climate-finance-2023/</a:t>
            </a:r>
          </a:p>
        </p:txBody>
      </p:sp>
      <p:sp>
        <p:nvSpPr>
          <p:cNvPr id="4" name="Footer Placeholder 3">
            <a:extLst>
              <a:ext uri="{FF2B5EF4-FFF2-40B4-BE49-F238E27FC236}">
                <a16:creationId xmlns:a16="http://schemas.microsoft.com/office/drawing/2014/main" id="{199910DA-2C00-DE00-124B-9D63514A6CE6}"/>
              </a:ext>
            </a:extLst>
          </p:cNvPr>
          <p:cNvSpPr>
            <a:spLocks noGrp="1"/>
          </p:cNvSpPr>
          <p:nvPr>
            <p:ph type="ftr" sz="quarter" idx="11"/>
          </p:nvPr>
        </p:nvSpPr>
        <p:spPr/>
        <p:txBody>
          <a:bodyPr/>
          <a:lstStyle/>
          <a:p>
            <a:r>
              <a:rPr lang="en-GB"/>
              <a:t>© Peter Tufano, 2024</a:t>
            </a:r>
          </a:p>
        </p:txBody>
      </p:sp>
    </p:spTree>
    <p:extLst>
      <p:ext uri="{BB962C8B-B14F-4D97-AF65-F5344CB8AC3E}">
        <p14:creationId xmlns:p14="http://schemas.microsoft.com/office/powerpoint/2010/main" val="297902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45E6F-948B-E563-3C6B-7E1157E02F65}"/>
              </a:ext>
            </a:extLst>
          </p:cNvPr>
          <p:cNvSpPr>
            <a:spLocks noGrp="1"/>
          </p:cNvSpPr>
          <p:nvPr>
            <p:ph type="title"/>
          </p:nvPr>
        </p:nvSpPr>
        <p:spPr>
          <a:xfrm>
            <a:off x="360364" y="0"/>
            <a:ext cx="8391750" cy="1018096"/>
          </a:xfrm>
        </p:spPr>
        <p:txBody>
          <a:bodyPr>
            <a:normAutofit/>
          </a:bodyPr>
          <a:lstStyle/>
          <a:p>
            <a:r>
              <a:rPr lang="en-US" sz="2800" dirty="0"/>
              <a:t>How much do we need to finance climate action? </a:t>
            </a:r>
          </a:p>
        </p:txBody>
      </p:sp>
      <p:sp>
        <p:nvSpPr>
          <p:cNvPr id="7" name="Oval Callout 6">
            <a:extLst>
              <a:ext uri="{FF2B5EF4-FFF2-40B4-BE49-F238E27FC236}">
                <a16:creationId xmlns:a16="http://schemas.microsoft.com/office/drawing/2014/main" id="{FAFB810A-E6E3-0211-5164-80BB37E72CBD}"/>
              </a:ext>
            </a:extLst>
          </p:cNvPr>
          <p:cNvSpPr/>
          <p:nvPr/>
        </p:nvSpPr>
        <p:spPr>
          <a:xfrm>
            <a:off x="841418" y="2148729"/>
            <a:ext cx="3759609" cy="2357342"/>
          </a:xfrm>
          <a:prstGeom prst="wedgeEllipseCallout">
            <a:avLst>
              <a:gd name="adj1" fmla="val -52360"/>
              <a:gd name="adj2" fmla="val 91288"/>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 considerable amount…but done before</a:t>
            </a:r>
          </a:p>
        </p:txBody>
      </p:sp>
      <p:pic>
        <p:nvPicPr>
          <p:cNvPr id="4" name="Picture 3" descr="A graph of a graph showing different types of currency&#10;&#10;Description automatically generated with medium confidence">
            <a:extLst>
              <a:ext uri="{FF2B5EF4-FFF2-40B4-BE49-F238E27FC236}">
                <a16:creationId xmlns:a16="http://schemas.microsoft.com/office/drawing/2014/main" id="{E4BCB4E9-2C15-DB1C-80B5-6FCF741FB9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8310" y="1469128"/>
            <a:ext cx="6682689" cy="4275788"/>
          </a:xfrm>
          <a:prstGeom prst="rect">
            <a:avLst/>
          </a:prstGeom>
        </p:spPr>
      </p:pic>
      <p:sp>
        <p:nvSpPr>
          <p:cNvPr id="5" name="TextBox 4">
            <a:extLst>
              <a:ext uri="{FF2B5EF4-FFF2-40B4-BE49-F238E27FC236}">
                <a16:creationId xmlns:a16="http://schemas.microsoft.com/office/drawing/2014/main" id="{637BA3D0-FC68-0D4E-F7FF-49F52B9B38CC}"/>
              </a:ext>
            </a:extLst>
          </p:cNvPr>
          <p:cNvSpPr txBox="1"/>
          <p:nvPr/>
        </p:nvSpPr>
        <p:spPr>
          <a:xfrm>
            <a:off x="3535680" y="6227183"/>
            <a:ext cx="7162800" cy="276999"/>
          </a:xfrm>
          <a:prstGeom prst="rect">
            <a:avLst/>
          </a:prstGeom>
          <a:noFill/>
        </p:spPr>
        <p:txBody>
          <a:bodyPr wrap="square">
            <a:spAutoFit/>
          </a:bodyPr>
          <a:lstStyle/>
          <a:p>
            <a:r>
              <a:rPr lang="en-US" sz="1200" dirty="0"/>
              <a:t>https://</a:t>
            </a:r>
            <a:r>
              <a:rPr lang="en-US" sz="1200" dirty="0" err="1"/>
              <a:t>www.climatepolicyinitiative.org</a:t>
            </a:r>
            <a:r>
              <a:rPr lang="en-US" sz="1200" dirty="0"/>
              <a:t>/publication/global-landscape-of-climate-finance-2023/</a:t>
            </a:r>
          </a:p>
        </p:txBody>
      </p:sp>
      <p:sp>
        <p:nvSpPr>
          <p:cNvPr id="3" name="Footer Placeholder 2">
            <a:extLst>
              <a:ext uri="{FF2B5EF4-FFF2-40B4-BE49-F238E27FC236}">
                <a16:creationId xmlns:a16="http://schemas.microsoft.com/office/drawing/2014/main" id="{C361DB1B-BEBD-30F0-6C55-A8FBE78EF4FB}"/>
              </a:ext>
            </a:extLst>
          </p:cNvPr>
          <p:cNvSpPr>
            <a:spLocks noGrp="1"/>
          </p:cNvSpPr>
          <p:nvPr>
            <p:ph type="ftr" sz="quarter" idx="11"/>
          </p:nvPr>
        </p:nvSpPr>
        <p:spPr/>
        <p:txBody>
          <a:bodyPr/>
          <a:lstStyle/>
          <a:p>
            <a:r>
              <a:rPr lang="en-GB"/>
              <a:t>© Peter Tufano, 2024</a:t>
            </a:r>
          </a:p>
        </p:txBody>
      </p:sp>
    </p:spTree>
    <p:extLst>
      <p:ext uri="{BB962C8B-B14F-4D97-AF65-F5344CB8AC3E}">
        <p14:creationId xmlns:p14="http://schemas.microsoft.com/office/powerpoint/2010/main" val="123297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45E6F-948B-E563-3C6B-7E1157E02F65}"/>
              </a:ext>
            </a:extLst>
          </p:cNvPr>
          <p:cNvSpPr>
            <a:spLocks noGrp="1"/>
          </p:cNvSpPr>
          <p:nvPr>
            <p:ph type="title"/>
          </p:nvPr>
        </p:nvSpPr>
        <p:spPr>
          <a:xfrm>
            <a:off x="360364" y="0"/>
            <a:ext cx="8391750" cy="1018096"/>
          </a:xfrm>
        </p:spPr>
        <p:txBody>
          <a:bodyPr>
            <a:normAutofit/>
          </a:bodyPr>
          <a:lstStyle/>
          <a:p>
            <a:r>
              <a:rPr lang="en-US" sz="2800" dirty="0"/>
              <a:t>How much do we need to finance climate action? </a:t>
            </a:r>
          </a:p>
        </p:txBody>
      </p:sp>
      <p:sp>
        <p:nvSpPr>
          <p:cNvPr id="7" name="Oval Callout 6">
            <a:extLst>
              <a:ext uri="{FF2B5EF4-FFF2-40B4-BE49-F238E27FC236}">
                <a16:creationId xmlns:a16="http://schemas.microsoft.com/office/drawing/2014/main" id="{FAFB810A-E6E3-0211-5164-80BB37E72CBD}"/>
              </a:ext>
            </a:extLst>
          </p:cNvPr>
          <p:cNvSpPr/>
          <p:nvPr/>
        </p:nvSpPr>
        <p:spPr>
          <a:xfrm>
            <a:off x="841418" y="2148729"/>
            <a:ext cx="3759609" cy="2357342"/>
          </a:xfrm>
          <a:prstGeom prst="wedgeEllipseCallout">
            <a:avLst>
              <a:gd name="adj1" fmla="val -52360"/>
              <a:gd name="adj2" fmla="val 91288"/>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A little, relative to benefits</a:t>
            </a:r>
          </a:p>
        </p:txBody>
      </p:sp>
      <p:pic>
        <p:nvPicPr>
          <p:cNvPr id="4" name="Picture 3" descr="A graph of a graph showing the amount of a graph that has been measured&#10;&#10;Description automatically generated with medium confidence">
            <a:extLst>
              <a:ext uri="{FF2B5EF4-FFF2-40B4-BE49-F238E27FC236}">
                <a16:creationId xmlns:a16="http://schemas.microsoft.com/office/drawing/2014/main" id="{6D730EF5-D891-52D8-AD54-72C59B49A3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1537" y="1653993"/>
            <a:ext cx="4929201" cy="3725212"/>
          </a:xfrm>
          <a:prstGeom prst="rect">
            <a:avLst/>
          </a:prstGeom>
        </p:spPr>
      </p:pic>
      <p:sp>
        <p:nvSpPr>
          <p:cNvPr id="5" name="TextBox 4">
            <a:extLst>
              <a:ext uri="{FF2B5EF4-FFF2-40B4-BE49-F238E27FC236}">
                <a16:creationId xmlns:a16="http://schemas.microsoft.com/office/drawing/2014/main" id="{503B7193-0E17-B3EA-1EAD-A8B00F964343}"/>
              </a:ext>
            </a:extLst>
          </p:cNvPr>
          <p:cNvSpPr txBox="1"/>
          <p:nvPr/>
        </p:nvSpPr>
        <p:spPr>
          <a:xfrm>
            <a:off x="2721222" y="6015102"/>
            <a:ext cx="7162800" cy="276999"/>
          </a:xfrm>
          <a:prstGeom prst="rect">
            <a:avLst/>
          </a:prstGeom>
          <a:noFill/>
        </p:spPr>
        <p:txBody>
          <a:bodyPr wrap="square">
            <a:spAutoFit/>
          </a:bodyPr>
          <a:lstStyle/>
          <a:p>
            <a:r>
              <a:rPr lang="en-US" sz="1200" dirty="0"/>
              <a:t>https://</a:t>
            </a:r>
            <a:r>
              <a:rPr lang="en-US" sz="1200" dirty="0" err="1"/>
              <a:t>www.climatepolicyinitiative.org</a:t>
            </a:r>
            <a:r>
              <a:rPr lang="en-US" sz="1200" dirty="0"/>
              <a:t>/publication/global-landscape-of-climate-finance-2023/</a:t>
            </a:r>
          </a:p>
        </p:txBody>
      </p:sp>
      <p:sp>
        <p:nvSpPr>
          <p:cNvPr id="3" name="Footer Placeholder 2">
            <a:extLst>
              <a:ext uri="{FF2B5EF4-FFF2-40B4-BE49-F238E27FC236}">
                <a16:creationId xmlns:a16="http://schemas.microsoft.com/office/drawing/2014/main" id="{D1DD699B-01BA-6C49-6250-FFC314D6CB4C}"/>
              </a:ext>
            </a:extLst>
          </p:cNvPr>
          <p:cNvSpPr>
            <a:spLocks noGrp="1"/>
          </p:cNvSpPr>
          <p:nvPr>
            <p:ph type="ftr" sz="quarter" idx="11"/>
          </p:nvPr>
        </p:nvSpPr>
        <p:spPr/>
        <p:txBody>
          <a:bodyPr/>
          <a:lstStyle/>
          <a:p>
            <a:r>
              <a:rPr lang="en-GB"/>
              <a:t>© Peter Tufano, 2024</a:t>
            </a:r>
          </a:p>
        </p:txBody>
      </p:sp>
    </p:spTree>
    <p:extLst>
      <p:ext uri="{BB962C8B-B14F-4D97-AF65-F5344CB8AC3E}">
        <p14:creationId xmlns:p14="http://schemas.microsoft.com/office/powerpoint/2010/main" val="120032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Object 2" hidden="1">
            <a:extLst>
              <a:ext uri="{FF2B5EF4-FFF2-40B4-BE49-F238E27FC236}">
                <a16:creationId xmlns:a16="http://schemas.microsoft.com/office/drawing/2014/main" id="{39A4FE39-CE13-4884-A33A-66DF872C60E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395" imgH="396" progId="TCLayout.ActiveDocument.1">
                  <p:embed/>
                </p:oleObj>
              </mc:Choice>
              <mc:Fallback>
                <p:oleObj name="think-cell Slide" r:id="rId14" imgW="395" imgH="396" progId="TCLayout.ActiveDocument.1">
                  <p:embed/>
                  <p:pic>
                    <p:nvPicPr>
                      <p:cNvPr id="55" name="Object 2" hidden="1">
                        <a:extLst>
                          <a:ext uri="{FF2B5EF4-FFF2-40B4-BE49-F238E27FC236}">
                            <a16:creationId xmlns:a16="http://schemas.microsoft.com/office/drawing/2014/main" id="{39A4FE39-CE13-4884-A33A-66DF872C60E9}"/>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100" name="2. Slide Title">
            <a:extLst>
              <a:ext uri="{FF2B5EF4-FFF2-40B4-BE49-F238E27FC236}">
                <a16:creationId xmlns:a16="http://schemas.microsoft.com/office/drawing/2014/main" id="{C332944B-C0BE-48BD-85A9-21F3F865F30D}"/>
              </a:ext>
            </a:extLst>
          </p:cNvPr>
          <p:cNvSpPr>
            <a:spLocks noGrp="1"/>
          </p:cNvSpPr>
          <p:nvPr>
            <p:ph type="title"/>
            <p:custDataLst>
              <p:tags r:id="rId2"/>
            </p:custDataLst>
          </p:nvPr>
        </p:nvSpPr>
        <p:spPr>
          <a:xfrm>
            <a:off x="554736" y="556102"/>
            <a:ext cx="11082528" cy="357790"/>
          </a:xfrm>
          <a:noFill/>
          <a:ln/>
          <a:extLst>
            <a:ext uri="{909E8E84-426E-40DD-AFC4-6F175D3DCCD1}">
              <a14:hiddenFill xmlns:a14="http://schemas.microsoft.com/office/drawing/2010/main">
                <a:solidFill>
                  <a:srgbClr val="FFFFFF"/>
                </a:solidFill>
              </a14:hiddenFill>
            </a:ext>
          </a:extLst>
        </p:spPr>
        <p:txBody>
          <a:bodyPr vert="horz" wrap="square" anchor="b" anchorCtr="0">
            <a:spAutoFit/>
          </a:bodyPr>
          <a:lstStyle/>
          <a:p>
            <a:r>
              <a:rPr lang="en-US" dirty="0"/>
              <a:t>Doing that would take an incremental $2.4T in </a:t>
            </a:r>
            <a:r>
              <a:rPr lang="en-US" i="1" dirty="0"/>
              <a:t>annual</a:t>
            </a:r>
            <a:r>
              <a:rPr lang="en-US" dirty="0"/>
              <a:t> investment </a:t>
            </a:r>
          </a:p>
        </p:txBody>
      </p:sp>
      <p:cxnSp>
        <p:nvCxnSpPr>
          <p:cNvPr id="26" name="LineContentSeparatorStrong 26">
            <a:extLst>
              <a:ext uri="{FF2B5EF4-FFF2-40B4-BE49-F238E27FC236}">
                <a16:creationId xmlns:a16="http://schemas.microsoft.com/office/drawing/2014/main" id="{38075202-29FB-4A10-A5E2-4CAA9DC30691}"/>
              </a:ext>
            </a:extLst>
          </p:cNvPr>
          <p:cNvCxnSpPr>
            <a:cxnSpLocks/>
          </p:cNvCxnSpPr>
          <p:nvPr>
            <p:custDataLst>
              <p:tags r:id="rId3"/>
            </p:custDataLst>
          </p:nvPr>
        </p:nvCxnSpPr>
        <p:spPr>
          <a:xfrm>
            <a:off x="637219" y="1897445"/>
            <a:ext cx="11082528" cy="0"/>
          </a:xfrm>
          <a:prstGeom prst="straightConnector1">
            <a:avLst/>
          </a:prstGeom>
          <a:ln w="1270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5E5E89-2E5B-46EC-8728-F1BF793001A3}"/>
              </a:ext>
            </a:extLst>
          </p:cNvPr>
          <p:cNvCxnSpPr/>
          <p:nvPr>
            <p:custDataLst>
              <p:tags r:id="rId4"/>
            </p:custDataLst>
          </p:nvPr>
        </p:nvCxnSpPr>
        <p:spPr bwMode="gray">
          <a:xfrm>
            <a:off x="3013773" y="3884295"/>
            <a:ext cx="790575" cy="0"/>
          </a:xfrm>
          <a:prstGeom prst="line">
            <a:avLst/>
          </a:prstGeom>
          <a:ln w="9525" cap="flat" cmpd="sng" algn="ctr">
            <a:solidFill>
              <a:srgbClr val="D0D0D0"/>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BC35C943-7E74-4CB7-B089-C959914EA8FB}"/>
              </a:ext>
            </a:extLst>
          </p:cNvPr>
          <p:cNvCxnSpPr/>
          <p:nvPr>
            <p:custDataLst>
              <p:tags r:id="rId5"/>
            </p:custDataLst>
          </p:nvPr>
        </p:nvCxnSpPr>
        <p:spPr bwMode="gray">
          <a:xfrm>
            <a:off x="5785548" y="3158808"/>
            <a:ext cx="790575" cy="0"/>
          </a:xfrm>
          <a:prstGeom prst="line">
            <a:avLst/>
          </a:prstGeom>
          <a:ln w="9525" cap="flat" cmpd="sng" algn="ctr">
            <a:solidFill>
              <a:srgbClr val="D0D0D0"/>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FA754A8D-E5B7-4301-9C12-7C64BD0282EA}"/>
              </a:ext>
            </a:extLst>
          </p:cNvPr>
          <p:cNvCxnSpPr/>
          <p:nvPr>
            <p:custDataLst>
              <p:tags r:id="rId6"/>
            </p:custDataLst>
          </p:nvPr>
        </p:nvCxnSpPr>
        <p:spPr bwMode="gray">
          <a:xfrm>
            <a:off x="8555736" y="2287270"/>
            <a:ext cx="790575" cy="0"/>
          </a:xfrm>
          <a:prstGeom prst="line">
            <a:avLst/>
          </a:prstGeom>
          <a:ln w="9525" cap="flat" cmpd="sng" algn="ctr">
            <a:solidFill>
              <a:srgbClr val="D0D0D0"/>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69" name="Chart 68">
            <a:extLst>
              <a:ext uri="{FF2B5EF4-FFF2-40B4-BE49-F238E27FC236}">
                <a16:creationId xmlns:a16="http://schemas.microsoft.com/office/drawing/2014/main" id="{6C081AF7-ECCF-4F71-B735-D44DEA0F51CC}"/>
              </a:ext>
            </a:extLst>
          </p:cNvPr>
          <p:cNvGraphicFramePr/>
          <p:nvPr>
            <p:custDataLst>
              <p:tags r:id="rId7"/>
            </p:custDataLst>
          </p:nvPr>
        </p:nvGraphicFramePr>
        <p:xfrm>
          <a:off x="554736" y="2026920"/>
          <a:ext cx="11250612" cy="3282950"/>
        </p:xfrm>
        <a:graphic>
          <a:graphicData uri="http://schemas.openxmlformats.org/drawingml/2006/chart">
            <c:chart xmlns:c="http://schemas.openxmlformats.org/drawingml/2006/chart" xmlns:r="http://schemas.openxmlformats.org/officeDocument/2006/relationships" r:id="rId16"/>
          </a:graphicData>
        </a:graphic>
      </p:graphicFrame>
      <p:sp>
        <p:nvSpPr>
          <p:cNvPr id="126" name="Text Placeholder 2">
            <a:extLst>
              <a:ext uri="{FF2B5EF4-FFF2-40B4-BE49-F238E27FC236}">
                <a16:creationId xmlns:a16="http://schemas.microsoft.com/office/drawing/2014/main" id="{192DB789-515B-4504-BE53-6445F2427687}"/>
              </a:ext>
            </a:extLst>
          </p:cNvPr>
          <p:cNvSpPr>
            <a:spLocks noGrp="1"/>
          </p:cNvSpPr>
          <p:nvPr>
            <p:custDataLst>
              <p:tags r:id="rId8"/>
            </p:custDataLst>
          </p:nvPr>
        </p:nvSpPr>
        <p:spPr bwMode="auto">
          <a:xfrm>
            <a:off x="1105598" y="5286058"/>
            <a:ext cx="1835150" cy="4254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r>
              <a:rPr lang="en-US" sz="1400" u="none" strike="noStrike" normalizeH="0" noProof="0" dirty="0">
                <a:ln>
                  <a:noFill/>
                </a:ln>
                <a:solidFill>
                  <a:srgbClr val="000000"/>
                </a:solidFill>
                <a:effectLst/>
                <a:uLnTx/>
                <a:uFillTx/>
                <a:cs typeface="+mn-cs"/>
              </a:rPr>
              <a:t>Continued spending on high-emissions assets</a:t>
            </a:r>
          </a:p>
        </p:txBody>
      </p:sp>
      <p:sp>
        <p:nvSpPr>
          <p:cNvPr id="127" name="Text Placeholder 2">
            <a:extLst>
              <a:ext uri="{FF2B5EF4-FFF2-40B4-BE49-F238E27FC236}">
                <a16:creationId xmlns:a16="http://schemas.microsoft.com/office/drawing/2014/main" id="{192DB789-515B-4504-BE53-6445F2427687}"/>
              </a:ext>
            </a:extLst>
          </p:cNvPr>
          <p:cNvSpPr>
            <a:spLocks noGrp="1"/>
          </p:cNvSpPr>
          <p:nvPr>
            <p:custDataLst>
              <p:tags r:id="rId9"/>
            </p:custDataLst>
          </p:nvPr>
        </p:nvSpPr>
        <p:spPr bwMode="auto">
          <a:xfrm>
            <a:off x="3877373" y="5286058"/>
            <a:ext cx="1835150" cy="4254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defRPr/>
            </a:pPr>
            <a:r>
              <a:rPr lang="en-US" sz="1400" u="none" strike="noStrike" normalizeH="0" noProof="0" dirty="0">
                <a:ln>
                  <a:noFill/>
                </a:ln>
                <a:solidFill>
                  <a:srgbClr val="000000"/>
                </a:solidFill>
                <a:effectLst/>
                <a:uLnTx/>
                <a:uFillTx/>
                <a:cs typeface="+mn-cs"/>
              </a:rPr>
              <a:t>Continued spending on low emissions assets</a:t>
            </a:r>
          </a:p>
        </p:txBody>
      </p:sp>
      <p:sp>
        <p:nvSpPr>
          <p:cNvPr id="130" name="Text Placeholder 2">
            <a:extLst>
              <a:ext uri="{FF2B5EF4-FFF2-40B4-BE49-F238E27FC236}">
                <a16:creationId xmlns:a16="http://schemas.microsoft.com/office/drawing/2014/main" id="{192DB789-515B-4504-BE53-6445F2427687}"/>
              </a:ext>
            </a:extLst>
          </p:cNvPr>
          <p:cNvSpPr>
            <a:spLocks noGrp="1"/>
          </p:cNvSpPr>
          <p:nvPr>
            <p:custDataLst>
              <p:tags r:id="rId10"/>
            </p:custDataLst>
          </p:nvPr>
        </p:nvSpPr>
        <p:spPr bwMode="auto">
          <a:xfrm>
            <a:off x="9051036" y="5286058"/>
            <a:ext cx="2573338" cy="4254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r>
              <a:rPr lang="en-US" altLang="en-US" sz="1400" u="none" strike="noStrike" normalizeH="0" noProof="0" dirty="0">
                <a:ln>
                  <a:noFill/>
                </a:ln>
                <a:solidFill>
                  <a:srgbClr val="000000"/>
                </a:solidFill>
                <a:effectLst/>
                <a:uLnTx/>
                <a:uFillTx/>
                <a:cs typeface="+mn-cs"/>
              </a:rPr>
              <a:t>Total annual investment required to be on track for Net Zero</a:t>
            </a:r>
            <a:endParaRPr lang="en-US" sz="1400" u="none" strike="noStrike" normalizeH="0" noProof="0" dirty="0">
              <a:ln>
                <a:noFill/>
              </a:ln>
              <a:solidFill>
                <a:srgbClr val="000000"/>
              </a:solidFill>
              <a:effectLst/>
              <a:uLnTx/>
              <a:uFillTx/>
              <a:cs typeface="+mn-cs"/>
            </a:endParaRPr>
          </a:p>
        </p:txBody>
      </p:sp>
      <p:sp>
        <p:nvSpPr>
          <p:cNvPr id="128" name="Text Placeholder 2">
            <a:extLst>
              <a:ext uri="{FF2B5EF4-FFF2-40B4-BE49-F238E27FC236}">
                <a16:creationId xmlns:a16="http://schemas.microsoft.com/office/drawing/2014/main" id="{192DB789-515B-4504-BE53-6445F2427687}"/>
              </a:ext>
            </a:extLst>
          </p:cNvPr>
          <p:cNvSpPr>
            <a:spLocks noGrp="1"/>
          </p:cNvSpPr>
          <p:nvPr>
            <p:custDataLst>
              <p:tags r:id="rId11"/>
            </p:custDataLst>
          </p:nvPr>
        </p:nvSpPr>
        <p:spPr bwMode="auto">
          <a:xfrm>
            <a:off x="6720586" y="5286058"/>
            <a:ext cx="1689100" cy="4254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C1056A96-EB20-458C-95B0-9CAD45FB5BF7}" type="datetime'''Ne''w'' spend''ing o''''n low-emi''ssi''ons a''''s''sets'''">
              <a:rPr lang="en-US" altLang="en-US" sz="1400" u="none" strike="noStrike" normalizeH="0" noProof="0" smtClean="0">
                <a:ln>
                  <a:noFill/>
                </a:ln>
                <a:solidFill>
                  <a:srgbClr val="000000"/>
                </a:solidFill>
                <a:effectLst/>
                <a:uLnTx/>
                <a:uFillTx/>
                <a:cs typeface="+mn-cs"/>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New spending on low-emissions assets</a:t>
            </a:fld>
            <a:endParaRPr lang="en-US" sz="1400" u="none" strike="noStrike" normalizeH="0" noProof="0" dirty="0">
              <a:ln>
                <a:noFill/>
              </a:ln>
              <a:solidFill>
                <a:srgbClr val="000000"/>
              </a:solidFill>
              <a:effectLst/>
              <a:uLnTx/>
              <a:uFillTx/>
              <a:cs typeface="+mn-cs"/>
            </a:endParaRPr>
          </a:p>
        </p:txBody>
      </p:sp>
      <p:sp>
        <p:nvSpPr>
          <p:cNvPr id="2" name="TextBox 1">
            <a:extLst>
              <a:ext uri="{FF2B5EF4-FFF2-40B4-BE49-F238E27FC236}">
                <a16:creationId xmlns:a16="http://schemas.microsoft.com/office/drawing/2014/main" id="{FBB8D1E5-C0B9-CDB6-B788-AA6C2209475B}"/>
              </a:ext>
            </a:extLst>
          </p:cNvPr>
          <p:cNvSpPr txBox="1"/>
          <p:nvPr/>
        </p:nvSpPr>
        <p:spPr>
          <a:xfrm>
            <a:off x="3535615" y="6454259"/>
            <a:ext cx="5275803" cy="369332"/>
          </a:xfrm>
          <a:prstGeom prst="rect">
            <a:avLst/>
          </a:prstGeom>
          <a:noFill/>
        </p:spPr>
        <p:txBody>
          <a:bodyPr wrap="none" rtlCol="0">
            <a:spAutoFit/>
          </a:bodyPr>
          <a:lstStyle/>
          <a:p>
            <a:r>
              <a:rPr lang="en-US" dirty="0"/>
              <a:t>McKinsey Estimates, courtesy of Daniel Stephens</a:t>
            </a:r>
          </a:p>
        </p:txBody>
      </p:sp>
      <p:pic>
        <p:nvPicPr>
          <p:cNvPr id="3" name="Picture 2" descr="A picture containing text, font, graphics, screenshot&#10;&#10;Description automatically generated">
            <a:extLst>
              <a:ext uri="{FF2B5EF4-FFF2-40B4-BE49-F238E27FC236}">
                <a16:creationId xmlns:a16="http://schemas.microsoft.com/office/drawing/2014/main" id="{79B47310-14A0-85C8-B547-3FD4F990A4D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983788" y="99219"/>
            <a:ext cx="2095500" cy="1066800"/>
          </a:xfrm>
          <a:prstGeom prst="rect">
            <a:avLst/>
          </a:prstGeom>
        </p:spPr>
      </p:pic>
      <p:sp>
        <p:nvSpPr>
          <p:cNvPr id="4" name="Title 6">
            <a:extLst>
              <a:ext uri="{FF2B5EF4-FFF2-40B4-BE49-F238E27FC236}">
                <a16:creationId xmlns:a16="http://schemas.microsoft.com/office/drawing/2014/main" id="{43E1CEFA-F424-1C02-4778-8574FDDD8208}"/>
              </a:ext>
            </a:extLst>
          </p:cNvPr>
          <p:cNvSpPr txBox="1">
            <a:spLocks/>
          </p:cNvSpPr>
          <p:nvPr/>
        </p:nvSpPr>
        <p:spPr>
          <a:xfrm>
            <a:off x="449580" y="18479"/>
            <a:ext cx="9244011" cy="1018096"/>
          </a:xfrm>
          <a:prstGeom prst="rect">
            <a:avLst/>
          </a:prstGeom>
          <a:solidFill>
            <a:schemeClr val="tx2"/>
          </a:solidFill>
        </p:spPr>
        <p:txBody>
          <a:bodyPr vert="horz" lIns="180000" tIns="72000" rIns="72000" bIns="180000" rtlCol="0" anchor="b" anchorCtr="0">
            <a:normAutofit fontScale="90000" lnSpcReduction="20000"/>
          </a:bodyPr>
          <a:lstStyle>
            <a:lvl1pPr algn="l" defTabSz="914400" rtl="0" eaLnBrk="1" latinLnBrk="0" hangingPunct="1">
              <a:lnSpc>
                <a:spcPct val="90000"/>
              </a:lnSpc>
              <a:spcBef>
                <a:spcPct val="0"/>
              </a:spcBef>
              <a:buNone/>
              <a:defRPr lang="en-GB" sz="2000" b="0" kern="1200" dirty="0">
                <a:solidFill>
                  <a:schemeClr val="bg1"/>
                </a:solidFill>
                <a:latin typeface="+mj-lt"/>
                <a:ea typeface="+mj-ea"/>
                <a:cs typeface="+mj-cs"/>
              </a:defRPr>
            </a:lvl1pPr>
          </a:lstStyle>
          <a:p>
            <a:r>
              <a:rPr lang="en-US" sz="3600" dirty="0">
                <a:ln w="6350" cap="flat">
                  <a:noFill/>
                  <a:miter lim="800000"/>
                </a:ln>
                <a:latin typeface="+mn-lt"/>
              </a:rPr>
              <a:t>Annual energy and land use investments to be on track for net zero by 2030 ($ trillion)</a:t>
            </a:r>
            <a:endParaRPr lang="en-US" dirty="0"/>
          </a:p>
        </p:txBody>
      </p:sp>
    </p:spTree>
    <p:extLst>
      <p:ext uri="{BB962C8B-B14F-4D97-AF65-F5344CB8AC3E}">
        <p14:creationId xmlns:p14="http://schemas.microsoft.com/office/powerpoint/2010/main" val="1867550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Object 2" hidden="1">
            <a:extLst>
              <a:ext uri="{FF2B5EF4-FFF2-40B4-BE49-F238E27FC236}">
                <a16:creationId xmlns:a16="http://schemas.microsoft.com/office/drawing/2014/main" id="{B8A179BB-8C74-47F5-BE36-2B014044E7D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0" imgW="395" imgH="396" progId="TCLayout.ActiveDocument.1">
                  <p:embed/>
                </p:oleObj>
              </mc:Choice>
              <mc:Fallback>
                <p:oleObj name="think-cell Slide" r:id="rId30" imgW="395" imgH="396" progId="TCLayout.ActiveDocument.1">
                  <p:embed/>
                  <p:pic>
                    <p:nvPicPr>
                      <p:cNvPr id="44" name="Object 2" hidden="1">
                        <a:extLst>
                          <a:ext uri="{FF2B5EF4-FFF2-40B4-BE49-F238E27FC236}">
                            <a16:creationId xmlns:a16="http://schemas.microsoft.com/office/drawing/2014/main" id="{B8A179BB-8C74-47F5-BE36-2B014044E7D3}"/>
                          </a:ext>
                        </a:extLst>
                      </p:cNvPr>
                      <p:cNvPicPr/>
                      <p:nvPr/>
                    </p:nvPicPr>
                    <p:blipFill>
                      <a:blip r:embed="rId31"/>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CE12E0FA-A1C3-439E-B153-6A9620A7E888}"/>
              </a:ext>
            </a:extLst>
          </p:cNvPr>
          <p:cNvSpPr>
            <a:spLocks noGrp="1"/>
          </p:cNvSpPr>
          <p:nvPr>
            <p:ph type="title"/>
            <p:custDataLst>
              <p:tags r:id="rId2"/>
            </p:custDataLst>
          </p:nvPr>
        </p:nvSpPr>
        <p:spPr>
          <a:xfrm>
            <a:off x="554736" y="198311"/>
            <a:ext cx="9612792" cy="715581"/>
          </a:xfrm>
          <a:noFill/>
          <a:ln/>
          <a:extLst>
            <a:ext uri="{909E8E84-426E-40DD-AFC4-6F175D3DCCD1}">
              <a14:hiddenFill xmlns:a14="http://schemas.microsoft.com/office/drawing/2010/main">
                <a:solidFill>
                  <a:srgbClr val="FFFFFF"/>
                </a:solidFill>
              </a14:hiddenFill>
            </a:ext>
          </a:extLst>
        </p:spPr>
        <p:txBody>
          <a:bodyPr vert="horz" wrap="square" anchor="b" anchorCtr="0">
            <a:spAutoFit/>
          </a:bodyPr>
          <a:lstStyle/>
          <a:p>
            <a:r>
              <a:rPr lang="en-US" dirty="0"/>
              <a:t>Where is that additional $2.4 T going to come from between now and 2030? </a:t>
            </a:r>
          </a:p>
        </p:txBody>
      </p:sp>
      <p:cxnSp>
        <p:nvCxnSpPr>
          <p:cNvPr id="91" name="Straight Connector 90">
            <a:extLst>
              <a:ext uri="{FF2B5EF4-FFF2-40B4-BE49-F238E27FC236}">
                <a16:creationId xmlns:a16="http://schemas.microsoft.com/office/drawing/2014/main" id="{57570526-3641-4B39-93D0-41E370DDCB46}"/>
              </a:ext>
            </a:extLst>
          </p:cNvPr>
          <p:cNvCxnSpPr/>
          <p:nvPr>
            <p:custDataLst>
              <p:tags r:id="rId3"/>
            </p:custDataLst>
          </p:nvPr>
        </p:nvCxnSpPr>
        <p:spPr bwMode="gray">
          <a:xfrm>
            <a:off x="1609725" y="4416425"/>
            <a:ext cx="350838" cy="0"/>
          </a:xfrm>
          <a:prstGeom prst="line">
            <a:avLst/>
          </a:prstGeom>
          <a:ln w="9525" cap="flat" cmpd="sng" algn="ctr">
            <a:solidFill>
              <a:srgbClr val="D0D0D0"/>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DB44B020-0849-41EC-9932-0E937D4396FB}"/>
              </a:ext>
            </a:extLst>
          </p:cNvPr>
          <p:cNvCxnSpPr/>
          <p:nvPr>
            <p:custDataLst>
              <p:tags r:id="rId4"/>
            </p:custDataLst>
          </p:nvPr>
        </p:nvCxnSpPr>
        <p:spPr bwMode="gray">
          <a:xfrm>
            <a:off x="5303838" y="3986213"/>
            <a:ext cx="350838" cy="0"/>
          </a:xfrm>
          <a:prstGeom prst="line">
            <a:avLst/>
          </a:prstGeom>
          <a:ln w="9525" cap="flat" cmpd="sng" algn="ctr">
            <a:solidFill>
              <a:srgbClr val="D0D0D0"/>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6" name="Straight Connector 135">
            <a:extLst>
              <a:ext uri="{FF2B5EF4-FFF2-40B4-BE49-F238E27FC236}">
                <a16:creationId xmlns:a16="http://schemas.microsoft.com/office/drawing/2014/main" id="{BD845431-3D4F-45DA-919A-34F522DC73BE}"/>
              </a:ext>
            </a:extLst>
          </p:cNvPr>
          <p:cNvCxnSpPr/>
          <p:nvPr>
            <p:custDataLst>
              <p:tags r:id="rId5"/>
            </p:custDataLst>
          </p:nvPr>
        </p:nvCxnSpPr>
        <p:spPr bwMode="gray">
          <a:xfrm>
            <a:off x="2841625" y="4041775"/>
            <a:ext cx="350838" cy="0"/>
          </a:xfrm>
          <a:prstGeom prst="line">
            <a:avLst/>
          </a:prstGeom>
          <a:ln w="9525" cap="flat" cmpd="sng" algn="ctr">
            <a:solidFill>
              <a:srgbClr val="D0D0D0"/>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6D1F3319-9146-4028-9FAC-B630F268AFD0}"/>
              </a:ext>
            </a:extLst>
          </p:cNvPr>
          <p:cNvCxnSpPr/>
          <p:nvPr>
            <p:custDataLst>
              <p:tags r:id="rId6"/>
            </p:custDataLst>
          </p:nvPr>
        </p:nvCxnSpPr>
        <p:spPr bwMode="gray">
          <a:xfrm>
            <a:off x="4071938" y="4032250"/>
            <a:ext cx="350838" cy="0"/>
          </a:xfrm>
          <a:prstGeom prst="line">
            <a:avLst/>
          </a:prstGeom>
          <a:ln w="9525" cap="flat" cmpd="sng" algn="ctr">
            <a:solidFill>
              <a:srgbClr val="D0D0D0"/>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094DD2FE-D777-4E72-AF9C-3BF26681860F}"/>
              </a:ext>
            </a:extLst>
          </p:cNvPr>
          <p:cNvCxnSpPr/>
          <p:nvPr>
            <p:custDataLst>
              <p:tags r:id="rId7"/>
            </p:custDataLst>
          </p:nvPr>
        </p:nvCxnSpPr>
        <p:spPr bwMode="gray">
          <a:xfrm>
            <a:off x="6535738" y="3902075"/>
            <a:ext cx="350838" cy="0"/>
          </a:xfrm>
          <a:prstGeom prst="line">
            <a:avLst/>
          </a:prstGeom>
          <a:ln w="9525" cap="flat" cmpd="sng" algn="ctr">
            <a:solidFill>
              <a:srgbClr val="D0D0D0"/>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35A153DC-6B66-4EBC-AA84-CA0E900044CE}"/>
              </a:ext>
            </a:extLst>
          </p:cNvPr>
          <p:cNvCxnSpPr/>
          <p:nvPr>
            <p:custDataLst>
              <p:tags r:id="rId8"/>
            </p:custDataLst>
          </p:nvPr>
        </p:nvCxnSpPr>
        <p:spPr bwMode="gray">
          <a:xfrm>
            <a:off x="8997950" y="3292475"/>
            <a:ext cx="350838" cy="0"/>
          </a:xfrm>
          <a:prstGeom prst="line">
            <a:avLst/>
          </a:prstGeom>
          <a:ln w="9525" cap="flat" cmpd="sng" algn="ctr">
            <a:solidFill>
              <a:srgbClr val="D0D0D0"/>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A02FF957-06CD-40E6-93A3-602E6A8F66AE}"/>
              </a:ext>
            </a:extLst>
          </p:cNvPr>
          <p:cNvCxnSpPr/>
          <p:nvPr>
            <p:custDataLst>
              <p:tags r:id="rId9"/>
            </p:custDataLst>
          </p:nvPr>
        </p:nvCxnSpPr>
        <p:spPr bwMode="gray">
          <a:xfrm>
            <a:off x="7767638" y="3854450"/>
            <a:ext cx="350838" cy="0"/>
          </a:xfrm>
          <a:prstGeom prst="line">
            <a:avLst/>
          </a:prstGeom>
          <a:ln w="9525" cap="flat" cmpd="sng" algn="ctr">
            <a:solidFill>
              <a:srgbClr val="D0D0D0"/>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5271B9B0-A005-4161-860F-E455609FDDF9}"/>
              </a:ext>
            </a:extLst>
          </p:cNvPr>
          <p:cNvCxnSpPr/>
          <p:nvPr>
            <p:custDataLst>
              <p:tags r:id="rId10"/>
            </p:custDataLst>
          </p:nvPr>
        </p:nvCxnSpPr>
        <p:spPr bwMode="gray">
          <a:xfrm>
            <a:off x="10229850" y="2262188"/>
            <a:ext cx="350838" cy="0"/>
          </a:xfrm>
          <a:prstGeom prst="line">
            <a:avLst/>
          </a:prstGeom>
          <a:ln w="9525" cap="flat" cmpd="sng" algn="ctr">
            <a:solidFill>
              <a:srgbClr val="D0D0D0"/>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34" name="Rectangle 133">
            <a:extLst>
              <a:ext uri="{FF2B5EF4-FFF2-40B4-BE49-F238E27FC236}">
                <a16:creationId xmlns:a16="http://schemas.microsoft.com/office/drawing/2014/main" id="{81B4724B-51F3-4516-9999-C6379CB7A0B0}"/>
              </a:ext>
            </a:extLst>
          </p:cNvPr>
          <p:cNvSpPr/>
          <p:nvPr>
            <p:custDataLst>
              <p:tags r:id="rId11"/>
            </p:custDataLst>
          </p:nvPr>
        </p:nvSpPr>
        <p:spPr bwMode="auto">
          <a:xfrm>
            <a:off x="3192463" y="4032250"/>
            <a:ext cx="879475" cy="9525"/>
          </a:xfrm>
          <a:prstGeom prst="rect">
            <a:avLst/>
          </a:prstGeom>
          <a:solidFill>
            <a:schemeClr val="hlink"/>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graphicFrame>
        <p:nvGraphicFramePr>
          <p:cNvPr id="60" name="Chart 59">
            <a:extLst>
              <a:ext uri="{FF2B5EF4-FFF2-40B4-BE49-F238E27FC236}">
                <a16:creationId xmlns:a16="http://schemas.microsoft.com/office/drawing/2014/main" id="{DBD41A98-9154-4E46-8807-CD6E534EFEF9}"/>
              </a:ext>
            </a:extLst>
          </p:cNvPr>
          <p:cNvGraphicFramePr/>
          <p:nvPr>
            <p:custDataLst>
              <p:tags r:id="rId12"/>
            </p:custDataLst>
            <p:extLst>
              <p:ext uri="{D42A27DB-BD31-4B8C-83A1-F6EECF244321}">
                <p14:modId xmlns:p14="http://schemas.microsoft.com/office/powerpoint/2010/main" val="2464666569"/>
              </p:ext>
            </p:extLst>
          </p:nvPr>
        </p:nvGraphicFramePr>
        <p:xfrm>
          <a:off x="471488" y="2001838"/>
          <a:ext cx="11249025" cy="2590800"/>
        </p:xfrm>
        <a:graphic>
          <a:graphicData uri="http://schemas.openxmlformats.org/drawingml/2006/chart">
            <c:chart xmlns:c="http://schemas.openxmlformats.org/drawingml/2006/chart" xmlns:r="http://schemas.openxmlformats.org/officeDocument/2006/relationships" r:id="rId32"/>
          </a:graphicData>
        </a:graphic>
      </p:graphicFrame>
      <p:cxnSp>
        <p:nvCxnSpPr>
          <p:cNvPr id="45" name="Straight Connector 44">
            <a:extLst>
              <a:ext uri="{FF2B5EF4-FFF2-40B4-BE49-F238E27FC236}">
                <a16:creationId xmlns:a16="http://schemas.microsoft.com/office/drawing/2014/main" id="{8FE01E85-95C2-41B4-AADE-87A74DE1B2C6}"/>
              </a:ext>
            </a:extLst>
          </p:cNvPr>
          <p:cNvCxnSpPr/>
          <p:nvPr>
            <p:custDataLst>
              <p:tags r:id="rId13"/>
            </p:custDataLst>
          </p:nvPr>
        </p:nvCxnSpPr>
        <p:spPr bwMode="auto">
          <a:xfrm flipH="1" flipV="1">
            <a:off x="5227638" y="4008438"/>
            <a:ext cx="98425" cy="109538"/>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0" name="Straight Connector 139">
            <a:extLst>
              <a:ext uri="{FF2B5EF4-FFF2-40B4-BE49-F238E27FC236}">
                <a16:creationId xmlns:a16="http://schemas.microsoft.com/office/drawing/2014/main" id="{E2484E15-3A53-4753-9D95-6D10DDC75CCF}"/>
              </a:ext>
            </a:extLst>
          </p:cNvPr>
          <p:cNvCxnSpPr/>
          <p:nvPr>
            <p:custDataLst>
              <p:tags r:id="rId14"/>
            </p:custDataLst>
          </p:nvPr>
        </p:nvCxnSpPr>
        <p:spPr bwMode="auto">
          <a:xfrm flipH="1" flipV="1">
            <a:off x="3995738" y="4037013"/>
            <a:ext cx="98425" cy="12700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D802AB34-D9D0-456C-88B5-200552FA56A4}"/>
              </a:ext>
            </a:extLst>
          </p:cNvPr>
          <p:cNvCxnSpPr>
            <a:cxnSpLocks/>
          </p:cNvCxnSpPr>
          <p:nvPr>
            <p:custDataLst>
              <p:tags r:id="rId15"/>
            </p:custDataLst>
          </p:nvPr>
        </p:nvCxnSpPr>
        <p:spPr bwMode="auto">
          <a:xfrm flipH="1" flipV="1">
            <a:off x="6459538" y="3943350"/>
            <a:ext cx="98425" cy="90488"/>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B7AF854B-DF5A-4F31-97C9-F12DBE03E873}"/>
              </a:ext>
            </a:extLst>
          </p:cNvPr>
          <p:cNvCxnSpPr>
            <a:cxnSpLocks/>
          </p:cNvCxnSpPr>
          <p:nvPr>
            <p:custDataLst>
              <p:tags r:id="rId16"/>
            </p:custDataLst>
          </p:nvPr>
        </p:nvCxnSpPr>
        <p:spPr bwMode="auto">
          <a:xfrm flipH="1" flipV="1">
            <a:off x="7691438" y="3878263"/>
            <a:ext cx="98425" cy="10795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58" name="Text Placeholder 2">
            <a:extLst>
              <a:ext uri="{FF2B5EF4-FFF2-40B4-BE49-F238E27FC236}">
                <a16:creationId xmlns:a16="http://schemas.microsoft.com/office/drawing/2014/main" id="{F1FFB67F-D827-49B3-B62D-B538815B1C5B}"/>
              </a:ext>
            </a:extLst>
          </p:cNvPr>
          <p:cNvSpPr>
            <a:spLocks noGrp="1"/>
          </p:cNvSpPr>
          <p:nvPr>
            <p:custDataLst>
              <p:tags r:id="rId17"/>
            </p:custDataLst>
          </p:nvPr>
        </p:nvSpPr>
        <p:spPr bwMode="auto">
          <a:xfrm>
            <a:off x="625475" y="4568825"/>
            <a:ext cx="10874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783BC1C9-B5C2-451B-9F13-F264D6240279}" type="datetime'P''''''''''''r''i''''''''va''''t''''''e'' e''q''''ui''''ty'">
              <a:rPr lang="en-US" altLang="en-US" sz="1400" smtClean="0">
                <a:cs typeface="+mn-cs"/>
              </a:rPr>
              <a:pPr/>
              <a:t>Private equity</a:t>
            </a:fld>
            <a:endParaRPr lang="en-US" sz="1400" dirty="0">
              <a:cs typeface="+mn-cs"/>
            </a:endParaRPr>
          </a:p>
        </p:txBody>
      </p:sp>
      <p:sp>
        <p:nvSpPr>
          <p:cNvPr id="54" name="Text Placeholder 2">
            <a:extLst>
              <a:ext uri="{FF2B5EF4-FFF2-40B4-BE49-F238E27FC236}">
                <a16:creationId xmlns:a16="http://schemas.microsoft.com/office/drawing/2014/main" id="{192DB789-515B-4504-BE53-6445F2427687}"/>
              </a:ext>
            </a:extLst>
          </p:cNvPr>
          <p:cNvSpPr>
            <a:spLocks noGrp="1"/>
          </p:cNvSpPr>
          <p:nvPr>
            <p:custDataLst>
              <p:tags r:id="rId18"/>
            </p:custDataLst>
          </p:nvPr>
        </p:nvSpPr>
        <p:spPr bwMode="auto">
          <a:xfrm>
            <a:off x="4368800" y="4568825"/>
            <a:ext cx="987425" cy="4254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r>
              <a:rPr lang="en-US" altLang="en-US" sz="1400" dirty="0">
                <a:effectLst/>
                <a:cs typeface="+mn-cs"/>
              </a:rPr>
              <a:t>Government grants</a:t>
            </a:r>
            <a:endParaRPr lang="en-US" sz="1400" dirty="0">
              <a:cs typeface="+mn-cs"/>
            </a:endParaRPr>
          </a:p>
        </p:txBody>
      </p:sp>
      <p:sp>
        <p:nvSpPr>
          <p:cNvPr id="108" name="Text Placeholder 2">
            <a:extLst>
              <a:ext uri="{FF2B5EF4-FFF2-40B4-BE49-F238E27FC236}">
                <a16:creationId xmlns:a16="http://schemas.microsoft.com/office/drawing/2014/main" id="{22642FB8-B2B1-4FB8-8270-65F69CD930D2}"/>
              </a:ext>
            </a:extLst>
          </p:cNvPr>
          <p:cNvSpPr>
            <a:spLocks noGrp="1"/>
          </p:cNvSpPr>
          <p:nvPr>
            <p:custDataLst>
              <p:tags r:id="rId19"/>
            </p:custDataLst>
          </p:nvPr>
        </p:nvSpPr>
        <p:spPr bwMode="auto">
          <a:xfrm>
            <a:off x="9313863" y="4568825"/>
            <a:ext cx="949325" cy="4254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D0754E70-E560-44C0-ABFB-297B30C5BD45}" type="datetime'D''e''''bt'' c''ap''''it''a''l ''''''m''ar''k''e''''t''''''s'">
              <a:rPr lang="en-US" altLang="en-US" sz="1400" smtClean="0">
                <a:cs typeface="+mn-cs"/>
              </a:rPr>
              <a:pPr/>
              <a:t>Debt capital markets</a:t>
            </a:fld>
            <a:endParaRPr lang="en-US" sz="1400" dirty="0">
              <a:cs typeface="+mn-cs"/>
            </a:endParaRPr>
          </a:p>
        </p:txBody>
      </p:sp>
      <p:sp>
        <p:nvSpPr>
          <p:cNvPr id="82" name="Text Placeholder 2">
            <a:extLst>
              <a:ext uri="{FF2B5EF4-FFF2-40B4-BE49-F238E27FC236}">
                <a16:creationId xmlns:a16="http://schemas.microsoft.com/office/drawing/2014/main" id="{7990614A-36E1-4B0D-8E29-B4DA1707DC1C}"/>
              </a:ext>
            </a:extLst>
          </p:cNvPr>
          <p:cNvSpPr>
            <a:spLocks noGrp="1"/>
          </p:cNvSpPr>
          <p:nvPr>
            <p:custDataLst>
              <p:tags r:id="rId20"/>
            </p:custDataLst>
          </p:nvPr>
        </p:nvSpPr>
        <p:spPr bwMode="auto">
          <a:xfrm>
            <a:off x="1866900" y="4568825"/>
            <a:ext cx="1068388" cy="4254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C6E6E175-3BC9-40CF-A598-E7D52C055707}" type="datetime'E''''''''qu''''i''t''y ''''''''ca''pi''ta''l ma''r''''k''ets'">
              <a:rPr lang="en-US" altLang="en-US" sz="1400" smtClean="0">
                <a:cs typeface="+mn-cs"/>
              </a:rPr>
              <a:pPr/>
              <a:t>Equity capital markets</a:t>
            </a:fld>
            <a:endParaRPr lang="en-US" sz="1400" dirty="0">
              <a:cs typeface="+mn-cs"/>
            </a:endParaRPr>
          </a:p>
        </p:txBody>
      </p:sp>
      <p:sp>
        <p:nvSpPr>
          <p:cNvPr id="170" name="Text Placeholder 2">
            <a:extLst>
              <a:ext uri="{FF2B5EF4-FFF2-40B4-BE49-F238E27FC236}">
                <a16:creationId xmlns:a16="http://schemas.microsoft.com/office/drawing/2014/main" id="{4F7F9C85-F069-4594-A65B-798CDA07B0B5}"/>
              </a:ext>
            </a:extLst>
          </p:cNvPr>
          <p:cNvSpPr>
            <a:spLocks noGrp="1"/>
          </p:cNvSpPr>
          <p:nvPr>
            <p:custDataLst>
              <p:tags r:id="rId21"/>
            </p:custDataLst>
          </p:nvPr>
        </p:nvSpPr>
        <p:spPr bwMode="auto">
          <a:xfrm>
            <a:off x="3311525" y="4568825"/>
            <a:ext cx="642938" cy="4254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9337CEF7-07FB-46F8-B499-D1C8F8FAC0F0}" type="datetime'''''''Ca''''''''r''bo''''''''''''''n'' ''m''ar''''k''''ets'''">
              <a:rPr lang="en-US" altLang="en-US" sz="1400" smtClean="0">
                <a:cs typeface="+mn-cs"/>
              </a:rPr>
              <a:pPr/>
              <a:t>Carbon markets</a:t>
            </a:fld>
            <a:endParaRPr lang="en-US" sz="1400" dirty="0">
              <a:cs typeface="+mn-cs"/>
            </a:endParaRPr>
          </a:p>
        </p:txBody>
      </p:sp>
      <p:sp>
        <p:nvSpPr>
          <p:cNvPr id="56" name="Text Placeholder 2">
            <a:extLst>
              <a:ext uri="{FF2B5EF4-FFF2-40B4-BE49-F238E27FC236}">
                <a16:creationId xmlns:a16="http://schemas.microsoft.com/office/drawing/2014/main" id="{192DB789-515B-4504-BE53-6445F2427687}"/>
              </a:ext>
            </a:extLst>
          </p:cNvPr>
          <p:cNvSpPr>
            <a:spLocks noGrp="1"/>
          </p:cNvSpPr>
          <p:nvPr>
            <p:custDataLst>
              <p:tags r:id="rId22"/>
            </p:custDataLst>
          </p:nvPr>
        </p:nvSpPr>
        <p:spPr bwMode="auto">
          <a:xfrm>
            <a:off x="5600700" y="4568825"/>
            <a:ext cx="987425" cy="4254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r>
              <a:rPr lang="en-US" altLang="en-US" sz="1400" dirty="0">
                <a:effectLst/>
                <a:cs typeface="+mn-cs"/>
              </a:rPr>
              <a:t>Government loans</a:t>
            </a:r>
            <a:endParaRPr lang="en-US" sz="1400" dirty="0">
              <a:cs typeface="+mn-cs"/>
            </a:endParaRPr>
          </a:p>
        </p:txBody>
      </p:sp>
      <p:sp>
        <p:nvSpPr>
          <p:cNvPr id="88" name="Text Placeholder 2">
            <a:extLst>
              <a:ext uri="{FF2B5EF4-FFF2-40B4-BE49-F238E27FC236}">
                <a16:creationId xmlns:a16="http://schemas.microsoft.com/office/drawing/2014/main" id="{151D2524-631C-4700-83A4-28B3FCAE69D5}"/>
              </a:ext>
            </a:extLst>
          </p:cNvPr>
          <p:cNvSpPr>
            <a:spLocks noGrp="1"/>
          </p:cNvSpPr>
          <p:nvPr>
            <p:custDataLst>
              <p:tags r:id="rId23"/>
            </p:custDataLst>
          </p:nvPr>
        </p:nvSpPr>
        <p:spPr bwMode="auto">
          <a:xfrm>
            <a:off x="7078663" y="4568825"/>
            <a:ext cx="49688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A3225F07-A4D5-4386-82B8-C9DCB89F2763}" type="datetime'''M''''''''''''''D''''''''B''''''''''''''''''''''''''''''s'">
              <a:rPr lang="en-US" altLang="en-US" sz="1400" smtClean="0">
                <a:cs typeface="+mn-cs"/>
              </a:rPr>
              <a:pPr/>
              <a:t>MDBs</a:t>
            </a:fld>
            <a:endParaRPr lang="en-US" sz="1400" dirty="0">
              <a:cs typeface="+mn-cs"/>
            </a:endParaRPr>
          </a:p>
        </p:txBody>
      </p:sp>
      <p:sp>
        <p:nvSpPr>
          <p:cNvPr id="118" name="Text Placeholder 2">
            <a:extLst>
              <a:ext uri="{FF2B5EF4-FFF2-40B4-BE49-F238E27FC236}">
                <a16:creationId xmlns:a16="http://schemas.microsoft.com/office/drawing/2014/main" id="{2EB3A96F-6B55-486E-B28C-1996C1317AC6}"/>
              </a:ext>
            </a:extLst>
          </p:cNvPr>
          <p:cNvSpPr>
            <a:spLocks noGrp="1"/>
          </p:cNvSpPr>
          <p:nvPr>
            <p:custDataLst>
              <p:tags r:id="rId24"/>
            </p:custDataLst>
          </p:nvPr>
        </p:nvSpPr>
        <p:spPr bwMode="auto">
          <a:xfrm>
            <a:off x="8015288" y="4568825"/>
            <a:ext cx="1087438" cy="4254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68DD8973-1BB4-4E76-BB03-87383E2BD2CB}" type="datetime'''''''Bank bal''a''''''''nce'''' ''s''h''e''''et l''endin''g'">
              <a:rPr lang="en-US" altLang="en-US" sz="1400" smtClean="0">
                <a:solidFill>
                  <a:srgbClr val="00B050"/>
                </a:solidFill>
                <a:cs typeface="+mn-cs"/>
              </a:rPr>
              <a:pPr/>
              <a:t>Bank balance sheet lending</a:t>
            </a:fld>
            <a:endParaRPr lang="en-US" sz="1400" dirty="0">
              <a:solidFill>
                <a:srgbClr val="00B050"/>
              </a:solidFill>
              <a:cs typeface="+mn-cs"/>
            </a:endParaRPr>
          </a:p>
        </p:txBody>
      </p:sp>
      <p:sp>
        <p:nvSpPr>
          <p:cNvPr id="57" name="Text Placeholder 2">
            <a:extLst>
              <a:ext uri="{FF2B5EF4-FFF2-40B4-BE49-F238E27FC236}">
                <a16:creationId xmlns:a16="http://schemas.microsoft.com/office/drawing/2014/main" id="{192DB789-515B-4504-BE53-6445F2427687}"/>
              </a:ext>
            </a:extLst>
          </p:cNvPr>
          <p:cNvSpPr>
            <a:spLocks noGrp="1"/>
          </p:cNvSpPr>
          <p:nvPr>
            <p:custDataLst>
              <p:tags r:id="rId25"/>
            </p:custDataLst>
          </p:nvPr>
        </p:nvSpPr>
        <p:spPr bwMode="auto">
          <a:xfrm>
            <a:off x="10556875" y="4568825"/>
            <a:ext cx="928688" cy="6381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r>
              <a:rPr lang="en-US" altLang="en-US" sz="1400" dirty="0">
                <a:effectLst/>
                <a:cs typeface="+mn-cs"/>
              </a:rPr>
              <a:t>Total incremental capital</a:t>
            </a:r>
            <a:endParaRPr lang="en-US" sz="1400" dirty="0">
              <a:cs typeface="+mn-cs"/>
            </a:endParaRPr>
          </a:p>
        </p:txBody>
      </p:sp>
      <p:cxnSp>
        <p:nvCxnSpPr>
          <p:cNvPr id="109" name="LineBasicStrong 110">
            <a:extLst>
              <a:ext uri="{FF2B5EF4-FFF2-40B4-BE49-F238E27FC236}">
                <a16:creationId xmlns:a16="http://schemas.microsoft.com/office/drawing/2014/main" id="{D5190322-76F9-4BC2-97D5-AB467EB454AD}"/>
              </a:ext>
            </a:extLst>
          </p:cNvPr>
          <p:cNvCxnSpPr>
            <a:cxnSpLocks/>
          </p:cNvCxnSpPr>
          <p:nvPr>
            <p:custDataLst>
              <p:tags r:id="rId26"/>
            </p:custDataLst>
          </p:nvPr>
        </p:nvCxnSpPr>
        <p:spPr>
          <a:xfrm>
            <a:off x="660810" y="5372100"/>
            <a:ext cx="4566828" cy="0"/>
          </a:xfrm>
          <a:prstGeom prst="straightConnector1">
            <a:avLst/>
          </a:prstGeom>
          <a:ln w="12700" cap="flat">
            <a:solidFill>
              <a:schemeClr val="tx1"/>
            </a:solidFill>
            <a:miter lim="800000"/>
            <a:headEnd type="oval"/>
            <a:tailEnd type="oval"/>
          </a:ln>
        </p:spPr>
        <p:style>
          <a:lnRef idx="1">
            <a:schemeClr val="accent1"/>
          </a:lnRef>
          <a:fillRef idx="0">
            <a:schemeClr val="accent1"/>
          </a:fillRef>
          <a:effectRef idx="0">
            <a:schemeClr val="accent1"/>
          </a:effectRef>
          <a:fontRef idx="minor">
            <a:schemeClr val="tx1"/>
          </a:fontRef>
        </p:style>
      </p:cxnSp>
      <p:sp>
        <p:nvSpPr>
          <p:cNvPr id="162" name="TextBox 161">
            <a:extLst>
              <a:ext uri="{FF2B5EF4-FFF2-40B4-BE49-F238E27FC236}">
                <a16:creationId xmlns:a16="http://schemas.microsoft.com/office/drawing/2014/main" id="{E5830111-2B6D-4DE6-A0E6-B6B162AE2BDA}"/>
              </a:ext>
            </a:extLst>
          </p:cNvPr>
          <p:cNvSpPr txBox="1">
            <a:spLocks/>
          </p:cNvSpPr>
          <p:nvPr/>
        </p:nvSpPr>
        <p:spPr>
          <a:xfrm>
            <a:off x="2841625" y="5456238"/>
            <a:ext cx="578740" cy="430213"/>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Equity</a:t>
            </a:r>
          </a:p>
        </p:txBody>
      </p:sp>
      <p:cxnSp>
        <p:nvCxnSpPr>
          <p:cNvPr id="177" name="LineBasicStrong 110">
            <a:extLst>
              <a:ext uri="{FF2B5EF4-FFF2-40B4-BE49-F238E27FC236}">
                <a16:creationId xmlns:a16="http://schemas.microsoft.com/office/drawing/2014/main" id="{F0EA58C2-B577-4216-BD96-55F60D2FBDEA}"/>
              </a:ext>
            </a:extLst>
          </p:cNvPr>
          <p:cNvCxnSpPr>
            <a:cxnSpLocks/>
          </p:cNvCxnSpPr>
          <p:nvPr>
            <p:custDataLst>
              <p:tags r:id="rId27"/>
            </p:custDataLst>
          </p:nvPr>
        </p:nvCxnSpPr>
        <p:spPr>
          <a:xfrm>
            <a:off x="5600700" y="5372100"/>
            <a:ext cx="4566828" cy="0"/>
          </a:xfrm>
          <a:prstGeom prst="straightConnector1">
            <a:avLst/>
          </a:prstGeom>
          <a:ln w="12700" cap="flat">
            <a:solidFill>
              <a:schemeClr val="tx1"/>
            </a:solidFill>
            <a:miter lim="800000"/>
            <a:headEnd type="oval"/>
            <a:tailEnd type="oval"/>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36D6D79F-E945-4A84-9173-AAF7E69BE7E9}"/>
              </a:ext>
            </a:extLst>
          </p:cNvPr>
          <p:cNvSpPr txBox="1">
            <a:spLocks/>
          </p:cNvSpPr>
          <p:nvPr/>
        </p:nvSpPr>
        <p:spPr>
          <a:xfrm>
            <a:off x="7781515" y="5456238"/>
            <a:ext cx="578740" cy="430213"/>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Debt</a:t>
            </a:r>
          </a:p>
        </p:txBody>
      </p:sp>
      <p:sp>
        <p:nvSpPr>
          <p:cNvPr id="163" name="TextBox 162">
            <a:extLst>
              <a:ext uri="{FF2B5EF4-FFF2-40B4-BE49-F238E27FC236}">
                <a16:creationId xmlns:a16="http://schemas.microsoft.com/office/drawing/2014/main" id="{F15FD580-3FD0-4626-A694-59A977AB58D9}"/>
              </a:ext>
            </a:extLst>
          </p:cNvPr>
          <p:cNvSpPr txBox="1"/>
          <p:nvPr/>
        </p:nvSpPr>
        <p:spPr>
          <a:xfrm>
            <a:off x="554736" y="1611070"/>
            <a:ext cx="6523928" cy="81560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endParaRPr lang="en-US" b="1" dirty="0"/>
          </a:p>
          <a:p>
            <a:r>
              <a:rPr lang="en-US" dirty="0"/>
              <a:t>Note that not all of these conditions are necessarily feasible, but this gives us a sense of the magnitude of what would have to happen</a:t>
            </a:r>
          </a:p>
        </p:txBody>
      </p:sp>
      <p:grpSp>
        <p:nvGrpSpPr>
          <p:cNvPr id="164" name="sticker">
            <a:extLst>
              <a:ext uri="{FF2B5EF4-FFF2-40B4-BE49-F238E27FC236}">
                <a16:creationId xmlns:a16="http://schemas.microsoft.com/office/drawing/2014/main" id="{14628DC1-A85C-4F5A-98C9-FF25FFFE57AC}"/>
              </a:ext>
            </a:extLst>
          </p:cNvPr>
          <p:cNvGrpSpPr/>
          <p:nvPr/>
        </p:nvGrpSpPr>
        <p:grpSpPr>
          <a:xfrm>
            <a:off x="11108205" y="288706"/>
            <a:ext cx="904094" cy="156966"/>
            <a:chOff x="558192" y="1289273"/>
            <a:chExt cx="904094" cy="156966"/>
          </a:xfrm>
        </p:grpSpPr>
        <p:sp>
          <p:nvSpPr>
            <p:cNvPr id="183" name="StickerRectangle">
              <a:extLst>
                <a:ext uri="{FF2B5EF4-FFF2-40B4-BE49-F238E27FC236}">
                  <a16:creationId xmlns:a16="http://schemas.microsoft.com/office/drawing/2014/main" id="{215FFCBB-470C-4A89-8DFF-7CECF7649D31}"/>
                </a:ext>
              </a:extLst>
            </p:cNvPr>
            <p:cNvSpPr>
              <a:spLocks noChangeArrowheads="1"/>
            </p:cNvSpPr>
            <p:nvPr userDrawn="1"/>
          </p:nvSpPr>
          <p:spPr bwMode="gray">
            <a:xfrm>
              <a:off x="558192" y="1289273"/>
              <a:ext cx="904094" cy="156966"/>
            </a:xfrm>
            <a:prstGeom prst="leftRightArrow">
              <a:avLst>
                <a:gd name="adj1" fmla="val 100000"/>
                <a:gd name="adj2" fmla="val 0"/>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18288" anchor="t" anchorCtr="0">
              <a:spAutoFit/>
            </a:bodyPr>
            <a:lstStyle/>
            <a:p>
              <a:pPr algn="l" defTabSz="1193860">
                <a:buClr>
                  <a:schemeClr val="tx2"/>
                </a:buClr>
              </a:pPr>
              <a:r>
                <a:rPr lang="en-US" sz="900" b="1" spc="50">
                  <a:ln w="3175">
                    <a:noFill/>
                  </a:ln>
                  <a:solidFill>
                    <a:schemeClr val="tx1"/>
                  </a:solidFill>
                </a:rPr>
                <a:t>ILLUSTRATIVE</a:t>
              </a:r>
              <a:endParaRPr lang="en-US" sz="800" baseline="0" dirty="0">
                <a:solidFill>
                  <a:schemeClr val="tx1"/>
                </a:solidFill>
                <a:latin typeface="+mn-lt"/>
                <a:ea typeface="+mn-ea"/>
              </a:endParaRPr>
            </a:p>
          </p:txBody>
        </p:sp>
        <p:cxnSp>
          <p:nvCxnSpPr>
            <p:cNvPr id="184" name="StickerUnderline">
              <a:extLst>
                <a:ext uri="{FF2B5EF4-FFF2-40B4-BE49-F238E27FC236}">
                  <a16:creationId xmlns:a16="http://schemas.microsoft.com/office/drawing/2014/main" id="{3E1B2263-75DB-4D1C-9AC0-54B51CCAB2E8}"/>
                </a:ext>
              </a:extLst>
            </p:cNvPr>
            <p:cNvCxnSpPr>
              <a:cxnSpLocks noChangeShapeType="1"/>
              <a:stCxn id="183" idx="4"/>
              <a:endCxn id="183" idx="6"/>
            </p:cNvCxnSpPr>
            <p:nvPr/>
          </p:nvCxnSpPr>
          <p:spPr bwMode="gray">
            <a:xfrm>
              <a:off x="558192" y="1446239"/>
              <a:ext cx="904094" cy="0"/>
            </a:xfrm>
            <a:prstGeom prst="straightConnector1">
              <a:avLst/>
            </a:prstGeom>
            <a:noFill/>
            <a:ln w="4191">
              <a:solidFill>
                <a:schemeClr val="tx1"/>
              </a:solidFill>
              <a:round/>
              <a:headEnd/>
              <a:tailEnd/>
            </a:ln>
            <a:extLst>
              <a:ext uri="{909E8E84-426E-40DD-AFC4-6F175D3DCCD1}">
                <a14:hiddenFill xmlns:a14="http://schemas.microsoft.com/office/drawing/2010/main">
                  <a:noFill/>
                </a14:hiddenFill>
              </a:ext>
            </a:extLst>
          </p:spPr>
        </p:cxnSp>
      </p:grpSp>
      <p:sp>
        <p:nvSpPr>
          <p:cNvPr id="3" name="TextBox 2">
            <a:extLst>
              <a:ext uri="{FF2B5EF4-FFF2-40B4-BE49-F238E27FC236}">
                <a16:creationId xmlns:a16="http://schemas.microsoft.com/office/drawing/2014/main" id="{8430FA6B-41AE-EE2E-C03E-8F6EF96A795B}"/>
              </a:ext>
            </a:extLst>
          </p:cNvPr>
          <p:cNvSpPr txBox="1"/>
          <p:nvPr/>
        </p:nvSpPr>
        <p:spPr>
          <a:xfrm>
            <a:off x="3311525" y="6306160"/>
            <a:ext cx="5275803" cy="369332"/>
          </a:xfrm>
          <a:prstGeom prst="rect">
            <a:avLst/>
          </a:prstGeom>
          <a:noFill/>
        </p:spPr>
        <p:txBody>
          <a:bodyPr wrap="none" rtlCol="0">
            <a:spAutoFit/>
          </a:bodyPr>
          <a:lstStyle/>
          <a:p>
            <a:r>
              <a:rPr lang="en-US" dirty="0"/>
              <a:t>McKinsey Estimates, courtesy of Daniel Stephens</a:t>
            </a:r>
          </a:p>
        </p:txBody>
      </p:sp>
      <p:pic>
        <p:nvPicPr>
          <p:cNvPr id="4" name="Picture 3" descr="A picture containing text, font, graphics, screenshot&#10;&#10;Description automatically generated">
            <a:extLst>
              <a:ext uri="{FF2B5EF4-FFF2-40B4-BE49-F238E27FC236}">
                <a16:creationId xmlns:a16="http://schemas.microsoft.com/office/drawing/2014/main" id="{4ECCBE03-FF0D-EFD9-E708-05451658D97D}"/>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983788" y="99219"/>
            <a:ext cx="2095500" cy="1066800"/>
          </a:xfrm>
          <a:prstGeom prst="rect">
            <a:avLst/>
          </a:prstGeom>
        </p:spPr>
      </p:pic>
      <p:sp>
        <p:nvSpPr>
          <p:cNvPr id="5" name="Title 6">
            <a:extLst>
              <a:ext uri="{FF2B5EF4-FFF2-40B4-BE49-F238E27FC236}">
                <a16:creationId xmlns:a16="http://schemas.microsoft.com/office/drawing/2014/main" id="{683C3879-145B-8A0F-7FB1-C0345C56BD27}"/>
              </a:ext>
            </a:extLst>
          </p:cNvPr>
          <p:cNvSpPr txBox="1">
            <a:spLocks/>
          </p:cNvSpPr>
          <p:nvPr/>
        </p:nvSpPr>
        <p:spPr>
          <a:xfrm>
            <a:off x="26670" y="34409"/>
            <a:ext cx="9244011" cy="1018096"/>
          </a:xfrm>
          <a:prstGeom prst="rect">
            <a:avLst/>
          </a:prstGeom>
          <a:solidFill>
            <a:schemeClr val="tx2"/>
          </a:solidFill>
        </p:spPr>
        <p:txBody>
          <a:bodyPr vert="horz" lIns="180000" tIns="72000" rIns="72000" bIns="180000" rtlCol="0" anchor="b" anchorCtr="0">
            <a:normAutofit fontScale="97500"/>
          </a:bodyPr>
          <a:lstStyle>
            <a:lvl1pPr algn="l" defTabSz="914400" rtl="0" eaLnBrk="1" latinLnBrk="0" hangingPunct="1">
              <a:lnSpc>
                <a:spcPct val="90000"/>
              </a:lnSpc>
              <a:spcBef>
                <a:spcPct val="0"/>
              </a:spcBef>
              <a:buNone/>
              <a:defRPr lang="en-GB" sz="2000" b="0" kern="1200" dirty="0">
                <a:solidFill>
                  <a:schemeClr val="bg1"/>
                </a:solidFill>
                <a:latin typeface="+mj-lt"/>
                <a:ea typeface="+mj-ea"/>
                <a:cs typeface="+mj-cs"/>
              </a:defRPr>
            </a:lvl1pPr>
          </a:lstStyle>
          <a:p>
            <a:r>
              <a:rPr lang="en-US" sz="3600" dirty="0">
                <a:ln w="6350" cap="flat">
                  <a:noFill/>
                  <a:miter lim="800000"/>
                </a:ln>
                <a:latin typeface="+mn-lt"/>
              </a:rPr>
              <a:t>One potential illustrative mix (through 2030)</a:t>
            </a:r>
            <a:endParaRPr lang="en-US" dirty="0"/>
          </a:p>
        </p:txBody>
      </p:sp>
    </p:spTree>
    <p:extLst>
      <p:ext uri="{BB962C8B-B14F-4D97-AF65-F5344CB8AC3E}">
        <p14:creationId xmlns:p14="http://schemas.microsoft.com/office/powerpoint/2010/main" val="562609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F40F13-0559-E9D4-3A30-8755901FC0E9}"/>
              </a:ext>
            </a:extLst>
          </p:cNvPr>
          <p:cNvSpPr>
            <a:spLocks noGrp="1"/>
          </p:cNvSpPr>
          <p:nvPr>
            <p:ph type="title"/>
          </p:nvPr>
        </p:nvSpPr>
        <p:spPr/>
        <p:txBody>
          <a:bodyPr>
            <a:normAutofit/>
          </a:bodyPr>
          <a:lstStyle/>
          <a:p>
            <a:r>
              <a:rPr lang="en-US" dirty="0"/>
              <a:t>Incremental $600 b. bank lending annually…</a:t>
            </a:r>
          </a:p>
        </p:txBody>
      </p:sp>
      <p:sp>
        <p:nvSpPr>
          <p:cNvPr id="6" name="Content Placeholder 5">
            <a:extLst>
              <a:ext uri="{FF2B5EF4-FFF2-40B4-BE49-F238E27FC236}">
                <a16:creationId xmlns:a16="http://schemas.microsoft.com/office/drawing/2014/main" id="{77522CE8-7189-BD6A-ADAD-94885581E100}"/>
              </a:ext>
            </a:extLst>
          </p:cNvPr>
          <p:cNvSpPr>
            <a:spLocks noGrp="1"/>
          </p:cNvSpPr>
          <p:nvPr>
            <p:ph idx="1"/>
          </p:nvPr>
        </p:nvSpPr>
        <p:spPr>
          <a:xfrm>
            <a:off x="360362" y="1203585"/>
            <a:ext cx="11471273" cy="1940667"/>
          </a:xfrm>
        </p:spPr>
        <p:txBody>
          <a:bodyPr>
            <a:normAutofit fontScale="92500" lnSpcReduction="10000"/>
          </a:bodyPr>
          <a:lstStyle/>
          <a:p>
            <a:pPr marL="0" indent="0">
              <a:buNone/>
            </a:pPr>
            <a:r>
              <a:rPr lang="en-US" b="1" i="1" dirty="0"/>
              <a:t>Stock</a:t>
            </a:r>
            <a:r>
              <a:rPr lang="en-US" b="1" dirty="0"/>
              <a:t> of all loans</a:t>
            </a:r>
          </a:p>
          <a:p>
            <a:r>
              <a:rPr lang="en-US" dirty="0"/>
              <a:t>US banks--All loans (July 2024): 		$12.4 T</a:t>
            </a:r>
          </a:p>
          <a:p>
            <a:r>
              <a:rPr lang="en-US" dirty="0"/>
              <a:t>Eurozone banks—all loans (2024): 	€ 5.2 T</a:t>
            </a:r>
          </a:p>
          <a:p>
            <a:pPr marL="0" indent="0">
              <a:buNone/>
            </a:pPr>
            <a:endParaRPr lang="en-US" dirty="0"/>
          </a:p>
          <a:p>
            <a:pPr marL="0" indent="0">
              <a:buNone/>
            </a:pPr>
            <a:r>
              <a:rPr lang="en-US" b="1" i="1" dirty="0"/>
              <a:t>Flows?</a:t>
            </a:r>
          </a:p>
          <a:p>
            <a:pPr marL="0" indent="0">
              <a:buNone/>
            </a:pPr>
            <a:endParaRPr lang="en-US" dirty="0"/>
          </a:p>
          <a:p>
            <a:pPr marL="0" indent="0">
              <a:buNone/>
            </a:pPr>
            <a:endParaRPr lang="en-US" dirty="0"/>
          </a:p>
          <a:p>
            <a:pPr marL="0" indent="0">
              <a:buNone/>
            </a:pPr>
            <a:endParaRPr lang="en-US" dirty="0"/>
          </a:p>
          <a:p>
            <a:endParaRPr lang="en-US" dirty="0"/>
          </a:p>
          <a:p>
            <a:endParaRPr lang="en-US" dirty="0"/>
          </a:p>
        </p:txBody>
      </p:sp>
      <p:pic>
        <p:nvPicPr>
          <p:cNvPr id="3" name="Picture 2" descr="A graph with blue lines&#10;&#10;Description automatically generated">
            <a:extLst>
              <a:ext uri="{FF2B5EF4-FFF2-40B4-BE49-F238E27FC236}">
                <a16:creationId xmlns:a16="http://schemas.microsoft.com/office/drawing/2014/main" id="{C1C92433-584F-99D1-C960-243EC40F8A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7088" y="3359871"/>
            <a:ext cx="6304547" cy="2622038"/>
          </a:xfrm>
          <a:prstGeom prst="rect">
            <a:avLst/>
          </a:prstGeom>
        </p:spPr>
      </p:pic>
      <p:pic>
        <p:nvPicPr>
          <p:cNvPr id="7" name="Picture 6" descr="A graph showing a line and a line&#10;&#10;Description automatically generated">
            <a:extLst>
              <a:ext uri="{FF2B5EF4-FFF2-40B4-BE49-F238E27FC236}">
                <a16:creationId xmlns:a16="http://schemas.microsoft.com/office/drawing/2014/main" id="{A343D97F-EC84-1D9A-5607-580BEBDBF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5258802" cy="2483780"/>
          </a:xfrm>
          <a:prstGeom prst="rect">
            <a:avLst/>
          </a:prstGeom>
        </p:spPr>
      </p:pic>
      <p:sp>
        <p:nvSpPr>
          <p:cNvPr id="2" name="Footer Placeholder 1">
            <a:extLst>
              <a:ext uri="{FF2B5EF4-FFF2-40B4-BE49-F238E27FC236}">
                <a16:creationId xmlns:a16="http://schemas.microsoft.com/office/drawing/2014/main" id="{95DCC2B3-EF34-6381-5F66-9BBD4258F74E}"/>
              </a:ext>
            </a:extLst>
          </p:cNvPr>
          <p:cNvSpPr>
            <a:spLocks noGrp="1"/>
          </p:cNvSpPr>
          <p:nvPr>
            <p:ph type="ftr" sz="quarter" idx="11"/>
          </p:nvPr>
        </p:nvSpPr>
        <p:spPr/>
        <p:txBody>
          <a:bodyPr/>
          <a:lstStyle/>
          <a:p>
            <a:r>
              <a:rPr lang="en-GB"/>
              <a:t>© Peter Tufano, 2024</a:t>
            </a:r>
            <a:endParaRPr lang="en-GB" dirty="0"/>
          </a:p>
        </p:txBody>
      </p:sp>
    </p:spTree>
    <p:extLst>
      <p:ext uri="{BB962C8B-B14F-4D97-AF65-F5344CB8AC3E}">
        <p14:creationId xmlns:p14="http://schemas.microsoft.com/office/powerpoint/2010/main" val="151992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14F1E-F517-4B4F-0408-3E7E47272164}"/>
              </a:ext>
            </a:extLst>
          </p:cNvPr>
          <p:cNvSpPr>
            <a:spLocks noGrp="1"/>
          </p:cNvSpPr>
          <p:nvPr>
            <p:ph type="title"/>
          </p:nvPr>
        </p:nvSpPr>
        <p:spPr>
          <a:xfrm>
            <a:off x="890338" y="402336"/>
            <a:ext cx="3734014" cy="2295144"/>
          </a:xfrm>
        </p:spPr>
        <p:txBody>
          <a:bodyPr vert="horz" lIns="91440" tIns="45720" rIns="91440" bIns="45720" rtlCol="0" anchor="b">
            <a:normAutofit/>
          </a:bodyPr>
          <a:lstStyle/>
          <a:p>
            <a:r>
              <a:rPr lang="en-US" sz="4400" dirty="0"/>
              <a:t>Our papers today</a:t>
            </a:r>
          </a:p>
        </p:txBody>
      </p:sp>
      <p:pic>
        <p:nvPicPr>
          <p:cNvPr id="6" name="Picture 5" descr="A miniature person sitting on a stack of coins&#10;&#10;Description automatically generated">
            <a:extLst>
              <a:ext uri="{FF2B5EF4-FFF2-40B4-BE49-F238E27FC236}">
                <a16:creationId xmlns:a16="http://schemas.microsoft.com/office/drawing/2014/main" id="{97634ECD-5C0C-F1CB-E483-2633FB7E12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5162" y="402336"/>
            <a:ext cx="5741876" cy="5765800"/>
          </a:xfrm>
          <a:prstGeom prst="rect">
            <a:avLst/>
          </a:prstGeom>
          <a:ln>
            <a:solidFill>
              <a:schemeClr val="tx1"/>
            </a:solidFill>
          </a:ln>
        </p:spPr>
      </p:pic>
      <p:sp>
        <p:nvSpPr>
          <p:cNvPr id="3" name="Footer Placeholder 2">
            <a:extLst>
              <a:ext uri="{FF2B5EF4-FFF2-40B4-BE49-F238E27FC236}">
                <a16:creationId xmlns:a16="http://schemas.microsoft.com/office/drawing/2014/main" id="{D04F48E4-ECE6-06D2-97F0-F5FA598DECA4}"/>
              </a:ext>
            </a:extLst>
          </p:cNvPr>
          <p:cNvSpPr>
            <a:spLocks noGrp="1"/>
          </p:cNvSpPr>
          <p:nvPr>
            <p:ph type="ftr" sz="quarter" idx="11"/>
          </p:nvPr>
        </p:nvSpPr>
        <p:spPr/>
        <p:txBody>
          <a:bodyPr/>
          <a:lstStyle/>
          <a:p>
            <a:r>
              <a:rPr lang="en-GB"/>
              <a:t>© Peter Tufano, 2024</a:t>
            </a:r>
          </a:p>
        </p:txBody>
      </p:sp>
    </p:spTree>
    <p:extLst>
      <p:ext uri="{BB962C8B-B14F-4D97-AF65-F5344CB8AC3E}">
        <p14:creationId xmlns:p14="http://schemas.microsoft.com/office/powerpoint/2010/main" val="1648873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Slide Title">
            <a:extLst>
              <a:ext uri="{FF2B5EF4-FFF2-40B4-BE49-F238E27FC236}">
                <a16:creationId xmlns:a16="http://schemas.microsoft.com/office/drawing/2014/main" id="{90368E18-D421-CAEA-6A5E-37966759907E}"/>
              </a:ext>
            </a:extLst>
          </p:cNvPr>
          <p:cNvSpPr txBox="1">
            <a:spLocks/>
          </p:cNvSpPr>
          <p:nvPr>
            <p:custDataLst>
              <p:tags r:id="rId1"/>
            </p:custDataLst>
          </p:nvPr>
        </p:nvSpPr>
        <p:spPr>
          <a:xfrm>
            <a:off x="727344" y="192911"/>
            <a:ext cx="9503048" cy="773792"/>
          </a:xfrm>
          <a:prstGeom prst="rect">
            <a:avLst/>
          </a:prstGeom>
        </p:spPr>
        <p:txBody>
          <a:bodyPr vert="horz" wrap="square" lIns="0" tIns="0" rIns="0" bIns="0" rtlCol="0" anchor="b" anchorCtr="0">
            <a:noAutofit/>
          </a:bodyPr>
          <a:lstStyle>
            <a:lvl1pPr algn="l" defTabSz="914400" rtl="0" eaLnBrk="1" latinLnBrk="0" hangingPunct="1">
              <a:lnSpc>
                <a:spcPct val="93000"/>
              </a:lnSpc>
              <a:spcBef>
                <a:spcPct val="0"/>
              </a:spcBef>
              <a:buNone/>
              <a:defRPr sz="2500" b="1" kern="1200" spc="0" baseline="0">
                <a:ln w="6350" cap="flat">
                  <a:noFill/>
                  <a:miter lim="800000"/>
                </a:ln>
                <a:solidFill>
                  <a:schemeClr val="tx1"/>
                </a:solidFill>
                <a:latin typeface="+mj-lt"/>
                <a:ea typeface="+mj-ea"/>
                <a:cs typeface="+mj-cs"/>
              </a:defRPr>
            </a:lvl1pPr>
          </a:lstStyle>
          <a:p>
            <a:pPr defTabSz="967252">
              <a:defRPr/>
            </a:pPr>
            <a:r>
              <a:rPr lang="en-US" sz="2800" dirty="0">
                <a:solidFill>
                  <a:srgbClr val="000000"/>
                </a:solidFill>
                <a:cs typeface="Arial" panose="020B0604020202020204" pitchFamily="34" charset="0"/>
              </a:rPr>
              <a:t>A</a:t>
            </a:r>
            <a:r>
              <a:rPr lang="en-US" sz="2800" dirty="0" err="1">
                <a:solidFill>
                  <a:srgbClr val="000000"/>
                </a:solidFill>
                <a:cs typeface="Arial" panose="020B0604020202020204" pitchFamily="34" charset="0"/>
              </a:rPr>
              <a:t>cademic</a:t>
            </a:r>
            <a:r>
              <a:rPr lang="en-US" sz="2800" dirty="0">
                <a:solidFill>
                  <a:srgbClr val="000000"/>
                </a:solidFill>
                <a:cs typeface="Arial" panose="020B0604020202020204" pitchFamily="34" charset="0"/>
              </a:rPr>
              <a:t> research on climate finance literature has increased dramatically, especially since 2018</a:t>
            </a:r>
          </a:p>
        </p:txBody>
      </p:sp>
      <p:sp>
        <p:nvSpPr>
          <p:cNvPr id="5" name="HeadingWithBodyText 9">
            <a:extLst>
              <a:ext uri="{FF2B5EF4-FFF2-40B4-BE49-F238E27FC236}">
                <a16:creationId xmlns:a16="http://schemas.microsoft.com/office/drawing/2014/main" id="{13AE5307-318F-275A-09DC-42697EEAA2BC}"/>
              </a:ext>
            </a:extLst>
          </p:cNvPr>
          <p:cNvSpPr txBox="1"/>
          <p:nvPr>
            <p:custDataLst>
              <p:tags r:id="rId2"/>
            </p:custDataLst>
          </p:nvPr>
        </p:nvSpPr>
        <p:spPr>
          <a:xfrm>
            <a:off x="627257" y="966703"/>
            <a:ext cx="6576391" cy="294915"/>
          </a:xfrm>
          <a:prstGeom prst="rect">
            <a:avLst/>
          </a:prstGeom>
        </p:spPr>
        <p:txBody>
          <a:bodyPr vert="horz" wrap="square" lIns="96724" tIns="48362" rIns="96724" bIns="48362" rtlCol="0">
            <a:noAutofit/>
          </a:bodyPr>
          <a:lstStyle>
            <a:lvl1pPr marL="228600" lvl="0" indent="-228600" defTabSz="914400">
              <a:lnSpc>
                <a:spcPct val="90000"/>
              </a:lnSpc>
              <a:spcBef>
                <a:spcPts val="1000"/>
              </a:spcBef>
              <a:buFont typeface="Arial" panose="020B0604020202020204" pitchFamily="34" charset="0"/>
              <a:buChar char="•"/>
              <a:defRPr sz="2800"/>
            </a:lvl1pPr>
            <a:lvl2pPr marL="685800" lvl="1" indent="-228600" defTabSz="914400">
              <a:lnSpc>
                <a:spcPct val="90000"/>
              </a:lnSpc>
              <a:spcBef>
                <a:spcPts val="500"/>
              </a:spcBef>
              <a:buFont typeface="Arial" panose="020B0604020202020204" pitchFamily="34" charset="0"/>
              <a:buChar char="•"/>
              <a:defRPr sz="2400"/>
            </a:lvl2pPr>
            <a:lvl3pPr marL="1143000" lvl="2" indent="-228600" defTabSz="914400">
              <a:lnSpc>
                <a:spcPct val="90000"/>
              </a:lnSpc>
              <a:spcBef>
                <a:spcPts val="500"/>
              </a:spcBef>
              <a:buFont typeface="Arial" panose="020B0604020202020204" pitchFamily="34" charset="0"/>
              <a:buChar char="•"/>
              <a:defRPr sz="2000"/>
            </a:lvl3pPr>
            <a:lvl4pPr marL="1600200" lvl="3" indent="-228600" defTabSz="914400">
              <a:lnSpc>
                <a:spcPct val="90000"/>
              </a:lnSpc>
              <a:spcBef>
                <a:spcPts val="500"/>
              </a:spcBef>
              <a:buFont typeface="Arial" panose="020B0604020202020204" pitchFamily="34" charset="0"/>
              <a:buChar char="•"/>
              <a:defRPr sz="1800"/>
            </a:lvl4pPr>
            <a:lvl5pPr marL="2057400" lvl="4"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0" indent="0">
              <a:spcBef>
                <a:spcPts val="317"/>
              </a:spcBef>
              <a:spcAft>
                <a:spcPts val="635"/>
              </a:spcAft>
              <a:buNone/>
            </a:pPr>
            <a:r>
              <a:rPr lang="en-US" sz="1692" dirty="0"/>
              <a:t>Number of published and unpublished papers since 2010</a:t>
            </a:r>
          </a:p>
        </p:txBody>
      </p:sp>
      <p:sp>
        <p:nvSpPr>
          <p:cNvPr id="15" name="TextBox 14">
            <a:extLst>
              <a:ext uri="{FF2B5EF4-FFF2-40B4-BE49-F238E27FC236}">
                <a16:creationId xmlns:a16="http://schemas.microsoft.com/office/drawing/2014/main" id="{BD3EF798-F4EE-EA56-7382-9D813C0C7050}"/>
              </a:ext>
            </a:extLst>
          </p:cNvPr>
          <p:cNvSpPr txBox="1"/>
          <p:nvPr/>
        </p:nvSpPr>
        <p:spPr>
          <a:xfrm>
            <a:off x="727344" y="6506754"/>
            <a:ext cx="6237996" cy="192911"/>
          </a:xfrm>
          <a:prstGeom prst="rect">
            <a:avLst/>
          </a:prstGeom>
          <a:ln w="6350">
            <a:noFill/>
            <a:miter lim="800000"/>
          </a:ln>
        </p:spPr>
        <p:txBody>
          <a:bodyPr vert="horz" wrap="square" lIns="0" tIns="0" rIns="0" bIns="0" rtlCol="0">
            <a:noAutofit/>
          </a:bodyPr>
          <a:lstStyle/>
          <a:p>
            <a:pPr>
              <a:spcBef>
                <a:spcPts val="317"/>
              </a:spcBef>
              <a:spcAft>
                <a:spcPts val="317"/>
              </a:spcAft>
            </a:pPr>
            <a:endParaRPr lang="en-IT" sz="846" dirty="0"/>
          </a:p>
        </p:txBody>
      </p:sp>
      <p:sp>
        <p:nvSpPr>
          <p:cNvPr id="2" name="Rectangle 1">
            <a:extLst>
              <a:ext uri="{FF2B5EF4-FFF2-40B4-BE49-F238E27FC236}">
                <a16:creationId xmlns:a16="http://schemas.microsoft.com/office/drawing/2014/main" id="{7C35F5EE-F7CE-B03D-BD8F-8ABC96745623}"/>
              </a:ext>
            </a:extLst>
          </p:cNvPr>
          <p:cNvSpPr/>
          <p:nvPr/>
        </p:nvSpPr>
        <p:spPr>
          <a:xfrm>
            <a:off x="4528178" y="1375166"/>
            <a:ext cx="995277" cy="222883"/>
          </a:xfrm>
          <a:prstGeom prst="rect">
            <a:avLst/>
          </a:prstGeom>
          <a:solidFill>
            <a:schemeClr val="bg1"/>
          </a:solidFill>
          <a:ln w="63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24" tIns="48362" rIns="96724" bIns="48362" numCol="1" spcCol="0" rtlCol="0" fromWordArt="0" anchor="ctr" anchorCtr="0" forceAA="0" compatLnSpc="1">
            <a:prstTxWarp prst="textNoShape">
              <a:avLst/>
            </a:prstTxWarp>
            <a:noAutofit/>
          </a:bodyPr>
          <a:lstStyle/>
          <a:p>
            <a:pPr algn="ctr">
              <a:spcBef>
                <a:spcPts val="317"/>
              </a:spcBef>
              <a:spcAft>
                <a:spcPts val="317"/>
              </a:spcAft>
            </a:pPr>
            <a:endParaRPr lang="en-IT" sz="1692" dirty="0" err="1">
              <a:solidFill>
                <a:schemeClr val="bg1"/>
              </a:solidFill>
            </a:endParaRPr>
          </a:p>
        </p:txBody>
      </p:sp>
      <p:sp>
        <p:nvSpPr>
          <p:cNvPr id="3" name="TextBox 2">
            <a:extLst>
              <a:ext uri="{FF2B5EF4-FFF2-40B4-BE49-F238E27FC236}">
                <a16:creationId xmlns:a16="http://schemas.microsoft.com/office/drawing/2014/main" id="{AACB229E-D644-A1F7-FA3F-F2636E357515}"/>
              </a:ext>
            </a:extLst>
          </p:cNvPr>
          <p:cNvSpPr txBox="1"/>
          <p:nvPr/>
        </p:nvSpPr>
        <p:spPr>
          <a:xfrm>
            <a:off x="-266341" y="4009140"/>
            <a:ext cx="0" cy="0"/>
          </a:xfrm>
          <a:prstGeom prst="rect">
            <a:avLst/>
          </a:prstGeom>
          <a:ln w="6350">
            <a:noFill/>
            <a:miter lim="800000"/>
          </a:ln>
        </p:spPr>
        <p:txBody>
          <a:bodyPr vert="horz" wrap="none" lIns="0" tIns="0" rIns="0" bIns="0" rtlCol="0">
            <a:noAutofit/>
          </a:bodyPr>
          <a:lstStyle/>
          <a:p>
            <a:pPr>
              <a:spcBef>
                <a:spcPts val="317"/>
              </a:spcBef>
              <a:spcAft>
                <a:spcPts val="317"/>
              </a:spcAft>
            </a:pPr>
            <a:endParaRPr lang="en-IT" sz="1692" dirty="0"/>
          </a:p>
        </p:txBody>
      </p:sp>
      <p:pic>
        <p:nvPicPr>
          <p:cNvPr id="6" name="Picture 5">
            <a:extLst>
              <a:ext uri="{FF2B5EF4-FFF2-40B4-BE49-F238E27FC236}">
                <a16:creationId xmlns:a16="http://schemas.microsoft.com/office/drawing/2014/main" id="{F9519C9E-360B-E326-AD8F-CCE45F7B66D8}"/>
              </a:ext>
            </a:extLst>
          </p:cNvPr>
          <p:cNvPicPr>
            <a:picLocks noChangeAspect="1"/>
          </p:cNvPicPr>
          <p:nvPr/>
        </p:nvPicPr>
        <p:blipFill>
          <a:blip r:embed="rId4"/>
          <a:stretch>
            <a:fillRect/>
          </a:stretch>
        </p:blipFill>
        <p:spPr>
          <a:xfrm>
            <a:off x="1964974" y="1312645"/>
            <a:ext cx="7822347" cy="4899194"/>
          </a:xfrm>
          <a:prstGeom prst="rect">
            <a:avLst/>
          </a:prstGeom>
        </p:spPr>
      </p:pic>
      <p:sp>
        <p:nvSpPr>
          <p:cNvPr id="7" name="TextBox 6">
            <a:extLst>
              <a:ext uri="{FF2B5EF4-FFF2-40B4-BE49-F238E27FC236}">
                <a16:creationId xmlns:a16="http://schemas.microsoft.com/office/drawing/2014/main" id="{AE344272-EED2-175D-5E03-B268FE785D67}"/>
              </a:ext>
            </a:extLst>
          </p:cNvPr>
          <p:cNvSpPr txBox="1"/>
          <p:nvPr/>
        </p:nvSpPr>
        <p:spPr>
          <a:xfrm>
            <a:off x="2760448" y="6435847"/>
            <a:ext cx="10157254" cy="584775"/>
          </a:xfrm>
          <a:prstGeom prst="rect">
            <a:avLst/>
          </a:prstGeom>
          <a:noFill/>
        </p:spPr>
        <p:txBody>
          <a:bodyPr wrap="square" rtlCol="0">
            <a:spAutoFit/>
          </a:bodyPr>
          <a:lstStyle/>
          <a:p>
            <a:r>
              <a:rPr lang="en-US" sz="1400" dirty="0"/>
              <a:t>M. Gasparini and P. Tufano, “The Evolving Academic Field of Climate Finance”, January 2023 Working Paper </a:t>
            </a:r>
          </a:p>
          <a:p>
            <a:endParaRPr lang="en-US" dirty="0"/>
          </a:p>
        </p:txBody>
      </p:sp>
      <p:sp>
        <p:nvSpPr>
          <p:cNvPr id="8" name="Title 7">
            <a:extLst>
              <a:ext uri="{FF2B5EF4-FFF2-40B4-BE49-F238E27FC236}">
                <a16:creationId xmlns:a16="http://schemas.microsoft.com/office/drawing/2014/main" id="{9739529A-4CD9-B54B-A2E7-44149082A559}"/>
              </a:ext>
            </a:extLst>
          </p:cNvPr>
          <p:cNvSpPr>
            <a:spLocks noGrp="1"/>
          </p:cNvSpPr>
          <p:nvPr>
            <p:ph type="title"/>
          </p:nvPr>
        </p:nvSpPr>
        <p:spPr>
          <a:xfrm>
            <a:off x="0" y="36007"/>
            <a:ext cx="9606596" cy="930696"/>
          </a:xfrm>
        </p:spPr>
        <p:txBody>
          <a:bodyPr/>
          <a:lstStyle/>
          <a:p>
            <a:r>
              <a:rPr lang="en-US" dirty="0"/>
              <a:t>Context: The academic field of climate finance</a:t>
            </a:r>
          </a:p>
        </p:txBody>
      </p:sp>
      <p:sp>
        <p:nvSpPr>
          <p:cNvPr id="9" name="Footer Placeholder 8">
            <a:extLst>
              <a:ext uri="{FF2B5EF4-FFF2-40B4-BE49-F238E27FC236}">
                <a16:creationId xmlns:a16="http://schemas.microsoft.com/office/drawing/2014/main" id="{A009B2E2-C4F2-66DD-A3A4-02F9DC39E274}"/>
              </a:ext>
            </a:extLst>
          </p:cNvPr>
          <p:cNvSpPr>
            <a:spLocks noGrp="1"/>
          </p:cNvSpPr>
          <p:nvPr>
            <p:ph type="ftr" sz="quarter" idx="11"/>
          </p:nvPr>
        </p:nvSpPr>
        <p:spPr/>
        <p:txBody>
          <a:bodyPr/>
          <a:lstStyle/>
          <a:p>
            <a:r>
              <a:rPr lang="en-GB"/>
              <a:t>© Peter Tufano, 2024</a:t>
            </a:r>
            <a:endParaRPr lang="en-GB" dirty="0"/>
          </a:p>
        </p:txBody>
      </p:sp>
    </p:spTree>
    <p:extLst>
      <p:ext uri="{BB962C8B-B14F-4D97-AF65-F5344CB8AC3E}">
        <p14:creationId xmlns:p14="http://schemas.microsoft.com/office/powerpoint/2010/main" val="3665543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6C75E0-3A4D-B3D5-0848-37E7FDAC0705}"/>
              </a:ext>
            </a:extLst>
          </p:cNvPr>
          <p:cNvSpPr>
            <a:spLocks noGrp="1"/>
          </p:cNvSpPr>
          <p:nvPr>
            <p:ph type="title"/>
          </p:nvPr>
        </p:nvSpPr>
        <p:spPr/>
        <p:txBody>
          <a:bodyPr/>
          <a:lstStyle/>
          <a:p>
            <a:r>
              <a:rPr lang="en-US" dirty="0"/>
              <a:t>A map of climate finance (banking) work</a:t>
            </a:r>
          </a:p>
        </p:txBody>
      </p:sp>
      <p:sp>
        <p:nvSpPr>
          <p:cNvPr id="7" name="Oval 6">
            <a:extLst>
              <a:ext uri="{FF2B5EF4-FFF2-40B4-BE49-F238E27FC236}">
                <a16:creationId xmlns:a16="http://schemas.microsoft.com/office/drawing/2014/main" id="{EF500B24-66A8-6740-CCA4-31E9AD127861}"/>
              </a:ext>
            </a:extLst>
          </p:cNvPr>
          <p:cNvSpPr/>
          <p:nvPr/>
        </p:nvSpPr>
        <p:spPr>
          <a:xfrm>
            <a:off x="8424074" y="2486524"/>
            <a:ext cx="2213810" cy="2117559"/>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E32AD70-2823-A971-A16A-2AFD28C5F604}"/>
              </a:ext>
            </a:extLst>
          </p:cNvPr>
          <p:cNvSpPr/>
          <p:nvPr/>
        </p:nvSpPr>
        <p:spPr>
          <a:xfrm>
            <a:off x="5376869" y="1195899"/>
            <a:ext cx="1652337" cy="1572126"/>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54C9E23-4143-C553-81D4-E3B4E0729607}"/>
              </a:ext>
            </a:extLst>
          </p:cNvPr>
          <p:cNvSpPr/>
          <p:nvPr/>
        </p:nvSpPr>
        <p:spPr>
          <a:xfrm>
            <a:off x="5376869" y="4523874"/>
            <a:ext cx="1652337" cy="1572126"/>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A1260B6-E509-AB84-AFEC-B33B073D5277}"/>
              </a:ext>
            </a:extLst>
          </p:cNvPr>
          <p:cNvSpPr/>
          <p:nvPr/>
        </p:nvSpPr>
        <p:spPr>
          <a:xfrm>
            <a:off x="5376869" y="2854156"/>
            <a:ext cx="1652337" cy="1572126"/>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0E9577A6-CEDF-60D0-872D-3BEA70508C90}"/>
              </a:ext>
            </a:extLst>
          </p:cNvPr>
          <p:cNvGrpSpPr/>
          <p:nvPr/>
        </p:nvGrpSpPr>
        <p:grpSpPr>
          <a:xfrm>
            <a:off x="4219202" y="2232068"/>
            <a:ext cx="914336" cy="2448429"/>
            <a:chOff x="4273840" y="2250569"/>
            <a:chExt cx="914336" cy="2448429"/>
          </a:xfrm>
        </p:grpSpPr>
        <p:sp>
          <p:nvSpPr>
            <p:cNvPr id="10" name="Right Arrow 9">
              <a:extLst>
                <a:ext uri="{FF2B5EF4-FFF2-40B4-BE49-F238E27FC236}">
                  <a16:creationId xmlns:a16="http://schemas.microsoft.com/office/drawing/2014/main" id="{FDD5C91F-0E4F-2D7A-2031-255997DFAA06}"/>
                </a:ext>
              </a:extLst>
            </p:cNvPr>
            <p:cNvSpPr/>
            <p:nvPr/>
          </p:nvSpPr>
          <p:spPr>
            <a:xfrm rot="20746867">
              <a:off x="4273840" y="2250569"/>
              <a:ext cx="866274" cy="5454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a:extLst>
                <a:ext uri="{FF2B5EF4-FFF2-40B4-BE49-F238E27FC236}">
                  <a16:creationId xmlns:a16="http://schemas.microsoft.com/office/drawing/2014/main" id="{209EF498-125F-2964-E52E-9DDF324509F3}"/>
                </a:ext>
              </a:extLst>
            </p:cNvPr>
            <p:cNvSpPr/>
            <p:nvPr/>
          </p:nvSpPr>
          <p:spPr>
            <a:xfrm rot="1128553">
              <a:off x="4304182" y="4153566"/>
              <a:ext cx="866274" cy="5454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Arrow 17">
              <a:extLst>
                <a:ext uri="{FF2B5EF4-FFF2-40B4-BE49-F238E27FC236}">
                  <a16:creationId xmlns:a16="http://schemas.microsoft.com/office/drawing/2014/main" id="{9063067A-ACFC-4DD6-9101-29CDA99625C5}"/>
                </a:ext>
              </a:extLst>
            </p:cNvPr>
            <p:cNvSpPr/>
            <p:nvPr/>
          </p:nvSpPr>
          <p:spPr>
            <a:xfrm>
              <a:off x="4321902" y="3232657"/>
              <a:ext cx="866274" cy="5454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36F86A67-7599-389B-17FF-84D33F671772}"/>
              </a:ext>
            </a:extLst>
          </p:cNvPr>
          <p:cNvGrpSpPr/>
          <p:nvPr/>
        </p:nvGrpSpPr>
        <p:grpSpPr>
          <a:xfrm>
            <a:off x="7170821" y="1663410"/>
            <a:ext cx="1199605" cy="4063622"/>
            <a:chOff x="7170821" y="1663410"/>
            <a:chExt cx="1199605" cy="4063622"/>
          </a:xfrm>
        </p:grpSpPr>
        <p:sp>
          <p:nvSpPr>
            <p:cNvPr id="12" name="Right Arrow 11">
              <a:extLst>
                <a:ext uri="{FF2B5EF4-FFF2-40B4-BE49-F238E27FC236}">
                  <a16:creationId xmlns:a16="http://schemas.microsoft.com/office/drawing/2014/main" id="{9A51B07E-2E73-D928-E888-4F82155833EE}"/>
                </a:ext>
              </a:extLst>
            </p:cNvPr>
            <p:cNvSpPr/>
            <p:nvPr/>
          </p:nvSpPr>
          <p:spPr>
            <a:xfrm>
              <a:off x="7504152" y="3367503"/>
              <a:ext cx="866274" cy="5454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Bracket 18">
              <a:extLst>
                <a:ext uri="{FF2B5EF4-FFF2-40B4-BE49-F238E27FC236}">
                  <a16:creationId xmlns:a16="http://schemas.microsoft.com/office/drawing/2014/main" id="{35E39C7A-7549-3A1D-DFE5-B0E2A99C74C5}"/>
                </a:ext>
              </a:extLst>
            </p:cNvPr>
            <p:cNvSpPr/>
            <p:nvPr/>
          </p:nvSpPr>
          <p:spPr>
            <a:xfrm>
              <a:off x="7170821" y="1663410"/>
              <a:ext cx="401053" cy="4063622"/>
            </a:xfrm>
            <a:prstGeom prst="rightBracket">
              <a:avLst/>
            </a:prstGeom>
            <a:ln w="1270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ACEFB44D-BAAE-7B66-F81F-F812CA7F87ED}"/>
              </a:ext>
            </a:extLst>
          </p:cNvPr>
          <p:cNvGrpSpPr/>
          <p:nvPr/>
        </p:nvGrpSpPr>
        <p:grpSpPr>
          <a:xfrm rot="10800000">
            <a:off x="4124195" y="2504784"/>
            <a:ext cx="914336" cy="1989223"/>
            <a:chOff x="4273840" y="2250569"/>
            <a:chExt cx="914336" cy="2448429"/>
          </a:xfrm>
          <a:solidFill>
            <a:srgbClr val="00B050"/>
          </a:solidFill>
        </p:grpSpPr>
        <p:sp>
          <p:nvSpPr>
            <p:cNvPr id="23" name="Right Arrow 22">
              <a:extLst>
                <a:ext uri="{FF2B5EF4-FFF2-40B4-BE49-F238E27FC236}">
                  <a16:creationId xmlns:a16="http://schemas.microsoft.com/office/drawing/2014/main" id="{62B97B92-5B25-67FE-77B5-E775DFFFE19E}"/>
                </a:ext>
              </a:extLst>
            </p:cNvPr>
            <p:cNvSpPr/>
            <p:nvPr/>
          </p:nvSpPr>
          <p:spPr>
            <a:xfrm rot="20746867">
              <a:off x="4273840" y="2250569"/>
              <a:ext cx="866274" cy="545432"/>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Arrow 23">
              <a:extLst>
                <a:ext uri="{FF2B5EF4-FFF2-40B4-BE49-F238E27FC236}">
                  <a16:creationId xmlns:a16="http://schemas.microsoft.com/office/drawing/2014/main" id="{C055524C-D672-90F2-DEDC-19287BD841EB}"/>
                </a:ext>
              </a:extLst>
            </p:cNvPr>
            <p:cNvSpPr/>
            <p:nvPr/>
          </p:nvSpPr>
          <p:spPr>
            <a:xfrm rot="1128553">
              <a:off x="4304182" y="4153566"/>
              <a:ext cx="866274" cy="545432"/>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ight Arrow 24">
              <a:extLst>
                <a:ext uri="{FF2B5EF4-FFF2-40B4-BE49-F238E27FC236}">
                  <a16:creationId xmlns:a16="http://schemas.microsoft.com/office/drawing/2014/main" id="{431BACE0-48CA-87AE-23E5-2571F3587911}"/>
                </a:ext>
              </a:extLst>
            </p:cNvPr>
            <p:cNvSpPr/>
            <p:nvPr/>
          </p:nvSpPr>
          <p:spPr>
            <a:xfrm>
              <a:off x="4321902" y="3232657"/>
              <a:ext cx="866274" cy="545432"/>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Right Arrow 28">
            <a:extLst>
              <a:ext uri="{FF2B5EF4-FFF2-40B4-BE49-F238E27FC236}">
                <a16:creationId xmlns:a16="http://schemas.microsoft.com/office/drawing/2014/main" id="{F1D3612F-605C-6A2C-C35E-C9949F65BC56}"/>
              </a:ext>
            </a:extLst>
          </p:cNvPr>
          <p:cNvSpPr/>
          <p:nvPr/>
        </p:nvSpPr>
        <p:spPr>
          <a:xfrm rot="10800000">
            <a:off x="7625522" y="3880850"/>
            <a:ext cx="866274" cy="54543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E9FA08B-967E-C37D-673F-0D4FC9B5E730}"/>
              </a:ext>
            </a:extLst>
          </p:cNvPr>
          <p:cNvSpPr/>
          <p:nvPr/>
        </p:nvSpPr>
        <p:spPr>
          <a:xfrm>
            <a:off x="228918" y="2454412"/>
            <a:ext cx="2210308" cy="2446879"/>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D449172-55D0-B566-D2AC-7F47ACC45119}"/>
              </a:ext>
            </a:extLst>
          </p:cNvPr>
          <p:cNvSpPr/>
          <p:nvPr/>
        </p:nvSpPr>
        <p:spPr>
          <a:xfrm>
            <a:off x="2069432" y="2614862"/>
            <a:ext cx="2069432" cy="1860885"/>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D6C6F352-0F52-2862-37FC-134A8D9D0175}"/>
              </a:ext>
            </a:extLst>
          </p:cNvPr>
          <p:cNvSpPr>
            <a:spLocks noGrp="1"/>
          </p:cNvSpPr>
          <p:nvPr>
            <p:ph type="ftr" sz="quarter" idx="11"/>
          </p:nvPr>
        </p:nvSpPr>
        <p:spPr/>
        <p:txBody>
          <a:bodyPr/>
          <a:lstStyle/>
          <a:p>
            <a:r>
              <a:rPr lang="en-GB"/>
              <a:t>© Peter Tufano, 2024</a:t>
            </a:r>
          </a:p>
        </p:txBody>
      </p:sp>
    </p:spTree>
    <p:extLst>
      <p:ext uri="{BB962C8B-B14F-4D97-AF65-F5344CB8AC3E}">
        <p14:creationId xmlns:p14="http://schemas.microsoft.com/office/powerpoint/2010/main" val="19300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7" grpId="0" animBg="1"/>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6C75E0-3A4D-B3D5-0848-37E7FDAC0705}"/>
              </a:ext>
            </a:extLst>
          </p:cNvPr>
          <p:cNvSpPr>
            <a:spLocks noGrp="1"/>
          </p:cNvSpPr>
          <p:nvPr>
            <p:ph type="title"/>
          </p:nvPr>
        </p:nvSpPr>
        <p:spPr/>
        <p:txBody>
          <a:bodyPr/>
          <a:lstStyle/>
          <a:p>
            <a:r>
              <a:rPr lang="en-US" dirty="0"/>
              <a:t>Impacts of financing on climate</a:t>
            </a:r>
          </a:p>
        </p:txBody>
      </p:sp>
      <p:sp>
        <p:nvSpPr>
          <p:cNvPr id="7" name="Oval 6">
            <a:extLst>
              <a:ext uri="{FF2B5EF4-FFF2-40B4-BE49-F238E27FC236}">
                <a16:creationId xmlns:a16="http://schemas.microsoft.com/office/drawing/2014/main" id="{EF500B24-66A8-6740-CCA4-31E9AD127861}"/>
              </a:ext>
            </a:extLst>
          </p:cNvPr>
          <p:cNvSpPr/>
          <p:nvPr/>
        </p:nvSpPr>
        <p:spPr>
          <a:xfrm>
            <a:off x="8424074" y="2486524"/>
            <a:ext cx="2213810" cy="2117559"/>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E32AD70-2823-A971-A16A-2AFD28C5F604}"/>
              </a:ext>
            </a:extLst>
          </p:cNvPr>
          <p:cNvSpPr/>
          <p:nvPr/>
        </p:nvSpPr>
        <p:spPr>
          <a:xfrm>
            <a:off x="5376869" y="1195899"/>
            <a:ext cx="1652337" cy="1572126"/>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54C9E23-4143-C553-81D4-E3B4E0729607}"/>
              </a:ext>
            </a:extLst>
          </p:cNvPr>
          <p:cNvSpPr/>
          <p:nvPr/>
        </p:nvSpPr>
        <p:spPr>
          <a:xfrm>
            <a:off x="5376869" y="4523874"/>
            <a:ext cx="1652337" cy="1572126"/>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A1260B6-E509-AB84-AFEC-B33B073D5277}"/>
              </a:ext>
            </a:extLst>
          </p:cNvPr>
          <p:cNvSpPr/>
          <p:nvPr/>
        </p:nvSpPr>
        <p:spPr>
          <a:xfrm>
            <a:off x="5376869" y="2854156"/>
            <a:ext cx="1652337" cy="1572126"/>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0E9577A6-CEDF-60D0-872D-3BEA70508C90}"/>
              </a:ext>
            </a:extLst>
          </p:cNvPr>
          <p:cNvGrpSpPr/>
          <p:nvPr/>
        </p:nvGrpSpPr>
        <p:grpSpPr>
          <a:xfrm>
            <a:off x="4245734" y="2232067"/>
            <a:ext cx="914336" cy="2448429"/>
            <a:chOff x="4273840" y="2250569"/>
            <a:chExt cx="914336" cy="2448429"/>
          </a:xfrm>
        </p:grpSpPr>
        <p:sp>
          <p:nvSpPr>
            <p:cNvPr id="10" name="Right Arrow 9">
              <a:extLst>
                <a:ext uri="{FF2B5EF4-FFF2-40B4-BE49-F238E27FC236}">
                  <a16:creationId xmlns:a16="http://schemas.microsoft.com/office/drawing/2014/main" id="{FDD5C91F-0E4F-2D7A-2031-255997DFAA06}"/>
                </a:ext>
              </a:extLst>
            </p:cNvPr>
            <p:cNvSpPr/>
            <p:nvPr/>
          </p:nvSpPr>
          <p:spPr>
            <a:xfrm rot="20746867">
              <a:off x="4273840" y="2250569"/>
              <a:ext cx="866274" cy="5454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a:extLst>
                <a:ext uri="{FF2B5EF4-FFF2-40B4-BE49-F238E27FC236}">
                  <a16:creationId xmlns:a16="http://schemas.microsoft.com/office/drawing/2014/main" id="{209EF498-125F-2964-E52E-9DDF324509F3}"/>
                </a:ext>
              </a:extLst>
            </p:cNvPr>
            <p:cNvSpPr/>
            <p:nvPr/>
          </p:nvSpPr>
          <p:spPr>
            <a:xfrm rot="1128553">
              <a:off x="4304182" y="4153566"/>
              <a:ext cx="866274" cy="5454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Arrow 17">
              <a:extLst>
                <a:ext uri="{FF2B5EF4-FFF2-40B4-BE49-F238E27FC236}">
                  <a16:creationId xmlns:a16="http://schemas.microsoft.com/office/drawing/2014/main" id="{9063067A-ACFC-4DD6-9101-29CDA99625C5}"/>
                </a:ext>
              </a:extLst>
            </p:cNvPr>
            <p:cNvSpPr/>
            <p:nvPr/>
          </p:nvSpPr>
          <p:spPr>
            <a:xfrm>
              <a:off x="4321902" y="3232657"/>
              <a:ext cx="866274" cy="5454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36F86A67-7599-389B-17FF-84D33F671772}"/>
              </a:ext>
            </a:extLst>
          </p:cNvPr>
          <p:cNvGrpSpPr/>
          <p:nvPr/>
        </p:nvGrpSpPr>
        <p:grpSpPr>
          <a:xfrm>
            <a:off x="7170821" y="1663410"/>
            <a:ext cx="1199605" cy="4063622"/>
            <a:chOff x="7170821" y="1663410"/>
            <a:chExt cx="1199605" cy="4063622"/>
          </a:xfrm>
        </p:grpSpPr>
        <p:sp>
          <p:nvSpPr>
            <p:cNvPr id="12" name="Right Arrow 11">
              <a:extLst>
                <a:ext uri="{FF2B5EF4-FFF2-40B4-BE49-F238E27FC236}">
                  <a16:creationId xmlns:a16="http://schemas.microsoft.com/office/drawing/2014/main" id="{9A51B07E-2E73-D928-E888-4F82155833EE}"/>
                </a:ext>
              </a:extLst>
            </p:cNvPr>
            <p:cNvSpPr/>
            <p:nvPr/>
          </p:nvSpPr>
          <p:spPr>
            <a:xfrm>
              <a:off x="7504152" y="3367503"/>
              <a:ext cx="866274" cy="5454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Bracket 18">
              <a:extLst>
                <a:ext uri="{FF2B5EF4-FFF2-40B4-BE49-F238E27FC236}">
                  <a16:creationId xmlns:a16="http://schemas.microsoft.com/office/drawing/2014/main" id="{35E39C7A-7549-3A1D-DFE5-B0E2A99C74C5}"/>
                </a:ext>
              </a:extLst>
            </p:cNvPr>
            <p:cNvSpPr/>
            <p:nvPr/>
          </p:nvSpPr>
          <p:spPr>
            <a:xfrm>
              <a:off x="7170821" y="1663410"/>
              <a:ext cx="401053" cy="4063622"/>
            </a:xfrm>
            <a:prstGeom prst="rightBracket">
              <a:avLst/>
            </a:prstGeom>
            <a:ln w="1270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 name="Rectangle 4">
            <a:extLst>
              <a:ext uri="{FF2B5EF4-FFF2-40B4-BE49-F238E27FC236}">
                <a16:creationId xmlns:a16="http://schemas.microsoft.com/office/drawing/2014/main" id="{ED449172-55D0-B566-D2AC-7F47ACC45119}"/>
              </a:ext>
            </a:extLst>
          </p:cNvPr>
          <p:cNvSpPr/>
          <p:nvPr/>
        </p:nvSpPr>
        <p:spPr>
          <a:xfrm>
            <a:off x="2069432" y="2614862"/>
            <a:ext cx="2069432" cy="1860885"/>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FC0F7A9-45D2-1E04-961C-6000EEAF38E1}"/>
              </a:ext>
            </a:extLst>
          </p:cNvPr>
          <p:cNvSpPr txBox="1"/>
          <p:nvPr/>
        </p:nvSpPr>
        <p:spPr>
          <a:xfrm>
            <a:off x="1453449" y="1144978"/>
            <a:ext cx="3781805" cy="1477328"/>
          </a:xfrm>
          <a:prstGeom prst="rect">
            <a:avLst/>
          </a:prstGeom>
          <a:noFill/>
        </p:spPr>
        <p:txBody>
          <a:bodyPr wrap="none" rtlCol="0">
            <a:spAutoFit/>
          </a:bodyPr>
          <a:lstStyle/>
          <a:p>
            <a:r>
              <a:rPr lang="en-US" b="1" dirty="0"/>
              <a:t>Impact of financing</a:t>
            </a:r>
          </a:p>
          <a:p>
            <a:pPr marL="285750" indent="-285750">
              <a:buFont typeface="Arial" panose="020B0604020202020204" pitchFamily="34" charset="0"/>
              <a:buChar char="•"/>
            </a:pPr>
            <a:r>
              <a:rPr lang="en-US" dirty="0"/>
              <a:t>Financed emissions</a:t>
            </a:r>
          </a:p>
          <a:p>
            <a:pPr marL="285750" indent="-285750">
              <a:buFont typeface="Arial" panose="020B0604020202020204" pitchFamily="34" charset="0"/>
              <a:buChar char="•"/>
            </a:pPr>
            <a:r>
              <a:rPr lang="en-US" dirty="0"/>
              <a:t>Solution and transition financing</a:t>
            </a:r>
          </a:p>
          <a:p>
            <a:pPr marL="285750" indent="-285750">
              <a:buFont typeface="Arial" panose="020B0604020202020204" pitchFamily="34" charset="0"/>
              <a:buChar char="•"/>
            </a:pPr>
            <a:r>
              <a:rPr lang="en-US" dirty="0"/>
              <a:t>Impact of (withholding) financing</a:t>
            </a:r>
          </a:p>
          <a:p>
            <a:pPr marL="285750" indent="-285750">
              <a:buFont typeface="Arial" panose="020B0604020202020204" pitchFamily="34" charset="0"/>
              <a:buChar char="•"/>
            </a:pPr>
            <a:endParaRPr lang="en-US" dirty="0"/>
          </a:p>
        </p:txBody>
      </p:sp>
      <p:sp>
        <p:nvSpPr>
          <p:cNvPr id="3" name="TextBox 2">
            <a:extLst>
              <a:ext uri="{FF2B5EF4-FFF2-40B4-BE49-F238E27FC236}">
                <a16:creationId xmlns:a16="http://schemas.microsoft.com/office/drawing/2014/main" id="{0B37F0B0-28A4-CC6A-1601-6395600E0436}"/>
              </a:ext>
            </a:extLst>
          </p:cNvPr>
          <p:cNvSpPr txBox="1"/>
          <p:nvPr/>
        </p:nvSpPr>
        <p:spPr>
          <a:xfrm>
            <a:off x="1267776" y="4778722"/>
            <a:ext cx="4038285" cy="1477328"/>
          </a:xfrm>
          <a:prstGeom prst="rect">
            <a:avLst/>
          </a:prstGeom>
          <a:noFill/>
        </p:spPr>
        <p:txBody>
          <a:bodyPr wrap="none" rtlCol="0">
            <a:spAutoFit/>
          </a:bodyPr>
          <a:lstStyle/>
          <a:p>
            <a:r>
              <a:rPr lang="en-US" b="1" dirty="0"/>
              <a:t>Determinants of financing choices</a:t>
            </a:r>
          </a:p>
          <a:p>
            <a:pPr marL="285750" indent="-285750">
              <a:buFont typeface="Arial" panose="020B0604020202020204" pitchFamily="34" charset="0"/>
              <a:buChar char="•"/>
            </a:pPr>
            <a:r>
              <a:rPr lang="en-US" dirty="0"/>
              <a:t>Capital and other reg requirements</a:t>
            </a:r>
          </a:p>
          <a:p>
            <a:pPr marL="285750" indent="-285750">
              <a:buFont typeface="Arial" panose="020B0604020202020204" pitchFamily="34" charset="0"/>
              <a:buChar char="•"/>
            </a:pPr>
            <a:r>
              <a:rPr lang="en-US" dirty="0"/>
              <a:t>Politics</a:t>
            </a:r>
          </a:p>
          <a:p>
            <a:pPr marL="285750" indent="-285750">
              <a:buFont typeface="Arial" panose="020B0604020202020204" pitchFamily="34" charset="0"/>
              <a:buChar char="•"/>
            </a:pPr>
            <a:r>
              <a:rPr lang="en-US" dirty="0"/>
              <a:t>Enforcement activities</a:t>
            </a:r>
          </a:p>
          <a:p>
            <a:endParaRPr lang="en-US" dirty="0"/>
          </a:p>
        </p:txBody>
      </p:sp>
      <p:sp>
        <p:nvSpPr>
          <p:cNvPr id="6" name="Footer Placeholder 5">
            <a:extLst>
              <a:ext uri="{FF2B5EF4-FFF2-40B4-BE49-F238E27FC236}">
                <a16:creationId xmlns:a16="http://schemas.microsoft.com/office/drawing/2014/main" id="{CD7F984D-B1C5-390F-53AE-51D755B6D4BF}"/>
              </a:ext>
            </a:extLst>
          </p:cNvPr>
          <p:cNvSpPr>
            <a:spLocks noGrp="1"/>
          </p:cNvSpPr>
          <p:nvPr>
            <p:ph type="ftr" sz="quarter" idx="11"/>
          </p:nvPr>
        </p:nvSpPr>
        <p:spPr/>
        <p:txBody>
          <a:bodyPr/>
          <a:lstStyle/>
          <a:p>
            <a:r>
              <a:rPr lang="en-GB"/>
              <a:t>© Peter Tufano, 2024</a:t>
            </a:r>
          </a:p>
        </p:txBody>
      </p:sp>
    </p:spTree>
    <p:extLst>
      <p:ext uri="{BB962C8B-B14F-4D97-AF65-F5344CB8AC3E}">
        <p14:creationId xmlns:p14="http://schemas.microsoft.com/office/powerpoint/2010/main" val="198665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6C75E0-3A4D-B3D5-0848-37E7FDAC0705}"/>
              </a:ext>
            </a:extLst>
          </p:cNvPr>
          <p:cNvSpPr>
            <a:spLocks noGrp="1"/>
          </p:cNvSpPr>
          <p:nvPr>
            <p:ph type="title"/>
          </p:nvPr>
        </p:nvSpPr>
        <p:spPr/>
        <p:txBody>
          <a:bodyPr/>
          <a:lstStyle/>
          <a:p>
            <a:r>
              <a:rPr lang="en-US" dirty="0"/>
              <a:t>Impacts of climate on financial institutions</a:t>
            </a:r>
          </a:p>
        </p:txBody>
      </p:sp>
      <p:sp>
        <p:nvSpPr>
          <p:cNvPr id="7" name="Oval 6">
            <a:extLst>
              <a:ext uri="{FF2B5EF4-FFF2-40B4-BE49-F238E27FC236}">
                <a16:creationId xmlns:a16="http://schemas.microsoft.com/office/drawing/2014/main" id="{EF500B24-66A8-6740-CCA4-31E9AD127861}"/>
              </a:ext>
            </a:extLst>
          </p:cNvPr>
          <p:cNvSpPr/>
          <p:nvPr/>
        </p:nvSpPr>
        <p:spPr>
          <a:xfrm>
            <a:off x="8424074" y="2486524"/>
            <a:ext cx="2213810" cy="2117559"/>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E32AD70-2823-A971-A16A-2AFD28C5F604}"/>
              </a:ext>
            </a:extLst>
          </p:cNvPr>
          <p:cNvSpPr/>
          <p:nvPr/>
        </p:nvSpPr>
        <p:spPr>
          <a:xfrm>
            <a:off x="5376869" y="1195899"/>
            <a:ext cx="1652337" cy="1572126"/>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54C9E23-4143-C553-81D4-E3B4E0729607}"/>
              </a:ext>
            </a:extLst>
          </p:cNvPr>
          <p:cNvSpPr/>
          <p:nvPr/>
        </p:nvSpPr>
        <p:spPr>
          <a:xfrm>
            <a:off x="5376869" y="4523874"/>
            <a:ext cx="1652337" cy="1572126"/>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A1260B6-E509-AB84-AFEC-B33B073D5277}"/>
              </a:ext>
            </a:extLst>
          </p:cNvPr>
          <p:cNvSpPr/>
          <p:nvPr/>
        </p:nvSpPr>
        <p:spPr>
          <a:xfrm>
            <a:off x="5376869" y="2854156"/>
            <a:ext cx="1652337" cy="1572126"/>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CEFB44D-BAAE-7B66-F81F-F812CA7F87ED}"/>
              </a:ext>
            </a:extLst>
          </p:cNvPr>
          <p:cNvGrpSpPr/>
          <p:nvPr/>
        </p:nvGrpSpPr>
        <p:grpSpPr>
          <a:xfrm rot="10800000">
            <a:off x="4297572" y="2486524"/>
            <a:ext cx="914336" cy="1989223"/>
            <a:chOff x="4273840" y="2250569"/>
            <a:chExt cx="914336" cy="2448429"/>
          </a:xfrm>
          <a:solidFill>
            <a:srgbClr val="00B050"/>
          </a:solidFill>
        </p:grpSpPr>
        <p:sp>
          <p:nvSpPr>
            <p:cNvPr id="23" name="Right Arrow 22">
              <a:extLst>
                <a:ext uri="{FF2B5EF4-FFF2-40B4-BE49-F238E27FC236}">
                  <a16:creationId xmlns:a16="http://schemas.microsoft.com/office/drawing/2014/main" id="{62B97B92-5B25-67FE-77B5-E775DFFFE19E}"/>
                </a:ext>
              </a:extLst>
            </p:cNvPr>
            <p:cNvSpPr/>
            <p:nvPr/>
          </p:nvSpPr>
          <p:spPr>
            <a:xfrm rot="20746867">
              <a:off x="4273840" y="2250569"/>
              <a:ext cx="866274" cy="545432"/>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Arrow 23">
              <a:extLst>
                <a:ext uri="{FF2B5EF4-FFF2-40B4-BE49-F238E27FC236}">
                  <a16:creationId xmlns:a16="http://schemas.microsoft.com/office/drawing/2014/main" id="{C055524C-D672-90F2-DEDC-19287BD841EB}"/>
                </a:ext>
              </a:extLst>
            </p:cNvPr>
            <p:cNvSpPr/>
            <p:nvPr/>
          </p:nvSpPr>
          <p:spPr>
            <a:xfrm rot="1128553">
              <a:off x="4304182" y="4153566"/>
              <a:ext cx="866274" cy="545432"/>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ight Arrow 24">
              <a:extLst>
                <a:ext uri="{FF2B5EF4-FFF2-40B4-BE49-F238E27FC236}">
                  <a16:creationId xmlns:a16="http://schemas.microsoft.com/office/drawing/2014/main" id="{431BACE0-48CA-87AE-23E5-2571F3587911}"/>
                </a:ext>
              </a:extLst>
            </p:cNvPr>
            <p:cNvSpPr/>
            <p:nvPr/>
          </p:nvSpPr>
          <p:spPr>
            <a:xfrm>
              <a:off x="4321902" y="3232657"/>
              <a:ext cx="866274" cy="545432"/>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Right Arrow 28">
            <a:extLst>
              <a:ext uri="{FF2B5EF4-FFF2-40B4-BE49-F238E27FC236}">
                <a16:creationId xmlns:a16="http://schemas.microsoft.com/office/drawing/2014/main" id="{F1D3612F-605C-6A2C-C35E-C9949F65BC56}"/>
              </a:ext>
            </a:extLst>
          </p:cNvPr>
          <p:cNvSpPr/>
          <p:nvPr/>
        </p:nvSpPr>
        <p:spPr>
          <a:xfrm rot="10800000">
            <a:off x="7218091" y="3213096"/>
            <a:ext cx="866274" cy="54543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D449172-55D0-B566-D2AC-7F47ACC45119}"/>
              </a:ext>
            </a:extLst>
          </p:cNvPr>
          <p:cNvSpPr/>
          <p:nvPr/>
        </p:nvSpPr>
        <p:spPr>
          <a:xfrm>
            <a:off x="2069432" y="2614862"/>
            <a:ext cx="2069432" cy="1860885"/>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26F531D-91A6-2FA2-4058-A5C9C1BC2762}"/>
              </a:ext>
            </a:extLst>
          </p:cNvPr>
          <p:cNvSpPr txBox="1"/>
          <p:nvPr/>
        </p:nvSpPr>
        <p:spPr>
          <a:xfrm>
            <a:off x="1568810" y="4796287"/>
            <a:ext cx="3384260" cy="1754326"/>
          </a:xfrm>
          <a:prstGeom prst="rect">
            <a:avLst/>
          </a:prstGeom>
          <a:noFill/>
        </p:spPr>
        <p:txBody>
          <a:bodyPr wrap="none" rtlCol="0">
            <a:spAutoFit/>
          </a:bodyPr>
          <a:lstStyle/>
          <a:p>
            <a:r>
              <a:rPr lang="en-US" b="1" dirty="0"/>
              <a:t>Risk exposures of banks</a:t>
            </a:r>
          </a:p>
          <a:p>
            <a:pPr marL="285750" indent="-285750">
              <a:buFont typeface="Arial" panose="020B0604020202020204" pitchFamily="34" charset="0"/>
              <a:buChar char="•"/>
            </a:pPr>
            <a:r>
              <a:rPr lang="en-US" dirty="0"/>
              <a:t>Transition risk</a:t>
            </a:r>
          </a:p>
          <a:p>
            <a:pPr marL="285750" indent="-285750">
              <a:buFont typeface="Arial" panose="020B0604020202020204" pitchFamily="34" charset="0"/>
              <a:buChar char="•"/>
            </a:pPr>
            <a:r>
              <a:rPr lang="en-US" dirty="0"/>
              <a:t>Physical risk</a:t>
            </a:r>
          </a:p>
          <a:p>
            <a:pPr marL="285750" indent="-285750">
              <a:buFont typeface="Arial" panose="020B0604020202020204" pitchFamily="34" charset="0"/>
              <a:buChar char="•"/>
            </a:pPr>
            <a:r>
              <a:rPr lang="en-US" dirty="0"/>
              <a:t>Litigation risk</a:t>
            </a:r>
          </a:p>
          <a:p>
            <a:pPr marL="285750" indent="-285750">
              <a:buFont typeface="Arial" panose="020B0604020202020204" pitchFamily="34" charset="0"/>
              <a:buChar char="•"/>
            </a:pPr>
            <a:r>
              <a:rPr lang="en-US" dirty="0"/>
              <a:t>Indirect risk (e.g., insurance)</a:t>
            </a:r>
          </a:p>
          <a:p>
            <a:pPr marL="285750" indent="-285750">
              <a:buFont typeface="Arial" panose="020B0604020202020204" pitchFamily="34" charset="0"/>
              <a:buChar char="•"/>
            </a:pPr>
            <a:endParaRPr lang="en-US" dirty="0"/>
          </a:p>
        </p:txBody>
      </p:sp>
      <p:sp>
        <p:nvSpPr>
          <p:cNvPr id="3" name="Footer Placeholder 2">
            <a:extLst>
              <a:ext uri="{FF2B5EF4-FFF2-40B4-BE49-F238E27FC236}">
                <a16:creationId xmlns:a16="http://schemas.microsoft.com/office/drawing/2014/main" id="{4EE9A1F8-AEA1-6D17-9938-04B15ED6A214}"/>
              </a:ext>
            </a:extLst>
          </p:cNvPr>
          <p:cNvSpPr>
            <a:spLocks noGrp="1"/>
          </p:cNvSpPr>
          <p:nvPr>
            <p:ph type="ftr" sz="quarter" idx="11"/>
          </p:nvPr>
        </p:nvSpPr>
        <p:spPr/>
        <p:txBody>
          <a:bodyPr/>
          <a:lstStyle/>
          <a:p>
            <a:r>
              <a:rPr lang="en-GB"/>
              <a:t>© Peter Tufano, 2024</a:t>
            </a:r>
            <a:endParaRPr lang="en-GB" dirty="0"/>
          </a:p>
        </p:txBody>
      </p:sp>
    </p:spTree>
    <p:extLst>
      <p:ext uri="{BB962C8B-B14F-4D97-AF65-F5344CB8AC3E}">
        <p14:creationId xmlns:p14="http://schemas.microsoft.com/office/powerpoint/2010/main" val="83825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352304-92A0-B0C4-040A-42FBE9232AA0}"/>
              </a:ext>
            </a:extLst>
          </p:cNvPr>
          <p:cNvSpPr>
            <a:spLocks noGrp="1"/>
          </p:cNvSpPr>
          <p:nvPr>
            <p:ph type="title"/>
          </p:nvPr>
        </p:nvSpPr>
        <p:spPr/>
        <p:txBody>
          <a:bodyPr/>
          <a:lstStyle/>
          <a:p>
            <a:r>
              <a:rPr lang="en-US" dirty="0"/>
              <a:t>Why these papers?</a:t>
            </a:r>
          </a:p>
        </p:txBody>
      </p:sp>
      <p:sp>
        <p:nvSpPr>
          <p:cNvPr id="4" name="Content Placeholder 3">
            <a:extLst>
              <a:ext uri="{FF2B5EF4-FFF2-40B4-BE49-F238E27FC236}">
                <a16:creationId xmlns:a16="http://schemas.microsoft.com/office/drawing/2014/main" id="{465E46C0-2C37-142D-76D2-128543485D06}"/>
              </a:ext>
            </a:extLst>
          </p:cNvPr>
          <p:cNvSpPr>
            <a:spLocks noGrp="1"/>
          </p:cNvSpPr>
          <p:nvPr>
            <p:ph idx="1"/>
          </p:nvPr>
        </p:nvSpPr>
        <p:spPr/>
        <p:txBody>
          <a:bodyPr/>
          <a:lstStyle/>
          <a:p>
            <a:r>
              <a:rPr lang="en-US" dirty="0"/>
              <a:t>Climate change is global</a:t>
            </a:r>
          </a:p>
          <a:p>
            <a:r>
              <a:rPr lang="en-US" dirty="0"/>
              <a:t>Anthropogenic impacts include not only GHG emissions and global warming, but also nature and biodiversity</a:t>
            </a:r>
          </a:p>
          <a:p>
            <a:r>
              <a:rPr lang="en-US" dirty="0"/>
              <a:t>Show concern for impact of climate on banking—and banking on climate</a:t>
            </a:r>
          </a:p>
          <a:p>
            <a:r>
              <a:rPr lang="en-US" dirty="0"/>
              <a:t>Begin to trace out influences on bank lending</a:t>
            </a:r>
          </a:p>
          <a:p>
            <a:r>
              <a:rPr lang="en-US" dirty="0"/>
              <a:t>Solid approaches, given data limitations</a:t>
            </a:r>
          </a:p>
          <a:p>
            <a:r>
              <a:rPr lang="en-US" dirty="0"/>
              <a:t>Begin to ask more interesting, harder questions</a:t>
            </a:r>
          </a:p>
        </p:txBody>
      </p:sp>
      <p:sp>
        <p:nvSpPr>
          <p:cNvPr id="5" name="Footer Placeholder 4">
            <a:extLst>
              <a:ext uri="{FF2B5EF4-FFF2-40B4-BE49-F238E27FC236}">
                <a16:creationId xmlns:a16="http://schemas.microsoft.com/office/drawing/2014/main" id="{9CE52B3C-8993-6A14-A9BF-73688707203C}"/>
              </a:ext>
            </a:extLst>
          </p:cNvPr>
          <p:cNvSpPr>
            <a:spLocks noGrp="1"/>
          </p:cNvSpPr>
          <p:nvPr>
            <p:ph type="ftr" sz="quarter" idx="11"/>
          </p:nvPr>
        </p:nvSpPr>
        <p:spPr/>
        <p:txBody>
          <a:bodyPr/>
          <a:lstStyle/>
          <a:p>
            <a:r>
              <a:rPr lang="en-GB"/>
              <a:t>© Peter Tufano, 2024</a:t>
            </a:r>
            <a:endParaRPr lang="en-GB" dirty="0"/>
          </a:p>
        </p:txBody>
      </p:sp>
    </p:spTree>
    <p:extLst>
      <p:ext uri="{BB962C8B-B14F-4D97-AF65-F5344CB8AC3E}">
        <p14:creationId xmlns:p14="http://schemas.microsoft.com/office/powerpoint/2010/main" val="1010022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1AD67B-3B6B-DB1B-C0E4-A31916A4E7BE}"/>
              </a:ext>
            </a:extLst>
          </p:cNvPr>
          <p:cNvSpPr>
            <a:spLocks noGrp="1"/>
          </p:cNvSpPr>
          <p:nvPr>
            <p:ph type="title"/>
          </p:nvPr>
        </p:nvSpPr>
        <p:spPr/>
        <p:txBody>
          <a:bodyPr/>
          <a:lstStyle/>
          <a:p>
            <a:r>
              <a:rPr lang="en-US" dirty="0"/>
              <a:t>Quick recap of the three papers</a:t>
            </a:r>
          </a:p>
        </p:txBody>
      </p:sp>
      <p:sp>
        <p:nvSpPr>
          <p:cNvPr id="5" name="Content Placeholder 4">
            <a:extLst>
              <a:ext uri="{FF2B5EF4-FFF2-40B4-BE49-F238E27FC236}">
                <a16:creationId xmlns:a16="http://schemas.microsoft.com/office/drawing/2014/main" id="{7A4606E3-F20C-5FB3-E4C1-9F4853F78452}"/>
              </a:ext>
            </a:extLst>
          </p:cNvPr>
          <p:cNvSpPr>
            <a:spLocks noGrp="1"/>
          </p:cNvSpPr>
          <p:nvPr>
            <p:ph idx="1"/>
          </p:nvPr>
        </p:nvSpPr>
        <p:spPr>
          <a:xfrm>
            <a:off x="360363" y="1203585"/>
            <a:ext cx="3754438" cy="1555114"/>
          </a:xfrm>
        </p:spPr>
        <p:txBody>
          <a:bodyPr/>
          <a:lstStyle/>
          <a:p>
            <a:r>
              <a:rPr lang="en-US" dirty="0"/>
              <a:t>“Bank competition and strategic adaptation to climate change”</a:t>
            </a:r>
          </a:p>
        </p:txBody>
      </p:sp>
      <p:sp>
        <p:nvSpPr>
          <p:cNvPr id="6" name="Content Placeholder 4">
            <a:extLst>
              <a:ext uri="{FF2B5EF4-FFF2-40B4-BE49-F238E27FC236}">
                <a16:creationId xmlns:a16="http://schemas.microsoft.com/office/drawing/2014/main" id="{30A2A33F-3497-365B-F233-90DC7917B92A}"/>
              </a:ext>
            </a:extLst>
          </p:cNvPr>
          <p:cNvSpPr txBox="1">
            <a:spLocks/>
          </p:cNvSpPr>
          <p:nvPr/>
        </p:nvSpPr>
        <p:spPr>
          <a:xfrm>
            <a:off x="4322763" y="1203585"/>
            <a:ext cx="3754438" cy="1555114"/>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tx2"/>
              </a:buClr>
              <a:buFont typeface="Arial" panose="020B0604020202020204" pitchFamily="34" charset="0"/>
              <a:buChar char="•"/>
              <a:defRPr sz="2400" kern="1200">
                <a:solidFill>
                  <a:schemeClr val="accent3"/>
                </a:solidFill>
                <a:latin typeface="+mn-lt"/>
                <a:ea typeface="+mn-ea"/>
                <a:cs typeface="+mn-cs"/>
              </a:defRPr>
            </a:lvl1pPr>
            <a:lvl2pPr marL="800100" indent="-3429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accent3"/>
                </a:solidFill>
                <a:latin typeface="+mn-lt"/>
                <a:ea typeface="+mn-ea"/>
                <a:cs typeface="+mn-cs"/>
              </a:defRPr>
            </a:lvl2pPr>
            <a:lvl3pPr marL="1257300" indent="-3429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accent3"/>
                </a:solidFill>
                <a:latin typeface="+mn-lt"/>
                <a:ea typeface="+mn-ea"/>
                <a:cs typeface="+mn-cs"/>
              </a:defRPr>
            </a:lvl3pPr>
            <a:lvl4pPr marL="1657350" indent="-28575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accent3"/>
                </a:solidFill>
                <a:latin typeface="+mn-lt"/>
                <a:ea typeface="+mn-ea"/>
                <a:cs typeface="+mn-cs"/>
              </a:defRPr>
            </a:lvl4pPr>
            <a:lvl5pPr marL="2114550" indent="-28575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”Do banks price environmental risk?  Only when local beliefs are binding”</a:t>
            </a:r>
          </a:p>
        </p:txBody>
      </p:sp>
      <p:sp>
        <p:nvSpPr>
          <p:cNvPr id="7" name="Content Placeholder 4">
            <a:extLst>
              <a:ext uri="{FF2B5EF4-FFF2-40B4-BE49-F238E27FC236}">
                <a16:creationId xmlns:a16="http://schemas.microsoft.com/office/drawing/2014/main" id="{C5D0C8DD-1968-E909-10BE-DE0087CB6225}"/>
              </a:ext>
            </a:extLst>
          </p:cNvPr>
          <p:cNvSpPr txBox="1">
            <a:spLocks/>
          </p:cNvSpPr>
          <p:nvPr/>
        </p:nvSpPr>
        <p:spPr>
          <a:xfrm>
            <a:off x="7808913" y="1203584"/>
            <a:ext cx="3754438" cy="1369136"/>
          </a:xfrm>
          <a:prstGeom prst="rect">
            <a:avLst/>
          </a:prstGeom>
        </p:spPr>
        <p:txBody>
          <a:bodyPr vert="horz" lIns="91440" tIns="45720" rIns="91440" bIns="45720" rtlCol="0">
            <a:normAutofit lnSpcReduction="10000"/>
          </a:bodyPr>
          <a:lstStyle>
            <a:lvl1pPr marL="457200" indent="-457200" algn="l" defTabSz="914400" rtl="0" eaLnBrk="1" latinLnBrk="0" hangingPunct="1">
              <a:lnSpc>
                <a:spcPct val="90000"/>
              </a:lnSpc>
              <a:spcBef>
                <a:spcPts val="1000"/>
              </a:spcBef>
              <a:buClr>
                <a:schemeClr val="tx2"/>
              </a:buClr>
              <a:buFont typeface="Arial" panose="020B0604020202020204" pitchFamily="34" charset="0"/>
              <a:buChar char="•"/>
              <a:defRPr sz="2400" kern="1200">
                <a:solidFill>
                  <a:schemeClr val="accent3"/>
                </a:solidFill>
                <a:latin typeface="+mn-lt"/>
                <a:ea typeface="+mn-ea"/>
                <a:cs typeface="+mn-cs"/>
              </a:defRPr>
            </a:lvl1pPr>
            <a:lvl2pPr marL="800100" indent="-3429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accent3"/>
                </a:solidFill>
                <a:latin typeface="+mn-lt"/>
                <a:ea typeface="+mn-ea"/>
                <a:cs typeface="+mn-cs"/>
              </a:defRPr>
            </a:lvl2pPr>
            <a:lvl3pPr marL="1257300" indent="-3429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accent3"/>
                </a:solidFill>
                <a:latin typeface="+mn-lt"/>
                <a:ea typeface="+mn-ea"/>
                <a:cs typeface="+mn-cs"/>
              </a:defRPr>
            </a:lvl3pPr>
            <a:lvl4pPr marL="1657350" indent="-28575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accent3"/>
                </a:solidFill>
                <a:latin typeface="+mn-lt"/>
                <a:ea typeface="+mn-ea"/>
                <a:cs typeface="+mn-cs"/>
              </a:defRPr>
            </a:lvl4pPr>
            <a:lvl5pPr marL="2114550" indent="-28575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“Banking on deforestation—the cost of nonenforcement”</a:t>
            </a:r>
          </a:p>
        </p:txBody>
      </p:sp>
      <p:sp>
        <p:nvSpPr>
          <p:cNvPr id="8" name="Footer Placeholder 7">
            <a:extLst>
              <a:ext uri="{FF2B5EF4-FFF2-40B4-BE49-F238E27FC236}">
                <a16:creationId xmlns:a16="http://schemas.microsoft.com/office/drawing/2014/main" id="{546073C0-4768-7EF3-4D40-995505CA3F66}"/>
              </a:ext>
            </a:extLst>
          </p:cNvPr>
          <p:cNvSpPr>
            <a:spLocks noGrp="1"/>
          </p:cNvSpPr>
          <p:nvPr>
            <p:ph type="ftr" sz="quarter" idx="11"/>
          </p:nvPr>
        </p:nvSpPr>
        <p:spPr/>
        <p:txBody>
          <a:bodyPr/>
          <a:lstStyle/>
          <a:p>
            <a:r>
              <a:rPr lang="en-GB"/>
              <a:t>© Peter Tufano, 2024</a:t>
            </a:r>
            <a:endParaRPr lang="en-GB" dirty="0"/>
          </a:p>
        </p:txBody>
      </p:sp>
      <p:sp>
        <p:nvSpPr>
          <p:cNvPr id="9" name="TextBox 8">
            <a:extLst>
              <a:ext uri="{FF2B5EF4-FFF2-40B4-BE49-F238E27FC236}">
                <a16:creationId xmlns:a16="http://schemas.microsoft.com/office/drawing/2014/main" id="{EF71FD72-2734-A29D-1F27-BB9DE3ABB210}"/>
              </a:ext>
            </a:extLst>
          </p:cNvPr>
          <p:cNvSpPr txBox="1"/>
          <p:nvPr/>
        </p:nvSpPr>
        <p:spPr>
          <a:xfrm>
            <a:off x="1447800" y="2758208"/>
            <a:ext cx="9372600" cy="3046988"/>
          </a:xfrm>
          <a:prstGeom prst="rect">
            <a:avLst/>
          </a:prstGeom>
          <a:noFill/>
          <a:ln>
            <a:solidFill>
              <a:srgbClr val="C00000"/>
            </a:solidFill>
          </a:ln>
        </p:spPr>
        <p:txBody>
          <a:bodyPr wrap="square" rtlCol="0">
            <a:spAutoFit/>
          </a:bodyPr>
          <a:lstStyle/>
          <a:p>
            <a:pPr algn="ctr"/>
            <a:r>
              <a:rPr lang="en-US" sz="2400" dirty="0"/>
              <a:t>Examine determinants of bank environmental lending</a:t>
            </a:r>
          </a:p>
          <a:p>
            <a:pPr algn="ctr"/>
            <a:endParaRPr lang="en-US" sz="2400" dirty="0"/>
          </a:p>
          <a:p>
            <a:pPr algn="ctr"/>
            <a:r>
              <a:rPr lang="en-US" sz="2400" dirty="0"/>
              <a:t>Consider different types of environment-related lending</a:t>
            </a:r>
          </a:p>
          <a:p>
            <a:pPr algn="ctr"/>
            <a:endParaRPr lang="en-US" sz="2400" dirty="0"/>
          </a:p>
          <a:p>
            <a:pPr algn="ctr"/>
            <a:r>
              <a:rPr lang="en-US" sz="2400" dirty="0"/>
              <a:t>Careful empirical specifications with new data, mostly diff-in-diff</a:t>
            </a:r>
          </a:p>
          <a:p>
            <a:pPr algn="ctr"/>
            <a:endParaRPr lang="en-US" sz="2400" dirty="0"/>
          </a:p>
          <a:p>
            <a:pPr algn="ctr"/>
            <a:r>
              <a:rPr lang="en-US" sz="2400" dirty="0"/>
              <a:t>Suggest how bank, managerial, political, social/community forces (the broader environment) might be at play</a:t>
            </a:r>
          </a:p>
        </p:txBody>
      </p:sp>
    </p:spTree>
    <p:extLst>
      <p:ext uri="{BB962C8B-B14F-4D97-AF65-F5344CB8AC3E}">
        <p14:creationId xmlns:p14="http://schemas.microsoft.com/office/powerpoint/2010/main" val="221984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1AD67B-3B6B-DB1B-C0E4-A31916A4E7BE}"/>
              </a:ext>
            </a:extLst>
          </p:cNvPr>
          <p:cNvSpPr>
            <a:spLocks noGrp="1"/>
          </p:cNvSpPr>
          <p:nvPr>
            <p:ph type="title"/>
          </p:nvPr>
        </p:nvSpPr>
        <p:spPr/>
        <p:txBody>
          <a:bodyPr/>
          <a:lstStyle/>
          <a:p>
            <a:r>
              <a:rPr lang="en-US" dirty="0"/>
              <a:t>Unique contributions of the three papers</a:t>
            </a:r>
          </a:p>
        </p:txBody>
      </p:sp>
      <p:sp>
        <p:nvSpPr>
          <p:cNvPr id="5" name="Content Placeholder 4">
            <a:extLst>
              <a:ext uri="{FF2B5EF4-FFF2-40B4-BE49-F238E27FC236}">
                <a16:creationId xmlns:a16="http://schemas.microsoft.com/office/drawing/2014/main" id="{7A4606E3-F20C-5FB3-E4C1-9F4853F78452}"/>
              </a:ext>
            </a:extLst>
          </p:cNvPr>
          <p:cNvSpPr>
            <a:spLocks noGrp="1"/>
          </p:cNvSpPr>
          <p:nvPr>
            <p:ph idx="1"/>
          </p:nvPr>
        </p:nvSpPr>
        <p:spPr>
          <a:xfrm>
            <a:off x="360363" y="1203585"/>
            <a:ext cx="3754438" cy="1555114"/>
          </a:xfrm>
        </p:spPr>
        <p:txBody>
          <a:bodyPr/>
          <a:lstStyle/>
          <a:p>
            <a:r>
              <a:rPr lang="en-US" dirty="0"/>
              <a:t>“Bank competition and strategic adaptation to climate change”</a:t>
            </a:r>
          </a:p>
        </p:txBody>
      </p:sp>
      <p:sp>
        <p:nvSpPr>
          <p:cNvPr id="6" name="Content Placeholder 4">
            <a:extLst>
              <a:ext uri="{FF2B5EF4-FFF2-40B4-BE49-F238E27FC236}">
                <a16:creationId xmlns:a16="http://schemas.microsoft.com/office/drawing/2014/main" id="{30A2A33F-3497-365B-F233-90DC7917B92A}"/>
              </a:ext>
            </a:extLst>
          </p:cNvPr>
          <p:cNvSpPr txBox="1">
            <a:spLocks/>
          </p:cNvSpPr>
          <p:nvPr/>
        </p:nvSpPr>
        <p:spPr>
          <a:xfrm>
            <a:off x="4322763" y="1203585"/>
            <a:ext cx="3754438" cy="1555114"/>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tx2"/>
              </a:buClr>
              <a:buFont typeface="Arial" panose="020B0604020202020204" pitchFamily="34" charset="0"/>
              <a:buChar char="•"/>
              <a:defRPr sz="2400" kern="1200">
                <a:solidFill>
                  <a:schemeClr val="accent3"/>
                </a:solidFill>
                <a:latin typeface="+mn-lt"/>
                <a:ea typeface="+mn-ea"/>
                <a:cs typeface="+mn-cs"/>
              </a:defRPr>
            </a:lvl1pPr>
            <a:lvl2pPr marL="800100" indent="-3429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accent3"/>
                </a:solidFill>
                <a:latin typeface="+mn-lt"/>
                <a:ea typeface="+mn-ea"/>
                <a:cs typeface="+mn-cs"/>
              </a:defRPr>
            </a:lvl2pPr>
            <a:lvl3pPr marL="1257300" indent="-3429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accent3"/>
                </a:solidFill>
                <a:latin typeface="+mn-lt"/>
                <a:ea typeface="+mn-ea"/>
                <a:cs typeface="+mn-cs"/>
              </a:defRPr>
            </a:lvl3pPr>
            <a:lvl4pPr marL="1657350" indent="-28575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accent3"/>
                </a:solidFill>
                <a:latin typeface="+mn-lt"/>
                <a:ea typeface="+mn-ea"/>
                <a:cs typeface="+mn-cs"/>
              </a:defRPr>
            </a:lvl4pPr>
            <a:lvl5pPr marL="2114550" indent="-28575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”Do banks price environmental risk?  Only when local beliefs are binding”</a:t>
            </a:r>
          </a:p>
        </p:txBody>
      </p:sp>
      <p:sp>
        <p:nvSpPr>
          <p:cNvPr id="7" name="Content Placeholder 4">
            <a:extLst>
              <a:ext uri="{FF2B5EF4-FFF2-40B4-BE49-F238E27FC236}">
                <a16:creationId xmlns:a16="http://schemas.microsoft.com/office/drawing/2014/main" id="{C5D0C8DD-1968-E909-10BE-DE0087CB6225}"/>
              </a:ext>
            </a:extLst>
          </p:cNvPr>
          <p:cNvSpPr txBox="1">
            <a:spLocks/>
          </p:cNvSpPr>
          <p:nvPr/>
        </p:nvSpPr>
        <p:spPr>
          <a:xfrm>
            <a:off x="7808913" y="1203584"/>
            <a:ext cx="3754438" cy="1369136"/>
          </a:xfrm>
          <a:prstGeom prst="rect">
            <a:avLst/>
          </a:prstGeom>
        </p:spPr>
        <p:txBody>
          <a:bodyPr vert="horz" lIns="91440" tIns="45720" rIns="91440" bIns="45720" rtlCol="0">
            <a:normAutofit lnSpcReduction="10000"/>
          </a:bodyPr>
          <a:lstStyle>
            <a:lvl1pPr marL="457200" indent="-457200" algn="l" defTabSz="914400" rtl="0" eaLnBrk="1" latinLnBrk="0" hangingPunct="1">
              <a:lnSpc>
                <a:spcPct val="90000"/>
              </a:lnSpc>
              <a:spcBef>
                <a:spcPts val="1000"/>
              </a:spcBef>
              <a:buClr>
                <a:schemeClr val="tx2"/>
              </a:buClr>
              <a:buFont typeface="Arial" panose="020B0604020202020204" pitchFamily="34" charset="0"/>
              <a:buChar char="•"/>
              <a:defRPr sz="2400" kern="1200">
                <a:solidFill>
                  <a:schemeClr val="accent3"/>
                </a:solidFill>
                <a:latin typeface="+mn-lt"/>
                <a:ea typeface="+mn-ea"/>
                <a:cs typeface="+mn-cs"/>
              </a:defRPr>
            </a:lvl1pPr>
            <a:lvl2pPr marL="800100" indent="-3429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accent3"/>
                </a:solidFill>
                <a:latin typeface="+mn-lt"/>
                <a:ea typeface="+mn-ea"/>
                <a:cs typeface="+mn-cs"/>
              </a:defRPr>
            </a:lvl2pPr>
            <a:lvl3pPr marL="1257300" indent="-3429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accent3"/>
                </a:solidFill>
                <a:latin typeface="+mn-lt"/>
                <a:ea typeface="+mn-ea"/>
                <a:cs typeface="+mn-cs"/>
              </a:defRPr>
            </a:lvl3pPr>
            <a:lvl4pPr marL="1657350" indent="-28575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accent3"/>
                </a:solidFill>
                <a:latin typeface="+mn-lt"/>
                <a:ea typeface="+mn-ea"/>
                <a:cs typeface="+mn-cs"/>
              </a:defRPr>
            </a:lvl4pPr>
            <a:lvl5pPr marL="2114550" indent="-28575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“Banking on deforestation—the cost of nonenforcement”</a:t>
            </a:r>
          </a:p>
        </p:txBody>
      </p:sp>
      <p:sp>
        <p:nvSpPr>
          <p:cNvPr id="8" name="Footer Placeholder 7">
            <a:extLst>
              <a:ext uri="{FF2B5EF4-FFF2-40B4-BE49-F238E27FC236}">
                <a16:creationId xmlns:a16="http://schemas.microsoft.com/office/drawing/2014/main" id="{546073C0-4768-7EF3-4D40-995505CA3F66}"/>
              </a:ext>
            </a:extLst>
          </p:cNvPr>
          <p:cNvSpPr>
            <a:spLocks noGrp="1"/>
          </p:cNvSpPr>
          <p:nvPr>
            <p:ph type="ftr" sz="quarter" idx="11"/>
          </p:nvPr>
        </p:nvSpPr>
        <p:spPr/>
        <p:txBody>
          <a:bodyPr/>
          <a:lstStyle/>
          <a:p>
            <a:r>
              <a:rPr lang="en-GB"/>
              <a:t>© Peter Tufano, 2024</a:t>
            </a:r>
            <a:endParaRPr lang="en-GB" dirty="0"/>
          </a:p>
        </p:txBody>
      </p:sp>
      <p:sp>
        <p:nvSpPr>
          <p:cNvPr id="9" name="TextBox 8">
            <a:extLst>
              <a:ext uri="{FF2B5EF4-FFF2-40B4-BE49-F238E27FC236}">
                <a16:creationId xmlns:a16="http://schemas.microsoft.com/office/drawing/2014/main" id="{EF71FD72-2734-A29D-1F27-BB9DE3ABB210}"/>
              </a:ext>
            </a:extLst>
          </p:cNvPr>
          <p:cNvSpPr txBox="1"/>
          <p:nvPr/>
        </p:nvSpPr>
        <p:spPr>
          <a:xfrm>
            <a:off x="532606" y="2597171"/>
            <a:ext cx="3619501" cy="4093428"/>
          </a:xfrm>
          <a:prstGeom prst="rect">
            <a:avLst/>
          </a:prstGeom>
          <a:noFill/>
          <a:ln>
            <a:solidFill>
              <a:srgbClr val="C00000"/>
            </a:solidFill>
          </a:ln>
        </p:spPr>
        <p:txBody>
          <a:bodyPr wrap="square" rtlCol="0">
            <a:spAutoFit/>
          </a:bodyPr>
          <a:lstStyle/>
          <a:p>
            <a:pPr algn="ctr"/>
            <a:r>
              <a:rPr lang="en-US" sz="2000" dirty="0"/>
              <a:t>US context </a:t>
            </a:r>
          </a:p>
          <a:p>
            <a:pPr algn="ctr"/>
            <a:r>
              <a:rPr lang="en-US" sz="2000" dirty="0"/>
              <a:t>Flood risk and Hurricane Henry</a:t>
            </a:r>
          </a:p>
          <a:p>
            <a:pPr algn="ctr"/>
            <a:endParaRPr lang="en-US" sz="2000" dirty="0"/>
          </a:p>
          <a:p>
            <a:pPr algn="ctr"/>
            <a:r>
              <a:rPr lang="en-US" sz="2000" dirty="0"/>
              <a:t>Primarily about how physical risk considerations affect learning and lending</a:t>
            </a:r>
          </a:p>
          <a:p>
            <a:pPr algn="ctr"/>
            <a:endParaRPr lang="en-US" sz="2000" dirty="0"/>
          </a:p>
          <a:p>
            <a:pPr algn="ctr"/>
            <a:r>
              <a:rPr lang="en-US" sz="2000" i="1" dirty="0">
                <a:solidFill>
                  <a:srgbClr val="FF0000"/>
                </a:solidFill>
              </a:rPr>
              <a:t>Environmentally risky borrowers </a:t>
            </a:r>
            <a:r>
              <a:rPr lang="en-US" sz="2000" i="1" dirty="0"/>
              <a:t>pay more</a:t>
            </a:r>
          </a:p>
          <a:p>
            <a:pPr algn="ctr"/>
            <a:endParaRPr lang="en-US" sz="2000" dirty="0"/>
          </a:p>
          <a:p>
            <a:pPr algn="ctr"/>
            <a:r>
              <a:rPr lang="en-US" sz="2000" i="1" dirty="0">
                <a:solidFill>
                  <a:srgbClr val="FF0000"/>
                </a:solidFill>
              </a:rPr>
              <a:t>Competition </a:t>
            </a:r>
            <a:r>
              <a:rPr lang="en-US" sz="2000" dirty="0"/>
              <a:t>affects risk assessment or pricing</a:t>
            </a:r>
          </a:p>
        </p:txBody>
      </p:sp>
      <p:sp>
        <p:nvSpPr>
          <p:cNvPr id="2" name="TextBox 1">
            <a:extLst>
              <a:ext uri="{FF2B5EF4-FFF2-40B4-BE49-F238E27FC236}">
                <a16:creationId xmlns:a16="http://schemas.microsoft.com/office/drawing/2014/main" id="{4545DEEC-B7FD-5D2F-F8D6-7D7C744A0003}"/>
              </a:ext>
            </a:extLst>
          </p:cNvPr>
          <p:cNvSpPr txBox="1"/>
          <p:nvPr/>
        </p:nvSpPr>
        <p:spPr>
          <a:xfrm>
            <a:off x="4515645" y="2597171"/>
            <a:ext cx="3619501" cy="4093428"/>
          </a:xfrm>
          <a:prstGeom prst="rect">
            <a:avLst/>
          </a:prstGeom>
          <a:noFill/>
          <a:ln>
            <a:solidFill>
              <a:srgbClr val="C00000"/>
            </a:solidFill>
          </a:ln>
        </p:spPr>
        <p:txBody>
          <a:bodyPr wrap="square" rtlCol="0">
            <a:spAutoFit/>
          </a:bodyPr>
          <a:lstStyle/>
          <a:p>
            <a:pPr algn="ctr"/>
            <a:r>
              <a:rPr lang="en-US" sz="2000" dirty="0"/>
              <a:t>US context, syndicated loans</a:t>
            </a:r>
          </a:p>
          <a:p>
            <a:pPr algn="ctr"/>
            <a:endParaRPr lang="en-US" sz="2000" dirty="0"/>
          </a:p>
          <a:p>
            <a:pPr algn="ctr"/>
            <a:r>
              <a:rPr lang="en-US" sz="2000" dirty="0"/>
              <a:t>Broad range of environmental factors including </a:t>
            </a:r>
            <a:r>
              <a:rPr lang="en-US" sz="2000" dirty="0">
                <a:solidFill>
                  <a:srgbClr val="FF0000"/>
                </a:solidFill>
              </a:rPr>
              <a:t>biodiversity</a:t>
            </a:r>
          </a:p>
          <a:p>
            <a:pPr algn="ctr"/>
            <a:endParaRPr lang="en-US" sz="2000" dirty="0"/>
          </a:p>
          <a:p>
            <a:pPr algn="ctr"/>
            <a:r>
              <a:rPr lang="en-US" sz="2000" i="1" dirty="0"/>
              <a:t>Banks may charge more to lenders with </a:t>
            </a:r>
            <a:r>
              <a:rPr lang="en-US" sz="2000" i="1" dirty="0">
                <a:solidFill>
                  <a:srgbClr val="FF0000"/>
                </a:solidFill>
              </a:rPr>
              <a:t>greater env. impact and exposure</a:t>
            </a:r>
          </a:p>
          <a:p>
            <a:pPr algn="ctr"/>
            <a:endParaRPr lang="en-US" sz="2000" dirty="0"/>
          </a:p>
          <a:p>
            <a:pPr algn="ctr"/>
            <a:r>
              <a:rPr lang="en-US" sz="2000" i="1" dirty="0">
                <a:solidFill>
                  <a:srgbClr val="FF0000"/>
                </a:solidFill>
              </a:rPr>
              <a:t>Financial strength, local beliefs, Trump, and local enforcement/</a:t>
            </a:r>
            <a:r>
              <a:rPr lang="en-US" sz="2000" i="1" dirty="0" err="1">
                <a:solidFill>
                  <a:srgbClr val="FF0000"/>
                </a:solidFill>
              </a:rPr>
              <a:t>degregulation</a:t>
            </a:r>
            <a:r>
              <a:rPr lang="en-US" sz="2000" i="1" dirty="0">
                <a:solidFill>
                  <a:srgbClr val="FF0000"/>
                </a:solidFill>
              </a:rPr>
              <a:t> </a:t>
            </a:r>
            <a:r>
              <a:rPr lang="en-US" sz="2000" dirty="0"/>
              <a:t>affect pricing</a:t>
            </a:r>
          </a:p>
        </p:txBody>
      </p:sp>
      <p:sp>
        <p:nvSpPr>
          <p:cNvPr id="3" name="TextBox 2">
            <a:extLst>
              <a:ext uri="{FF2B5EF4-FFF2-40B4-BE49-F238E27FC236}">
                <a16:creationId xmlns:a16="http://schemas.microsoft.com/office/drawing/2014/main" id="{BF4B7995-F0E3-3603-504F-551AB2380870}"/>
              </a:ext>
            </a:extLst>
          </p:cNvPr>
          <p:cNvSpPr txBox="1"/>
          <p:nvPr/>
        </p:nvSpPr>
        <p:spPr>
          <a:xfrm>
            <a:off x="8306596" y="2572720"/>
            <a:ext cx="3619501" cy="4401205"/>
          </a:xfrm>
          <a:prstGeom prst="rect">
            <a:avLst/>
          </a:prstGeom>
          <a:noFill/>
          <a:ln>
            <a:solidFill>
              <a:srgbClr val="C00000"/>
            </a:solidFill>
          </a:ln>
        </p:spPr>
        <p:txBody>
          <a:bodyPr wrap="square" rtlCol="0">
            <a:spAutoFit/>
          </a:bodyPr>
          <a:lstStyle/>
          <a:p>
            <a:pPr algn="ctr"/>
            <a:r>
              <a:rPr lang="en-US" sz="2000" dirty="0"/>
              <a:t>Brazilian, syndicated loans</a:t>
            </a:r>
          </a:p>
          <a:p>
            <a:pPr algn="ctr"/>
            <a:endParaRPr lang="en-US" sz="2000" dirty="0"/>
          </a:p>
          <a:p>
            <a:pPr algn="ctr"/>
            <a:r>
              <a:rPr lang="en-US" sz="2000" dirty="0"/>
              <a:t>Specifically look at brown loans in the Amazon that support deforestation</a:t>
            </a:r>
            <a:endParaRPr lang="en-US" sz="2000" dirty="0">
              <a:solidFill>
                <a:srgbClr val="FF0000"/>
              </a:solidFill>
            </a:endParaRPr>
          </a:p>
          <a:p>
            <a:pPr algn="ctr"/>
            <a:endParaRPr lang="en-US" sz="2000" dirty="0"/>
          </a:p>
          <a:p>
            <a:pPr algn="ctr"/>
            <a:r>
              <a:rPr lang="en-US" sz="2000" i="1" dirty="0"/>
              <a:t>Shock: massive 2019 cut in enforcement</a:t>
            </a:r>
          </a:p>
          <a:p>
            <a:pPr algn="ctr"/>
            <a:endParaRPr lang="en-US" sz="2000" i="1" dirty="0"/>
          </a:p>
          <a:p>
            <a:pPr algn="ctr"/>
            <a:r>
              <a:rPr lang="en-US" sz="2000" i="1" dirty="0">
                <a:solidFill>
                  <a:srgbClr val="FF0000"/>
                </a:solidFill>
              </a:rPr>
              <a:t>Corresponding increase in brown lending…and deforestation.  Reallocate capital for short term profits</a:t>
            </a:r>
          </a:p>
          <a:p>
            <a:pPr algn="ctr"/>
            <a:endParaRPr lang="en-US" sz="2000" i="1" dirty="0"/>
          </a:p>
        </p:txBody>
      </p:sp>
    </p:spTree>
    <p:extLst>
      <p:ext uri="{BB962C8B-B14F-4D97-AF65-F5344CB8AC3E}">
        <p14:creationId xmlns:p14="http://schemas.microsoft.com/office/powerpoint/2010/main" val="221339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1AD67B-3B6B-DB1B-C0E4-A31916A4E7BE}"/>
              </a:ext>
            </a:extLst>
          </p:cNvPr>
          <p:cNvSpPr>
            <a:spLocks noGrp="1"/>
          </p:cNvSpPr>
          <p:nvPr>
            <p:ph type="title"/>
          </p:nvPr>
        </p:nvSpPr>
        <p:spPr/>
        <p:txBody>
          <a:bodyPr/>
          <a:lstStyle/>
          <a:p>
            <a:r>
              <a:rPr lang="en-US" dirty="0"/>
              <a:t>Complex questions raised by all three papers</a:t>
            </a:r>
          </a:p>
        </p:txBody>
      </p:sp>
      <p:sp>
        <p:nvSpPr>
          <p:cNvPr id="8" name="Footer Placeholder 7">
            <a:extLst>
              <a:ext uri="{FF2B5EF4-FFF2-40B4-BE49-F238E27FC236}">
                <a16:creationId xmlns:a16="http://schemas.microsoft.com/office/drawing/2014/main" id="{546073C0-4768-7EF3-4D40-995505CA3F66}"/>
              </a:ext>
            </a:extLst>
          </p:cNvPr>
          <p:cNvSpPr>
            <a:spLocks noGrp="1"/>
          </p:cNvSpPr>
          <p:nvPr>
            <p:ph type="ftr" sz="quarter" idx="11"/>
          </p:nvPr>
        </p:nvSpPr>
        <p:spPr/>
        <p:txBody>
          <a:bodyPr/>
          <a:lstStyle/>
          <a:p>
            <a:r>
              <a:rPr lang="en-GB"/>
              <a:t>© Peter Tufano, 2024</a:t>
            </a:r>
            <a:endParaRPr lang="en-GB" dirty="0"/>
          </a:p>
        </p:txBody>
      </p:sp>
      <p:sp>
        <p:nvSpPr>
          <p:cNvPr id="9" name="TextBox 8">
            <a:extLst>
              <a:ext uri="{FF2B5EF4-FFF2-40B4-BE49-F238E27FC236}">
                <a16:creationId xmlns:a16="http://schemas.microsoft.com/office/drawing/2014/main" id="{EF71FD72-2734-A29D-1F27-BB9DE3ABB210}"/>
              </a:ext>
            </a:extLst>
          </p:cNvPr>
          <p:cNvSpPr txBox="1"/>
          <p:nvPr/>
        </p:nvSpPr>
        <p:spPr>
          <a:xfrm>
            <a:off x="709864" y="1257813"/>
            <a:ext cx="10460037" cy="4893647"/>
          </a:xfrm>
          <a:prstGeom prst="rect">
            <a:avLst/>
          </a:prstGeom>
          <a:noFill/>
          <a:ln>
            <a:solidFill>
              <a:srgbClr val="C00000"/>
            </a:solidFill>
          </a:ln>
        </p:spPr>
        <p:txBody>
          <a:bodyPr wrap="square" rtlCol="0">
            <a:spAutoFit/>
          </a:bodyPr>
          <a:lstStyle/>
          <a:p>
            <a:pPr marL="342900" indent="-342900">
              <a:buFont typeface="Arial" panose="020B0604020202020204" pitchFamily="34" charset="0"/>
              <a:buChar char="•"/>
            </a:pPr>
            <a:r>
              <a:rPr lang="en-US" sz="2400" dirty="0"/>
              <a:t>What are the privately-optimal and socially-optimal benchmarks against which to judge bank lending behavior?</a:t>
            </a:r>
          </a:p>
          <a:p>
            <a:pPr marL="342900" indent="-342900">
              <a:buFont typeface="Arial" panose="020B0604020202020204" pitchFamily="34" charset="0"/>
              <a:buChar char="•"/>
            </a:pPr>
            <a:r>
              <a:rPr lang="en-US" sz="2400" dirty="0"/>
              <a:t>Can competition make us “dumber?”   Conversely, can coordination make us ”smarter?”</a:t>
            </a:r>
          </a:p>
          <a:p>
            <a:pPr marL="342900" indent="-342900">
              <a:buFont typeface="Arial" panose="020B0604020202020204" pitchFamily="34" charset="0"/>
              <a:buChar char="•"/>
            </a:pPr>
            <a:r>
              <a:rPr lang="en-US" sz="2400" dirty="0"/>
              <a:t>Despite a belief in “profit maximization,” how much are business decisions conditioned on </a:t>
            </a:r>
            <a:r>
              <a:rPr lang="en-US" sz="2400" i="1" dirty="0"/>
              <a:t>local</a:t>
            </a:r>
            <a:r>
              <a:rPr lang="en-US" sz="2400" dirty="0"/>
              <a:t> social and market beliefs? On societal impacts?  Science?</a:t>
            </a:r>
          </a:p>
          <a:p>
            <a:pPr marL="342900" indent="-342900">
              <a:buFont typeface="Arial" panose="020B0604020202020204" pitchFamily="34" charset="0"/>
              <a:buChar char="•"/>
            </a:pPr>
            <a:r>
              <a:rPr lang="en-US" sz="2400" dirty="0"/>
              <a:t>Is biodiversity </a:t>
            </a:r>
            <a:r>
              <a:rPr lang="en-US" sz="2400" i="1" dirty="0"/>
              <a:t>really</a:t>
            </a:r>
            <a:r>
              <a:rPr lang="en-US" sz="2400" dirty="0"/>
              <a:t> being acknowledged/priced? Or is it something else?</a:t>
            </a:r>
          </a:p>
          <a:p>
            <a:pPr marL="342900" indent="-342900">
              <a:buFont typeface="Arial" panose="020B0604020202020204" pitchFamily="34" charset="0"/>
              <a:buChar char="•"/>
            </a:pPr>
            <a:r>
              <a:rPr lang="en-US" sz="2400" dirty="0"/>
              <a:t>How much can we expect the banking/private sector to do on its own? </a:t>
            </a:r>
          </a:p>
          <a:p>
            <a:pPr marL="342900" indent="-342900">
              <a:buFont typeface="Arial" panose="020B0604020202020204" pitchFamily="34" charset="0"/>
              <a:buChar char="•"/>
            </a:pPr>
            <a:r>
              <a:rPr lang="en-US" sz="2400" dirty="0"/>
              <a:t>How much should bank regulators demand?  (How) Should banking authorities incorporate the long-term social costs of environmental damage into rules?  Or only the short-term risks to safety and soundness?</a:t>
            </a:r>
          </a:p>
        </p:txBody>
      </p:sp>
    </p:spTree>
    <p:extLst>
      <p:ext uri="{BB962C8B-B14F-4D97-AF65-F5344CB8AC3E}">
        <p14:creationId xmlns:p14="http://schemas.microsoft.com/office/powerpoint/2010/main" val="53733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97DE9D-F360-E776-A521-B042D8150EF8}"/>
              </a:ext>
            </a:extLst>
          </p:cNvPr>
          <p:cNvPicPr>
            <a:picLocks noChangeAspect="1"/>
          </p:cNvPicPr>
          <p:nvPr/>
        </p:nvPicPr>
        <p:blipFill>
          <a:blip r:embed="rId2">
            <a:extLst>
              <a:ext uri="{28A0092B-C50C-407E-A947-70E740481C1C}">
                <a14:useLocalDpi xmlns:a14="http://schemas.microsoft.com/office/drawing/2010/main" val="0"/>
              </a:ext>
            </a:extLst>
          </a:blip>
          <a:srcRect l="4274" r="427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le 1">
            <a:extLst>
              <a:ext uri="{FF2B5EF4-FFF2-40B4-BE49-F238E27FC236}">
                <a16:creationId xmlns:a16="http://schemas.microsoft.com/office/drawing/2014/main" id="{D8914F1E-F517-4B4F-0408-3E7E47272164}"/>
              </a:ext>
            </a:extLst>
          </p:cNvPr>
          <p:cNvSpPr>
            <a:spLocks noGrp="1"/>
          </p:cNvSpPr>
          <p:nvPr>
            <p:ph type="title"/>
          </p:nvPr>
        </p:nvSpPr>
        <p:spPr>
          <a:xfrm>
            <a:off x="441960" y="402336"/>
            <a:ext cx="4998720" cy="2295144"/>
          </a:xfrm>
        </p:spPr>
        <p:txBody>
          <a:bodyPr vert="horz" lIns="91440" tIns="45720" rIns="91440" bIns="45720" rtlCol="0" anchor="b">
            <a:normAutofit/>
          </a:bodyPr>
          <a:lstStyle/>
          <a:p>
            <a:r>
              <a:rPr lang="en-US" sz="4400" dirty="0"/>
              <a:t>An invitation:</a:t>
            </a:r>
            <a:br>
              <a:rPr lang="en-US" sz="4400" dirty="0"/>
            </a:br>
            <a:r>
              <a:rPr lang="en-US" sz="4400" dirty="0"/>
              <a:t>Learn more</a:t>
            </a:r>
          </a:p>
        </p:txBody>
      </p:sp>
      <p:sp>
        <p:nvSpPr>
          <p:cNvPr id="4" name="Footer Placeholder 3">
            <a:extLst>
              <a:ext uri="{FF2B5EF4-FFF2-40B4-BE49-F238E27FC236}">
                <a16:creationId xmlns:a16="http://schemas.microsoft.com/office/drawing/2014/main" id="{A74937A0-44E2-C799-4818-1F06343F9B40}"/>
              </a:ext>
            </a:extLst>
          </p:cNvPr>
          <p:cNvSpPr>
            <a:spLocks noGrp="1"/>
          </p:cNvSpPr>
          <p:nvPr>
            <p:ph type="ftr" sz="quarter" idx="11"/>
          </p:nvPr>
        </p:nvSpPr>
        <p:spPr/>
        <p:txBody>
          <a:bodyPr/>
          <a:lstStyle/>
          <a:p>
            <a:r>
              <a:rPr lang="en-GB"/>
              <a:t>© Peter Tufano, 2024</a:t>
            </a:r>
          </a:p>
        </p:txBody>
      </p:sp>
    </p:spTree>
    <p:extLst>
      <p:ext uri="{BB962C8B-B14F-4D97-AF65-F5344CB8AC3E}">
        <p14:creationId xmlns:p14="http://schemas.microsoft.com/office/powerpoint/2010/main" val="3499078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FD2AE-03EB-E8E1-95E2-45CF49666777}"/>
              </a:ext>
            </a:extLst>
          </p:cNvPr>
          <p:cNvSpPr>
            <a:spLocks noGrp="1"/>
          </p:cNvSpPr>
          <p:nvPr>
            <p:ph type="title"/>
          </p:nvPr>
        </p:nvSpPr>
        <p:spPr>
          <a:xfrm>
            <a:off x="-1" y="-20708"/>
            <a:ext cx="10984375" cy="1018096"/>
          </a:xfrm>
        </p:spPr>
        <p:txBody>
          <a:bodyPr>
            <a:normAutofit fontScale="90000"/>
          </a:bodyPr>
          <a:lstStyle/>
          <a:p>
            <a:r>
              <a:rPr lang="en-US" dirty="0"/>
              <a:t>https://</a:t>
            </a:r>
            <a:r>
              <a:rPr lang="en-US" dirty="0" err="1"/>
              <a:t>salatainstitute.harvard.edu</a:t>
            </a:r>
            <a:r>
              <a:rPr lang="en-US" dirty="0"/>
              <a:t>/financial-economics-of-climate-and-sustainability-2025/</a:t>
            </a:r>
          </a:p>
        </p:txBody>
      </p:sp>
      <p:pic>
        <p:nvPicPr>
          <p:cNvPr id="7" name="Picture 6" descr="A collage of a photo of a city&#10;&#10;Description automatically generated">
            <a:extLst>
              <a:ext uri="{FF2B5EF4-FFF2-40B4-BE49-F238E27FC236}">
                <a16:creationId xmlns:a16="http://schemas.microsoft.com/office/drawing/2014/main" id="{217602E2-97CE-1EFF-C108-5032293A33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800" y="1111867"/>
            <a:ext cx="7772400" cy="4138461"/>
          </a:xfrm>
          <a:prstGeom prst="rect">
            <a:avLst/>
          </a:prstGeom>
        </p:spPr>
      </p:pic>
      <p:pic>
        <p:nvPicPr>
          <p:cNvPr id="5" name="Content Placeholder 4" descr="A screenshot of a text&#10;&#10;Description automatically generated">
            <a:extLst>
              <a:ext uri="{FF2B5EF4-FFF2-40B4-BE49-F238E27FC236}">
                <a16:creationId xmlns:a16="http://schemas.microsoft.com/office/drawing/2014/main" id="{EC56A016-D118-C013-7EAD-EE87CC9C1FA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63662" y="1787525"/>
            <a:ext cx="6509033" cy="5070475"/>
          </a:xfrm>
        </p:spPr>
      </p:pic>
      <p:sp>
        <p:nvSpPr>
          <p:cNvPr id="3" name="Footer Placeholder 2">
            <a:extLst>
              <a:ext uri="{FF2B5EF4-FFF2-40B4-BE49-F238E27FC236}">
                <a16:creationId xmlns:a16="http://schemas.microsoft.com/office/drawing/2014/main" id="{B5A81447-0858-D394-A24C-151F68FEB041}"/>
              </a:ext>
            </a:extLst>
          </p:cNvPr>
          <p:cNvSpPr>
            <a:spLocks noGrp="1"/>
          </p:cNvSpPr>
          <p:nvPr>
            <p:ph type="ftr" sz="quarter" idx="11"/>
          </p:nvPr>
        </p:nvSpPr>
        <p:spPr/>
        <p:txBody>
          <a:bodyPr/>
          <a:lstStyle/>
          <a:p>
            <a:r>
              <a:rPr lang="en-GB"/>
              <a:t>© Peter Tufano, 2024</a:t>
            </a:r>
            <a:endParaRPr lang="en-GB" dirty="0"/>
          </a:p>
        </p:txBody>
      </p:sp>
    </p:spTree>
    <p:extLst>
      <p:ext uri="{BB962C8B-B14F-4D97-AF65-F5344CB8AC3E}">
        <p14:creationId xmlns:p14="http://schemas.microsoft.com/office/powerpoint/2010/main" val="1464630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2FFE4-3B55-4831-324C-9C5A2689F4D4}"/>
              </a:ext>
            </a:extLst>
          </p:cNvPr>
          <p:cNvSpPr>
            <a:spLocks noGrp="1"/>
          </p:cNvSpPr>
          <p:nvPr>
            <p:ph type="title"/>
          </p:nvPr>
        </p:nvSpPr>
        <p:spPr>
          <a:xfrm>
            <a:off x="360364" y="0"/>
            <a:ext cx="8457924" cy="810458"/>
          </a:xfrm>
        </p:spPr>
        <p:txBody>
          <a:bodyPr/>
          <a:lstStyle/>
          <a:p>
            <a:r>
              <a:rPr lang="en-US" dirty="0"/>
              <a:t>Core session faculty</a:t>
            </a:r>
          </a:p>
        </p:txBody>
      </p:sp>
      <p:sp>
        <p:nvSpPr>
          <p:cNvPr id="3" name="TextBox 2">
            <a:extLst>
              <a:ext uri="{FF2B5EF4-FFF2-40B4-BE49-F238E27FC236}">
                <a16:creationId xmlns:a16="http://schemas.microsoft.com/office/drawing/2014/main" id="{D0131535-01A5-CF1A-EDCB-60A31D92944B}"/>
              </a:ext>
            </a:extLst>
          </p:cNvPr>
          <p:cNvSpPr txBox="1"/>
          <p:nvPr/>
        </p:nvSpPr>
        <p:spPr>
          <a:xfrm>
            <a:off x="8818288" y="5380674"/>
            <a:ext cx="1375825" cy="646331"/>
          </a:xfrm>
          <a:prstGeom prst="rect">
            <a:avLst/>
          </a:prstGeom>
          <a:noFill/>
        </p:spPr>
        <p:txBody>
          <a:bodyPr wrap="none" rtlCol="0">
            <a:spAutoFit/>
          </a:bodyPr>
          <a:lstStyle/>
          <a:p>
            <a:pPr algn="ctr"/>
            <a:r>
              <a:rPr lang="en-US" dirty="0">
                <a:hlinkClick r:id="rId2"/>
              </a:rPr>
              <a:t>Peter Tufano</a:t>
            </a:r>
            <a:endParaRPr lang="en-US" dirty="0"/>
          </a:p>
          <a:p>
            <a:pPr algn="ctr"/>
            <a:r>
              <a:rPr lang="en-US" i="1" dirty="0"/>
              <a:t>Harvard</a:t>
            </a:r>
          </a:p>
        </p:txBody>
      </p:sp>
      <p:sp>
        <p:nvSpPr>
          <p:cNvPr id="4" name="TextBox 3">
            <a:extLst>
              <a:ext uri="{FF2B5EF4-FFF2-40B4-BE49-F238E27FC236}">
                <a16:creationId xmlns:a16="http://schemas.microsoft.com/office/drawing/2014/main" id="{505C4641-D5F4-D934-9311-8A9EFD381171}"/>
              </a:ext>
            </a:extLst>
          </p:cNvPr>
          <p:cNvSpPr txBox="1"/>
          <p:nvPr/>
        </p:nvSpPr>
        <p:spPr>
          <a:xfrm>
            <a:off x="1634964" y="2407980"/>
            <a:ext cx="957313" cy="923330"/>
          </a:xfrm>
          <a:prstGeom prst="rect">
            <a:avLst/>
          </a:prstGeom>
          <a:noFill/>
        </p:spPr>
        <p:txBody>
          <a:bodyPr wrap="none" rtlCol="0">
            <a:spAutoFit/>
          </a:bodyPr>
          <a:lstStyle/>
          <a:p>
            <a:pPr algn="ctr"/>
            <a:r>
              <a:rPr lang="en-US" dirty="0">
                <a:hlinkClick r:id="rId3"/>
              </a:rPr>
              <a:t>Patrick</a:t>
            </a:r>
          </a:p>
          <a:p>
            <a:pPr algn="ctr"/>
            <a:r>
              <a:rPr lang="en-US" dirty="0">
                <a:hlinkClick r:id="rId3"/>
              </a:rPr>
              <a:t>Bolton</a:t>
            </a:r>
            <a:endParaRPr lang="en-US" dirty="0"/>
          </a:p>
          <a:p>
            <a:pPr algn="ctr"/>
            <a:r>
              <a:rPr lang="en-US" i="1" dirty="0"/>
              <a:t>Imperial</a:t>
            </a:r>
          </a:p>
        </p:txBody>
      </p:sp>
      <p:sp>
        <p:nvSpPr>
          <p:cNvPr id="5" name="TextBox 4">
            <a:extLst>
              <a:ext uri="{FF2B5EF4-FFF2-40B4-BE49-F238E27FC236}">
                <a16:creationId xmlns:a16="http://schemas.microsoft.com/office/drawing/2014/main" id="{2830DA82-4668-E319-316C-16C7404F79E3}"/>
              </a:ext>
            </a:extLst>
          </p:cNvPr>
          <p:cNvSpPr txBox="1"/>
          <p:nvPr/>
        </p:nvSpPr>
        <p:spPr>
          <a:xfrm>
            <a:off x="5619268" y="5372369"/>
            <a:ext cx="1316322" cy="646331"/>
          </a:xfrm>
          <a:prstGeom prst="rect">
            <a:avLst/>
          </a:prstGeom>
          <a:noFill/>
        </p:spPr>
        <p:txBody>
          <a:bodyPr wrap="none" rtlCol="0">
            <a:spAutoFit/>
          </a:bodyPr>
          <a:lstStyle/>
          <a:p>
            <a:pPr algn="ctr"/>
            <a:r>
              <a:rPr lang="en-US" dirty="0">
                <a:hlinkClick r:id="rId4"/>
              </a:rPr>
              <a:t>Laura Starks</a:t>
            </a:r>
            <a:endParaRPr lang="en-US" dirty="0"/>
          </a:p>
          <a:p>
            <a:pPr algn="ctr"/>
            <a:r>
              <a:rPr lang="en-US" i="1" dirty="0"/>
              <a:t>Texas</a:t>
            </a:r>
          </a:p>
        </p:txBody>
      </p:sp>
      <p:sp>
        <p:nvSpPr>
          <p:cNvPr id="6" name="TextBox 5">
            <a:extLst>
              <a:ext uri="{FF2B5EF4-FFF2-40B4-BE49-F238E27FC236}">
                <a16:creationId xmlns:a16="http://schemas.microsoft.com/office/drawing/2014/main" id="{C785AFFD-5F46-2520-E986-769B492790AC}"/>
              </a:ext>
            </a:extLst>
          </p:cNvPr>
          <p:cNvSpPr txBox="1"/>
          <p:nvPr/>
        </p:nvSpPr>
        <p:spPr>
          <a:xfrm>
            <a:off x="4941225" y="2438082"/>
            <a:ext cx="1067921" cy="923330"/>
          </a:xfrm>
          <a:prstGeom prst="rect">
            <a:avLst/>
          </a:prstGeom>
          <a:noFill/>
        </p:spPr>
        <p:txBody>
          <a:bodyPr wrap="none" rtlCol="0">
            <a:spAutoFit/>
          </a:bodyPr>
          <a:lstStyle/>
          <a:p>
            <a:pPr algn="ctr"/>
            <a:r>
              <a:rPr lang="en-US" dirty="0">
                <a:hlinkClick r:id="rId5"/>
              </a:rPr>
              <a:t>Caroline </a:t>
            </a:r>
          </a:p>
          <a:p>
            <a:pPr algn="ctr"/>
            <a:r>
              <a:rPr lang="en-US" dirty="0">
                <a:hlinkClick r:id="rId5"/>
              </a:rPr>
              <a:t>Flammer</a:t>
            </a:r>
            <a:endParaRPr lang="en-US" dirty="0"/>
          </a:p>
          <a:p>
            <a:pPr algn="ctr"/>
            <a:r>
              <a:rPr lang="en-US" i="1" dirty="0"/>
              <a:t>Columbia</a:t>
            </a:r>
          </a:p>
        </p:txBody>
      </p:sp>
      <p:sp>
        <p:nvSpPr>
          <p:cNvPr id="7" name="TextBox 6">
            <a:extLst>
              <a:ext uri="{FF2B5EF4-FFF2-40B4-BE49-F238E27FC236}">
                <a16:creationId xmlns:a16="http://schemas.microsoft.com/office/drawing/2014/main" id="{39DDA94F-9B59-AA37-AE70-A2958468EBC3}"/>
              </a:ext>
            </a:extLst>
          </p:cNvPr>
          <p:cNvSpPr txBox="1"/>
          <p:nvPr/>
        </p:nvSpPr>
        <p:spPr>
          <a:xfrm>
            <a:off x="3522726" y="5350249"/>
            <a:ext cx="1611339" cy="1200329"/>
          </a:xfrm>
          <a:prstGeom prst="rect">
            <a:avLst/>
          </a:prstGeom>
          <a:noFill/>
        </p:spPr>
        <p:txBody>
          <a:bodyPr wrap="none" rtlCol="0">
            <a:spAutoFit/>
          </a:bodyPr>
          <a:lstStyle/>
          <a:p>
            <a:pPr algn="ctr"/>
            <a:r>
              <a:rPr lang="en-US" dirty="0">
                <a:hlinkClick r:id="rId6"/>
              </a:rPr>
              <a:t>Stefan</a:t>
            </a:r>
          </a:p>
          <a:p>
            <a:pPr algn="ctr"/>
            <a:r>
              <a:rPr lang="en-US" dirty="0" err="1">
                <a:hlinkClick r:id="rId6"/>
              </a:rPr>
              <a:t>Reichelstein</a:t>
            </a:r>
            <a:endParaRPr lang="en-US" dirty="0"/>
          </a:p>
          <a:p>
            <a:pPr algn="ctr"/>
            <a:r>
              <a:rPr lang="en-US" i="1" dirty="0"/>
              <a:t>Stanford </a:t>
            </a:r>
          </a:p>
          <a:p>
            <a:pPr algn="ctr"/>
            <a:r>
              <a:rPr lang="en-US" i="1" dirty="0"/>
              <a:t>and Mannheim</a:t>
            </a:r>
          </a:p>
        </p:txBody>
      </p:sp>
      <p:sp>
        <p:nvSpPr>
          <p:cNvPr id="8" name="TextBox 7">
            <a:extLst>
              <a:ext uri="{FF2B5EF4-FFF2-40B4-BE49-F238E27FC236}">
                <a16:creationId xmlns:a16="http://schemas.microsoft.com/office/drawing/2014/main" id="{2CEB664F-4FCD-2D73-99E1-33555B058BB8}"/>
              </a:ext>
            </a:extLst>
          </p:cNvPr>
          <p:cNvSpPr txBox="1"/>
          <p:nvPr/>
        </p:nvSpPr>
        <p:spPr>
          <a:xfrm>
            <a:off x="6754844" y="2457460"/>
            <a:ext cx="898579" cy="923330"/>
          </a:xfrm>
          <a:prstGeom prst="rect">
            <a:avLst/>
          </a:prstGeom>
          <a:noFill/>
        </p:spPr>
        <p:txBody>
          <a:bodyPr wrap="none" rtlCol="0">
            <a:spAutoFit/>
          </a:bodyPr>
          <a:lstStyle/>
          <a:p>
            <a:pPr algn="ctr"/>
            <a:r>
              <a:rPr lang="en-US" dirty="0">
                <a:hlinkClick r:id="rId7"/>
              </a:rPr>
              <a:t>Stefano</a:t>
            </a:r>
          </a:p>
          <a:p>
            <a:pPr algn="ctr"/>
            <a:r>
              <a:rPr lang="en-US" dirty="0" err="1">
                <a:hlinkClick r:id="rId7"/>
              </a:rPr>
              <a:t>Gilglio</a:t>
            </a:r>
            <a:endParaRPr lang="en-US" dirty="0"/>
          </a:p>
          <a:p>
            <a:pPr algn="ctr"/>
            <a:r>
              <a:rPr lang="en-US" i="1" dirty="0"/>
              <a:t>Yale</a:t>
            </a:r>
          </a:p>
        </p:txBody>
      </p:sp>
      <p:sp>
        <p:nvSpPr>
          <p:cNvPr id="9" name="TextBox 8">
            <a:extLst>
              <a:ext uri="{FF2B5EF4-FFF2-40B4-BE49-F238E27FC236}">
                <a16:creationId xmlns:a16="http://schemas.microsoft.com/office/drawing/2014/main" id="{D1A916C2-8A5B-2754-23B8-3CB4B5AD62F2}"/>
              </a:ext>
            </a:extLst>
          </p:cNvPr>
          <p:cNvSpPr txBox="1"/>
          <p:nvPr/>
        </p:nvSpPr>
        <p:spPr>
          <a:xfrm>
            <a:off x="3205910" y="2457460"/>
            <a:ext cx="1077154" cy="923330"/>
          </a:xfrm>
          <a:prstGeom prst="rect">
            <a:avLst/>
          </a:prstGeom>
          <a:noFill/>
        </p:spPr>
        <p:txBody>
          <a:bodyPr wrap="none" rtlCol="0">
            <a:spAutoFit/>
          </a:bodyPr>
          <a:lstStyle/>
          <a:p>
            <a:pPr algn="ctr"/>
            <a:r>
              <a:rPr lang="en-US" dirty="0">
                <a:hlinkClick r:id="rId8"/>
              </a:rPr>
              <a:t>Ben</a:t>
            </a:r>
          </a:p>
          <a:p>
            <a:pPr algn="ctr"/>
            <a:r>
              <a:rPr lang="en-US" dirty="0">
                <a:hlinkClick r:id="rId8"/>
              </a:rPr>
              <a:t>Caldecott</a:t>
            </a:r>
            <a:endParaRPr lang="en-US" dirty="0"/>
          </a:p>
          <a:p>
            <a:pPr algn="ctr"/>
            <a:r>
              <a:rPr lang="en-US" i="1" dirty="0"/>
              <a:t>Oxford</a:t>
            </a:r>
          </a:p>
        </p:txBody>
      </p:sp>
      <p:sp>
        <p:nvSpPr>
          <p:cNvPr id="10" name="TextBox 9">
            <a:extLst>
              <a:ext uri="{FF2B5EF4-FFF2-40B4-BE49-F238E27FC236}">
                <a16:creationId xmlns:a16="http://schemas.microsoft.com/office/drawing/2014/main" id="{AC2451E9-BE28-A293-B016-D8A8287A2AE6}"/>
              </a:ext>
            </a:extLst>
          </p:cNvPr>
          <p:cNvSpPr txBox="1"/>
          <p:nvPr/>
        </p:nvSpPr>
        <p:spPr>
          <a:xfrm>
            <a:off x="1504158" y="5368410"/>
            <a:ext cx="1218923" cy="923330"/>
          </a:xfrm>
          <a:prstGeom prst="rect">
            <a:avLst/>
          </a:prstGeom>
          <a:noFill/>
        </p:spPr>
        <p:txBody>
          <a:bodyPr wrap="none" rtlCol="0">
            <a:spAutoFit/>
          </a:bodyPr>
          <a:lstStyle/>
          <a:p>
            <a:pPr algn="ctr"/>
            <a:r>
              <a:rPr lang="en-US" dirty="0">
                <a:hlinkClick r:id="rId9"/>
              </a:rPr>
              <a:t>Marcin</a:t>
            </a:r>
          </a:p>
          <a:p>
            <a:pPr algn="ctr"/>
            <a:r>
              <a:rPr lang="en-US" dirty="0" err="1">
                <a:hlinkClick r:id="rId9"/>
              </a:rPr>
              <a:t>Kacperczyk</a:t>
            </a:r>
            <a:endParaRPr lang="en-US" dirty="0"/>
          </a:p>
          <a:p>
            <a:pPr algn="ctr"/>
            <a:r>
              <a:rPr lang="en-US" i="1" dirty="0"/>
              <a:t>Imperial</a:t>
            </a:r>
          </a:p>
        </p:txBody>
      </p:sp>
      <p:sp>
        <p:nvSpPr>
          <p:cNvPr id="11" name="TextBox 10">
            <a:extLst>
              <a:ext uri="{FF2B5EF4-FFF2-40B4-BE49-F238E27FC236}">
                <a16:creationId xmlns:a16="http://schemas.microsoft.com/office/drawing/2014/main" id="{67D25656-96DE-280F-D4CF-7FCCED75049E}"/>
              </a:ext>
            </a:extLst>
          </p:cNvPr>
          <p:cNvSpPr txBox="1"/>
          <p:nvPr/>
        </p:nvSpPr>
        <p:spPr>
          <a:xfrm>
            <a:off x="8713735" y="2428185"/>
            <a:ext cx="1067920" cy="923330"/>
          </a:xfrm>
          <a:prstGeom prst="rect">
            <a:avLst/>
          </a:prstGeom>
          <a:noFill/>
        </p:spPr>
        <p:txBody>
          <a:bodyPr wrap="none" rtlCol="0">
            <a:spAutoFit/>
          </a:bodyPr>
          <a:lstStyle/>
          <a:p>
            <a:pPr algn="ctr"/>
            <a:r>
              <a:rPr lang="en-US" dirty="0">
                <a:hlinkClick r:id="rId10"/>
              </a:rPr>
              <a:t>Geoffrey</a:t>
            </a:r>
          </a:p>
          <a:p>
            <a:pPr algn="ctr"/>
            <a:r>
              <a:rPr lang="en-US" dirty="0">
                <a:hlinkClick r:id="rId10"/>
              </a:rPr>
              <a:t>Heal</a:t>
            </a:r>
            <a:endParaRPr lang="en-US" dirty="0"/>
          </a:p>
          <a:p>
            <a:pPr algn="ctr"/>
            <a:r>
              <a:rPr lang="en-US" i="1" dirty="0"/>
              <a:t>Columbia</a:t>
            </a:r>
          </a:p>
        </p:txBody>
      </p:sp>
      <p:pic>
        <p:nvPicPr>
          <p:cNvPr id="15" name="Picture 14" descr="A person with blonde hair&#10;&#10;Description automatically generated with low confidence">
            <a:extLst>
              <a:ext uri="{FF2B5EF4-FFF2-40B4-BE49-F238E27FC236}">
                <a16:creationId xmlns:a16="http://schemas.microsoft.com/office/drawing/2014/main" id="{5B0F2106-938C-C6E7-51C0-FA4592FF99DE}"/>
              </a:ext>
            </a:extLst>
          </p:cNvPr>
          <p:cNvPicPr>
            <a:picLocks noChangeAspect="1"/>
          </p:cNvPicPr>
          <p:nvPr/>
        </p:nvPicPr>
        <p:blipFill>
          <a:blip r:embed="rId11"/>
          <a:stretch>
            <a:fillRect/>
          </a:stretch>
        </p:blipFill>
        <p:spPr>
          <a:xfrm>
            <a:off x="5550574" y="3895925"/>
            <a:ext cx="1521170" cy="1275820"/>
          </a:xfrm>
          <a:prstGeom prst="rect">
            <a:avLst/>
          </a:prstGeom>
        </p:spPr>
      </p:pic>
      <p:pic>
        <p:nvPicPr>
          <p:cNvPr id="17" name="Picture 16" descr="A person in a suit&#10;&#10;Description automatically generated with low confidence">
            <a:extLst>
              <a:ext uri="{FF2B5EF4-FFF2-40B4-BE49-F238E27FC236}">
                <a16:creationId xmlns:a16="http://schemas.microsoft.com/office/drawing/2014/main" id="{87B53573-6AC8-DC3A-1A93-037AB8627EB2}"/>
              </a:ext>
            </a:extLst>
          </p:cNvPr>
          <p:cNvPicPr>
            <a:picLocks noChangeAspect="1"/>
          </p:cNvPicPr>
          <p:nvPr/>
        </p:nvPicPr>
        <p:blipFill>
          <a:blip r:embed="rId12"/>
          <a:stretch>
            <a:fillRect/>
          </a:stretch>
        </p:blipFill>
        <p:spPr>
          <a:xfrm>
            <a:off x="3744487" y="3942806"/>
            <a:ext cx="1203668" cy="1344096"/>
          </a:xfrm>
          <a:prstGeom prst="rect">
            <a:avLst/>
          </a:prstGeom>
        </p:spPr>
      </p:pic>
      <p:pic>
        <p:nvPicPr>
          <p:cNvPr id="19" name="Picture 18" descr="A close-up of a person&#10;&#10;Description automatically generated">
            <a:extLst>
              <a:ext uri="{FF2B5EF4-FFF2-40B4-BE49-F238E27FC236}">
                <a16:creationId xmlns:a16="http://schemas.microsoft.com/office/drawing/2014/main" id="{4A6A1A19-B1F1-925F-10F8-38E3B5A757E8}"/>
              </a:ext>
            </a:extLst>
          </p:cNvPr>
          <p:cNvPicPr>
            <a:picLocks noChangeAspect="1"/>
          </p:cNvPicPr>
          <p:nvPr/>
        </p:nvPicPr>
        <p:blipFill>
          <a:blip r:embed="rId13"/>
          <a:stretch>
            <a:fillRect/>
          </a:stretch>
        </p:blipFill>
        <p:spPr>
          <a:xfrm>
            <a:off x="4948155" y="1044144"/>
            <a:ext cx="1281439" cy="1384543"/>
          </a:xfrm>
          <a:prstGeom prst="rect">
            <a:avLst/>
          </a:prstGeom>
        </p:spPr>
      </p:pic>
      <p:pic>
        <p:nvPicPr>
          <p:cNvPr id="21" name="Picture 20" descr="A person wearing glasses&#10;&#10;Description automatically generated with medium confidence">
            <a:extLst>
              <a:ext uri="{FF2B5EF4-FFF2-40B4-BE49-F238E27FC236}">
                <a16:creationId xmlns:a16="http://schemas.microsoft.com/office/drawing/2014/main" id="{BECDA407-E527-797D-B1D2-13ED4825AD4A}"/>
              </a:ext>
            </a:extLst>
          </p:cNvPr>
          <p:cNvPicPr>
            <a:picLocks noChangeAspect="1"/>
          </p:cNvPicPr>
          <p:nvPr/>
        </p:nvPicPr>
        <p:blipFill>
          <a:blip r:embed="rId14"/>
          <a:stretch>
            <a:fillRect/>
          </a:stretch>
        </p:blipFill>
        <p:spPr>
          <a:xfrm>
            <a:off x="6726142" y="996908"/>
            <a:ext cx="1197594" cy="1397193"/>
          </a:xfrm>
          <a:prstGeom prst="rect">
            <a:avLst/>
          </a:prstGeom>
        </p:spPr>
      </p:pic>
      <p:pic>
        <p:nvPicPr>
          <p:cNvPr id="23" name="Picture 22" descr="A person wearing glasses&#10;&#10;Description automatically generated with low confidence">
            <a:extLst>
              <a:ext uri="{FF2B5EF4-FFF2-40B4-BE49-F238E27FC236}">
                <a16:creationId xmlns:a16="http://schemas.microsoft.com/office/drawing/2014/main" id="{ED6B4C50-DFDC-0FF9-6EAB-D0EED4EF649D}"/>
              </a:ext>
            </a:extLst>
          </p:cNvPr>
          <p:cNvPicPr>
            <a:picLocks noChangeAspect="1"/>
          </p:cNvPicPr>
          <p:nvPr/>
        </p:nvPicPr>
        <p:blipFill>
          <a:blip r:embed="rId15"/>
          <a:stretch>
            <a:fillRect/>
          </a:stretch>
        </p:blipFill>
        <p:spPr>
          <a:xfrm>
            <a:off x="8650450" y="996908"/>
            <a:ext cx="1117600" cy="1371600"/>
          </a:xfrm>
          <a:prstGeom prst="rect">
            <a:avLst/>
          </a:prstGeom>
        </p:spPr>
      </p:pic>
      <p:pic>
        <p:nvPicPr>
          <p:cNvPr id="25" name="Picture 24" descr="A person wearing glasses&#10;&#10;Description automatically generated with medium confidence">
            <a:extLst>
              <a:ext uri="{FF2B5EF4-FFF2-40B4-BE49-F238E27FC236}">
                <a16:creationId xmlns:a16="http://schemas.microsoft.com/office/drawing/2014/main" id="{07193BCF-D746-87C6-7B08-8A0749F5DCE9}"/>
              </a:ext>
            </a:extLst>
          </p:cNvPr>
          <p:cNvPicPr>
            <a:picLocks noChangeAspect="1"/>
          </p:cNvPicPr>
          <p:nvPr/>
        </p:nvPicPr>
        <p:blipFill>
          <a:blip r:embed="rId16"/>
          <a:stretch>
            <a:fillRect/>
          </a:stretch>
        </p:blipFill>
        <p:spPr>
          <a:xfrm>
            <a:off x="1694182" y="3932274"/>
            <a:ext cx="1173454" cy="1431829"/>
          </a:xfrm>
          <a:prstGeom prst="rect">
            <a:avLst/>
          </a:prstGeom>
        </p:spPr>
      </p:pic>
      <p:pic>
        <p:nvPicPr>
          <p:cNvPr id="27" name="Picture 26" descr="A person wearing glasses&#10;&#10;Description automatically generated with low confidence">
            <a:extLst>
              <a:ext uri="{FF2B5EF4-FFF2-40B4-BE49-F238E27FC236}">
                <a16:creationId xmlns:a16="http://schemas.microsoft.com/office/drawing/2014/main" id="{4E745FC0-D906-6613-D5ED-FC1A19D6692E}"/>
              </a:ext>
            </a:extLst>
          </p:cNvPr>
          <p:cNvPicPr>
            <a:picLocks noChangeAspect="1"/>
          </p:cNvPicPr>
          <p:nvPr/>
        </p:nvPicPr>
        <p:blipFill>
          <a:blip r:embed="rId17"/>
          <a:stretch>
            <a:fillRect/>
          </a:stretch>
        </p:blipFill>
        <p:spPr>
          <a:xfrm>
            <a:off x="1605325" y="1045211"/>
            <a:ext cx="1117600" cy="1358462"/>
          </a:xfrm>
          <a:prstGeom prst="rect">
            <a:avLst/>
          </a:prstGeom>
        </p:spPr>
      </p:pic>
      <p:pic>
        <p:nvPicPr>
          <p:cNvPr id="29" name="Picture 28" descr="A person wearing glasses&#10;&#10;Description automatically generated with medium confidence">
            <a:extLst>
              <a:ext uri="{FF2B5EF4-FFF2-40B4-BE49-F238E27FC236}">
                <a16:creationId xmlns:a16="http://schemas.microsoft.com/office/drawing/2014/main" id="{397A3B79-2CF8-8404-E101-A9F43B3F4997}"/>
              </a:ext>
            </a:extLst>
          </p:cNvPr>
          <p:cNvPicPr>
            <a:picLocks noChangeAspect="1"/>
          </p:cNvPicPr>
          <p:nvPr/>
        </p:nvPicPr>
        <p:blipFill>
          <a:blip r:embed="rId18"/>
          <a:stretch>
            <a:fillRect/>
          </a:stretch>
        </p:blipFill>
        <p:spPr>
          <a:xfrm>
            <a:off x="8937178" y="3915163"/>
            <a:ext cx="1117600" cy="1237343"/>
          </a:xfrm>
          <a:prstGeom prst="rect">
            <a:avLst/>
          </a:prstGeom>
        </p:spPr>
      </p:pic>
      <p:pic>
        <p:nvPicPr>
          <p:cNvPr id="33" name="Picture 32" descr="A picture containing person, necktie, person, suit&#10;&#10;Description automatically generated">
            <a:extLst>
              <a:ext uri="{FF2B5EF4-FFF2-40B4-BE49-F238E27FC236}">
                <a16:creationId xmlns:a16="http://schemas.microsoft.com/office/drawing/2014/main" id="{305604D1-200C-38D1-E5B1-1AE52F835FAF}"/>
              </a:ext>
            </a:extLst>
          </p:cNvPr>
          <p:cNvPicPr>
            <a:picLocks noChangeAspect="1"/>
          </p:cNvPicPr>
          <p:nvPr/>
        </p:nvPicPr>
        <p:blipFill>
          <a:blip r:embed="rId19"/>
          <a:stretch>
            <a:fillRect/>
          </a:stretch>
        </p:blipFill>
        <p:spPr>
          <a:xfrm>
            <a:off x="3268000" y="1053970"/>
            <a:ext cx="1132695" cy="1370656"/>
          </a:xfrm>
          <a:prstGeom prst="rect">
            <a:avLst/>
          </a:prstGeom>
        </p:spPr>
      </p:pic>
      <p:sp>
        <p:nvSpPr>
          <p:cNvPr id="16" name="TextBox 15">
            <a:extLst>
              <a:ext uri="{FF2B5EF4-FFF2-40B4-BE49-F238E27FC236}">
                <a16:creationId xmlns:a16="http://schemas.microsoft.com/office/drawing/2014/main" id="{2FEF9CD8-F39E-76A9-E86B-C273CEC5BDB9}"/>
              </a:ext>
            </a:extLst>
          </p:cNvPr>
          <p:cNvSpPr txBox="1"/>
          <p:nvPr/>
        </p:nvSpPr>
        <p:spPr>
          <a:xfrm>
            <a:off x="7352487" y="5350249"/>
            <a:ext cx="1114408" cy="923330"/>
          </a:xfrm>
          <a:prstGeom prst="rect">
            <a:avLst/>
          </a:prstGeom>
          <a:noFill/>
        </p:spPr>
        <p:txBody>
          <a:bodyPr wrap="none" rtlCol="0">
            <a:spAutoFit/>
          </a:bodyPr>
          <a:lstStyle/>
          <a:p>
            <a:pPr algn="ctr"/>
            <a:r>
              <a:rPr lang="en-US" dirty="0">
                <a:hlinkClick r:id="rId20"/>
              </a:rPr>
              <a:t>Johannes </a:t>
            </a:r>
          </a:p>
          <a:p>
            <a:pPr algn="ctr"/>
            <a:r>
              <a:rPr lang="en-US" dirty="0" err="1">
                <a:hlinkClick r:id="rId20"/>
              </a:rPr>
              <a:t>Stroebel</a:t>
            </a:r>
            <a:endParaRPr lang="en-US" dirty="0"/>
          </a:p>
          <a:p>
            <a:pPr algn="ctr"/>
            <a:r>
              <a:rPr lang="en-US" i="1" dirty="0"/>
              <a:t>NYU</a:t>
            </a:r>
          </a:p>
        </p:txBody>
      </p:sp>
      <p:pic>
        <p:nvPicPr>
          <p:cNvPr id="24" name="Picture 23" descr="A person wearing glasses and smiling&#10;&#10;Description automatically generated">
            <a:extLst>
              <a:ext uri="{FF2B5EF4-FFF2-40B4-BE49-F238E27FC236}">
                <a16:creationId xmlns:a16="http://schemas.microsoft.com/office/drawing/2014/main" id="{1717249F-339B-656D-977F-822098BAC34E}"/>
              </a:ext>
            </a:extLst>
          </p:cNvPr>
          <p:cNvPicPr>
            <a:picLocks noChangeAspect="1"/>
          </p:cNvPicPr>
          <p:nvPr/>
        </p:nvPicPr>
        <p:blipFill>
          <a:blip r:embed="rId21"/>
          <a:stretch>
            <a:fillRect/>
          </a:stretch>
        </p:blipFill>
        <p:spPr>
          <a:xfrm>
            <a:off x="7481162" y="3942806"/>
            <a:ext cx="1232573" cy="1275821"/>
          </a:xfrm>
          <a:prstGeom prst="rect">
            <a:avLst/>
          </a:prstGeom>
        </p:spPr>
      </p:pic>
      <p:pic>
        <p:nvPicPr>
          <p:cNvPr id="12" name="Picture 11" descr="A picture containing text, sign, clipart&#10;&#10;Description automatically generated">
            <a:extLst>
              <a:ext uri="{FF2B5EF4-FFF2-40B4-BE49-F238E27FC236}">
                <a16:creationId xmlns:a16="http://schemas.microsoft.com/office/drawing/2014/main" id="{833AE781-8F0E-6B44-DFBB-7294CF01159C}"/>
              </a:ext>
            </a:extLst>
          </p:cNvPr>
          <p:cNvPicPr>
            <a:picLocks noChangeAspect="1"/>
          </p:cNvPicPr>
          <p:nvPr/>
        </p:nvPicPr>
        <p:blipFill>
          <a:blip r:embed="rId22"/>
          <a:stretch>
            <a:fillRect/>
          </a:stretch>
        </p:blipFill>
        <p:spPr>
          <a:xfrm>
            <a:off x="9813753" y="4839467"/>
            <a:ext cx="536665" cy="564911"/>
          </a:xfrm>
          <a:prstGeom prst="rect">
            <a:avLst/>
          </a:prstGeom>
        </p:spPr>
      </p:pic>
      <p:pic>
        <p:nvPicPr>
          <p:cNvPr id="18" name="Picture 17" descr="Logo, company name&#10;&#10;Description automatically generated">
            <a:extLst>
              <a:ext uri="{FF2B5EF4-FFF2-40B4-BE49-F238E27FC236}">
                <a16:creationId xmlns:a16="http://schemas.microsoft.com/office/drawing/2014/main" id="{F29129A2-85BB-8BEC-E2C6-CDB05CE38CC1}"/>
              </a:ext>
            </a:extLst>
          </p:cNvPr>
          <p:cNvPicPr>
            <a:picLocks noChangeAspect="1"/>
          </p:cNvPicPr>
          <p:nvPr/>
        </p:nvPicPr>
        <p:blipFill>
          <a:blip r:embed="rId23"/>
          <a:stretch>
            <a:fillRect/>
          </a:stretch>
        </p:blipFill>
        <p:spPr>
          <a:xfrm>
            <a:off x="4044935" y="2106011"/>
            <a:ext cx="553214" cy="547044"/>
          </a:xfrm>
          <a:prstGeom prst="rect">
            <a:avLst/>
          </a:prstGeom>
        </p:spPr>
      </p:pic>
      <p:pic>
        <p:nvPicPr>
          <p:cNvPr id="20" name="Picture 19" descr="Logo&#10;&#10;Description automatically generated">
            <a:extLst>
              <a:ext uri="{FF2B5EF4-FFF2-40B4-BE49-F238E27FC236}">
                <a16:creationId xmlns:a16="http://schemas.microsoft.com/office/drawing/2014/main" id="{8B2E82D3-B1A2-CD1A-56CC-706D1C41F11A}"/>
              </a:ext>
            </a:extLst>
          </p:cNvPr>
          <p:cNvPicPr>
            <a:picLocks noChangeAspect="1"/>
          </p:cNvPicPr>
          <p:nvPr/>
        </p:nvPicPr>
        <p:blipFill>
          <a:blip r:embed="rId24"/>
          <a:stretch>
            <a:fillRect/>
          </a:stretch>
        </p:blipFill>
        <p:spPr>
          <a:xfrm>
            <a:off x="7581681" y="2082436"/>
            <a:ext cx="815318" cy="764361"/>
          </a:xfrm>
          <a:prstGeom prst="rect">
            <a:avLst/>
          </a:prstGeom>
        </p:spPr>
      </p:pic>
      <p:pic>
        <p:nvPicPr>
          <p:cNvPr id="22" name="Picture 21" descr="Logo&#10;&#10;Description automatically generated">
            <a:extLst>
              <a:ext uri="{FF2B5EF4-FFF2-40B4-BE49-F238E27FC236}">
                <a16:creationId xmlns:a16="http://schemas.microsoft.com/office/drawing/2014/main" id="{E8559A28-7F83-ABF3-6CF1-74AAC4C1D349}"/>
              </a:ext>
            </a:extLst>
          </p:cNvPr>
          <p:cNvPicPr>
            <a:picLocks noChangeAspect="1"/>
          </p:cNvPicPr>
          <p:nvPr/>
        </p:nvPicPr>
        <p:blipFill>
          <a:blip r:embed="rId25"/>
          <a:stretch>
            <a:fillRect/>
          </a:stretch>
        </p:blipFill>
        <p:spPr>
          <a:xfrm>
            <a:off x="4721221" y="4926220"/>
            <a:ext cx="525467" cy="542846"/>
          </a:xfrm>
          <a:prstGeom prst="rect">
            <a:avLst/>
          </a:prstGeom>
        </p:spPr>
      </p:pic>
      <p:pic>
        <p:nvPicPr>
          <p:cNvPr id="26" name="Picture 25" descr="Logo&#10;&#10;Description automatically generated">
            <a:extLst>
              <a:ext uri="{FF2B5EF4-FFF2-40B4-BE49-F238E27FC236}">
                <a16:creationId xmlns:a16="http://schemas.microsoft.com/office/drawing/2014/main" id="{201A1140-33BA-E5F5-60BA-8B6DF1FBCA28}"/>
              </a:ext>
            </a:extLst>
          </p:cNvPr>
          <p:cNvPicPr>
            <a:picLocks noChangeAspect="1"/>
          </p:cNvPicPr>
          <p:nvPr/>
        </p:nvPicPr>
        <p:blipFill>
          <a:blip r:embed="rId26"/>
          <a:stretch>
            <a:fillRect/>
          </a:stretch>
        </p:blipFill>
        <p:spPr>
          <a:xfrm>
            <a:off x="6662344" y="4793284"/>
            <a:ext cx="632843" cy="564911"/>
          </a:xfrm>
          <a:prstGeom prst="rect">
            <a:avLst/>
          </a:prstGeom>
        </p:spPr>
      </p:pic>
      <p:pic>
        <p:nvPicPr>
          <p:cNvPr id="28" name="Picture 27" descr="Graphical user interface, text, email&#10;&#10;Description automatically generated">
            <a:extLst>
              <a:ext uri="{FF2B5EF4-FFF2-40B4-BE49-F238E27FC236}">
                <a16:creationId xmlns:a16="http://schemas.microsoft.com/office/drawing/2014/main" id="{F6B6C590-080B-D4B7-EE92-16140847DBBA}"/>
              </a:ext>
            </a:extLst>
          </p:cNvPr>
          <p:cNvPicPr>
            <a:picLocks noChangeAspect="1"/>
          </p:cNvPicPr>
          <p:nvPr/>
        </p:nvPicPr>
        <p:blipFill>
          <a:blip r:embed="rId27"/>
          <a:stretch>
            <a:fillRect/>
          </a:stretch>
        </p:blipFill>
        <p:spPr>
          <a:xfrm>
            <a:off x="2386895" y="2082436"/>
            <a:ext cx="799006" cy="428735"/>
          </a:xfrm>
          <a:prstGeom prst="rect">
            <a:avLst/>
          </a:prstGeom>
        </p:spPr>
      </p:pic>
      <p:pic>
        <p:nvPicPr>
          <p:cNvPr id="30" name="Picture 29" descr="Logo, icon, company name&#10;&#10;Description automatically generated">
            <a:extLst>
              <a:ext uri="{FF2B5EF4-FFF2-40B4-BE49-F238E27FC236}">
                <a16:creationId xmlns:a16="http://schemas.microsoft.com/office/drawing/2014/main" id="{30588139-DED7-AB5C-92CC-CAFDAAA5B987}"/>
              </a:ext>
            </a:extLst>
          </p:cNvPr>
          <p:cNvPicPr>
            <a:picLocks noChangeAspect="1"/>
          </p:cNvPicPr>
          <p:nvPr/>
        </p:nvPicPr>
        <p:blipFill>
          <a:blip r:embed="rId28"/>
          <a:stretch>
            <a:fillRect/>
          </a:stretch>
        </p:blipFill>
        <p:spPr>
          <a:xfrm>
            <a:off x="5858106" y="2165638"/>
            <a:ext cx="802432" cy="657268"/>
          </a:xfrm>
          <a:prstGeom prst="rect">
            <a:avLst/>
          </a:prstGeom>
        </p:spPr>
      </p:pic>
      <p:pic>
        <p:nvPicPr>
          <p:cNvPr id="31" name="Picture 30" descr="A picture containing diagram&#10;&#10;Description automatically generated">
            <a:extLst>
              <a:ext uri="{FF2B5EF4-FFF2-40B4-BE49-F238E27FC236}">
                <a16:creationId xmlns:a16="http://schemas.microsoft.com/office/drawing/2014/main" id="{BE553454-8FD4-A592-E83E-DE22437AE2DC}"/>
              </a:ext>
            </a:extLst>
          </p:cNvPr>
          <p:cNvPicPr>
            <a:picLocks noChangeAspect="1"/>
          </p:cNvPicPr>
          <p:nvPr/>
        </p:nvPicPr>
        <p:blipFill>
          <a:blip r:embed="rId29"/>
          <a:stretch>
            <a:fillRect/>
          </a:stretch>
        </p:blipFill>
        <p:spPr>
          <a:xfrm>
            <a:off x="4759836" y="3734032"/>
            <a:ext cx="586029" cy="682242"/>
          </a:xfrm>
          <a:prstGeom prst="rect">
            <a:avLst/>
          </a:prstGeom>
        </p:spPr>
      </p:pic>
      <p:pic>
        <p:nvPicPr>
          <p:cNvPr id="32" name="Picture 31" descr="A purple and white logo&#10;&#10;Description automatically generated">
            <a:extLst>
              <a:ext uri="{FF2B5EF4-FFF2-40B4-BE49-F238E27FC236}">
                <a16:creationId xmlns:a16="http://schemas.microsoft.com/office/drawing/2014/main" id="{2F87E312-A034-B906-EAF8-CED38A38BF50}"/>
              </a:ext>
            </a:extLst>
          </p:cNvPr>
          <p:cNvPicPr>
            <a:picLocks noChangeAspect="1"/>
          </p:cNvPicPr>
          <p:nvPr/>
        </p:nvPicPr>
        <p:blipFill>
          <a:blip r:embed="rId30"/>
          <a:stretch>
            <a:fillRect/>
          </a:stretch>
        </p:blipFill>
        <p:spPr>
          <a:xfrm>
            <a:off x="8220437" y="4854336"/>
            <a:ext cx="490406" cy="483087"/>
          </a:xfrm>
          <a:prstGeom prst="rect">
            <a:avLst/>
          </a:prstGeom>
        </p:spPr>
      </p:pic>
      <p:pic>
        <p:nvPicPr>
          <p:cNvPr id="34" name="Picture 33" descr="Logo, icon, company name&#10;&#10;Description automatically generated">
            <a:extLst>
              <a:ext uri="{FF2B5EF4-FFF2-40B4-BE49-F238E27FC236}">
                <a16:creationId xmlns:a16="http://schemas.microsoft.com/office/drawing/2014/main" id="{33F2AE17-E10F-F1D6-61CD-F52DE0D7C81A}"/>
              </a:ext>
            </a:extLst>
          </p:cNvPr>
          <p:cNvPicPr>
            <a:picLocks noChangeAspect="1"/>
          </p:cNvPicPr>
          <p:nvPr/>
        </p:nvPicPr>
        <p:blipFill>
          <a:blip r:embed="rId28"/>
          <a:stretch>
            <a:fillRect/>
          </a:stretch>
        </p:blipFill>
        <p:spPr>
          <a:xfrm>
            <a:off x="9704369" y="2030030"/>
            <a:ext cx="815318" cy="667823"/>
          </a:xfrm>
          <a:prstGeom prst="rect">
            <a:avLst/>
          </a:prstGeom>
        </p:spPr>
      </p:pic>
      <p:pic>
        <p:nvPicPr>
          <p:cNvPr id="35" name="Picture 34" descr="Graphical user interface, text, email&#10;&#10;Description automatically generated">
            <a:extLst>
              <a:ext uri="{FF2B5EF4-FFF2-40B4-BE49-F238E27FC236}">
                <a16:creationId xmlns:a16="http://schemas.microsoft.com/office/drawing/2014/main" id="{5305F2C7-A4D8-70B9-8BAA-97D2BEF92887}"/>
              </a:ext>
            </a:extLst>
          </p:cNvPr>
          <p:cNvPicPr>
            <a:picLocks noChangeAspect="1"/>
          </p:cNvPicPr>
          <p:nvPr/>
        </p:nvPicPr>
        <p:blipFill>
          <a:blip r:embed="rId27"/>
          <a:stretch>
            <a:fillRect/>
          </a:stretch>
        </p:blipFill>
        <p:spPr>
          <a:xfrm>
            <a:off x="2522433" y="5071050"/>
            <a:ext cx="799006" cy="428735"/>
          </a:xfrm>
          <a:prstGeom prst="rect">
            <a:avLst/>
          </a:prstGeom>
        </p:spPr>
      </p:pic>
      <p:sp>
        <p:nvSpPr>
          <p:cNvPr id="37" name="Footer Placeholder 3">
            <a:extLst>
              <a:ext uri="{FF2B5EF4-FFF2-40B4-BE49-F238E27FC236}">
                <a16:creationId xmlns:a16="http://schemas.microsoft.com/office/drawing/2014/main" id="{C10F66AE-5B23-A4D2-4DE5-3617D887841A}"/>
              </a:ext>
            </a:extLst>
          </p:cNvPr>
          <p:cNvSpPr txBox="1">
            <a:spLocks/>
          </p:cNvSpPr>
          <p:nvPr/>
        </p:nvSpPr>
        <p:spPr>
          <a:xfrm>
            <a:off x="3794891" y="65764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a:t>
            </a:r>
            <a:r>
              <a:rPr lang="en-US" dirty="0" err="1"/>
              <a:t>PeterTufano</a:t>
            </a:r>
            <a:r>
              <a:rPr lang="en-US" dirty="0"/>
              <a:t>, 2024</a:t>
            </a:r>
          </a:p>
        </p:txBody>
      </p:sp>
      <p:sp>
        <p:nvSpPr>
          <p:cNvPr id="14" name="Footer Placeholder 13">
            <a:extLst>
              <a:ext uri="{FF2B5EF4-FFF2-40B4-BE49-F238E27FC236}">
                <a16:creationId xmlns:a16="http://schemas.microsoft.com/office/drawing/2014/main" id="{68632349-2BEC-22EF-5005-B6498E3FE919}"/>
              </a:ext>
            </a:extLst>
          </p:cNvPr>
          <p:cNvSpPr>
            <a:spLocks noGrp="1"/>
          </p:cNvSpPr>
          <p:nvPr>
            <p:ph type="ftr" sz="quarter" idx="11"/>
          </p:nvPr>
        </p:nvSpPr>
        <p:spPr/>
        <p:txBody>
          <a:bodyPr/>
          <a:lstStyle/>
          <a:p>
            <a:r>
              <a:rPr lang="en-GB"/>
              <a:t>© Peter Tufano, 2024</a:t>
            </a:r>
          </a:p>
        </p:txBody>
      </p:sp>
    </p:spTree>
    <p:extLst>
      <p:ext uri="{BB962C8B-B14F-4D97-AF65-F5344CB8AC3E}">
        <p14:creationId xmlns:p14="http://schemas.microsoft.com/office/powerpoint/2010/main" val="95425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 rock, nature&#10;&#10;Description automatically generated">
            <a:extLst>
              <a:ext uri="{FF2B5EF4-FFF2-40B4-BE49-F238E27FC236}">
                <a16:creationId xmlns:a16="http://schemas.microsoft.com/office/drawing/2014/main" id="{1D97DE9D-F360-E776-A521-B042D8150EF8}"/>
              </a:ext>
            </a:extLst>
          </p:cNvPr>
          <p:cNvPicPr>
            <a:picLocks noChangeAspect="1"/>
          </p:cNvPicPr>
          <p:nvPr/>
        </p:nvPicPr>
        <p:blipFill>
          <a:blip r:embed="rId2">
            <a:extLst>
              <a:ext uri="{28A0092B-C50C-407E-A947-70E740481C1C}">
                <a14:useLocalDpi xmlns:a14="http://schemas.microsoft.com/office/drawing/2010/main" val="0"/>
              </a:ext>
            </a:extLst>
          </a:blip>
          <a:srcRect l="7286" r="2576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le 1">
            <a:extLst>
              <a:ext uri="{FF2B5EF4-FFF2-40B4-BE49-F238E27FC236}">
                <a16:creationId xmlns:a16="http://schemas.microsoft.com/office/drawing/2014/main" id="{D8914F1E-F517-4B4F-0408-3E7E47272164}"/>
              </a:ext>
            </a:extLst>
          </p:cNvPr>
          <p:cNvSpPr>
            <a:spLocks noGrp="1"/>
          </p:cNvSpPr>
          <p:nvPr>
            <p:ph type="title"/>
          </p:nvPr>
        </p:nvSpPr>
        <p:spPr>
          <a:xfrm>
            <a:off x="890338" y="402335"/>
            <a:ext cx="3681662" cy="2892955"/>
          </a:xfrm>
        </p:spPr>
        <p:txBody>
          <a:bodyPr vert="horz" lIns="91440" tIns="45720" rIns="91440" bIns="45720" rtlCol="0" anchor="b">
            <a:normAutofit/>
          </a:bodyPr>
          <a:lstStyle/>
          <a:p>
            <a:r>
              <a:rPr lang="en-US" sz="3600" dirty="0"/>
              <a:t>Very brief background:</a:t>
            </a:r>
            <a:br>
              <a:rPr lang="en-US" sz="3600" dirty="0"/>
            </a:br>
            <a:r>
              <a:rPr lang="en-US" sz="3600" dirty="0"/>
              <a:t>Climate science</a:t>
            </a:r>
          </a:p>
        </p:txBody>
      </p:sp>
      <p:pic>
        <p:nvPicPr>
          <p:cNvPr id="4" name="Picture 3" descr="A picture containing sky, outdoor, rock, nature&#10;&#10;Description automatically generated">
            <a:extLst>
              <a:ext uri="{FF2B5EF4-FFF2-40B4-BE49-F238E27FC236}">
                <a16:creationId xmlns:a16="http://schemas.microsoft.com/office/drawing/2014/main" id="{CC01EAF5-5A81-3302-8DDA-8BD27FA8D864}"/>
              </a:ext>
            </a:extLst>
          </p:cNvPr>
          <p:cNvPicPr>
            <a:picLocks noChangeAspect="1"/>
          </p:cNvPicPr>
          <p:nvPr/>
        </p:nvPicPr>
        <p:blipFill>
          <a:blip r:embed="rId2">
            <a:extLst>
              <a:ext uri="{28A0092B-C50C-407E-A947-70E740481C1C}">
                <a14:useLocalDpi xmlns:a14="http://schemas.microsoft.com/office/drawing/2010/main" val="0"/>
              </a:ext>
            </a:extLst>
          </a:blip>
          <a:srcRect l="7286" r="25761" b="-1"/>
          <a:stretch/>
        </p:blipFill>
        <p:spPr>
          <a:xfrm>
            <a:off x="5313225"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Footer Placeholder 5">
            <a:extLst>
              <a:ext uri="{FF2B5EF4-FFF2-40B4-BE49-F238E27FC236}">
                <a16:creationId xmlns:a16="http://schemas.microsoft.com/office/drawing/2014/main" id="{970A404E-6235-5D3D-0FFD-865E18E56880}"/>
              </a:ext>
            </a:extLst>
          </p:cNvPr>
          <p:cNvSpPr>
            <a:spLocks noGrp="1"/>
          </p:cNvSpPr>
          <p:nvPr>
            <p:ph type="ftr" sz="quarter" idx="11"/>
          </p:nvPr>
        </p:nvSpPr>
        <p:spPr/>
        <p:txBody>
          <a:bodyPr/>
          <a:lstStyle/>
          <a:p>
            <a:r>
              <a:rPr lang="en-GB"/>
              <a:t>© Peter Tufano, 2024</a:t>
            </a:r>
          </a:p>
        </p:txBody>
      </p:sp>
    </p:spTree>
    <p:extLst>
      <p:ext uri="{BB962C8B-B14F-4D97-AF65-F5344CB8AC3E}">
        <p14:creationId xmlns:p14="http://schemas.microsoft.com/office/powerpoint/2010/main" val="15612691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83F1B-DE06-DC7F-7BD5-68C1F570BCF0}"/>
              </a:ext>
            </a:extLst>
          </p:cNvPr>
          <p:cNvSpPr>
            <a:spLocks noGrp="1"/>
          </p:cNvSpPr>
          <p:nvPr>
            <p:ph type="title"/>
          </p:nvPr>
        </p:nvSpPr>
        <p:spPr/>
        <p:txBody>
          <a:bodyPr/>
          <a:lstStyle/>
          <a:p>
            <a:r>
              <a:rPr lang="en-US" dirty="0"/>
              <a:t>Join us: Sign up at </a:t>
            </a:r>
            <a:r>
              <a:rPr lang="en-US" dirty="0" err="1"/>
              <a:t>climatefinancephd.org</a:t>
            </a:r>
            <a:endParaRPr lang="en-US" dirty="0"/>
          </a:p>
        </p:txBody>
      </p:sp>
      <p:pic>
        <p:nvPicPr>
          <p:cNvPr id="5" name="Picture 4" descr="A screenshot of a document&#10;&#10;Description automatically generated">
            <a:extLst>
              <a:ext uri="{FF2B5EF4-FFF2-40B4-BE49-F238E27FC236}">
                <a16:creationId xmlns:a16="http://schemas.microsoft.com/office/drawing/2014/main" id="{641008B6-BECA-1E36-7615-2EDF7BEC9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6746" y="1176701"/>
            <a:ext cx="7210214" cy="5362794"/>
          </a:xfrm>
          <a:prstGeom prst="rect">
            <a:avLst/>
          </a:prstGeom>
          <a:ln>
            <a:solidFill>
              <a:schemeClr val="accent1">
                <a:shade val="15000"/>
              </a:schemeClr>
            </a:solidFill>
          </a:ln>
        </p:spPr>
      </p:pic>
      <p:sp>
        <p:nvSpPr>
          <p:cNvPr id="3" name="Footer Placeholder 2">
            <a:extLst>
              <a:ext uri="{FF2B5EF4-FFF2-40B4-BE49-F238E27FC236}">
                <a16:creationId xmlns:a16="http://schemas.microsoft.com/office/drawing/2014/main" id="{5399CBE0-A842-694F-3CC9-45A077630ACC}"/>
              </a:ext>
            </a:extLst>
          </p:cNvPr>
          <p:cNvSpPr>
            <a:spLocks noGrp="1"/>
          </p:cNvSpPr>
          <p:nvPr>
            <p:ph type="ftr" sz="quarter" idx="11"/>
          </p:nvPr>
        </p:nvSpPr>
        <p:spPr/>
        <p:txBody>
          <a:bodyPr/>
          <a:lstStyle/>
          <a:p>
            <a:r>
              <a:rPr lang="en-GB"/>
              <a:t>© Peter Tufano, 2024</a:t>
            </a:r>
            <a:endParaRPr lang="en-GB" dirty="0"/>
          </a:p>
        </p:txBody>
      </p:sp>
    </p:spTree>
    <p:extLst>
      <p:ext uri="{BB962C8B-B14F-4D97-AF65-F5344CB8AC3E}">
        <p14:creationId xmlns:p14="http://schemas.microsoft.com/office/powerpoint/2010/main" val="1565853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16212" y="248263"/>
            <a:ext cx="7716456" cy="2324999"/>
          </a:xfrm>
        </p:spPr>
        <p:txBody>
          <a:bodyPr>
            <a:noAutofit/>
          </a:bodyPr>
          <a:lstStyle/>
          <a:p>
            <a:pPr>
              <a:lnSpc>
                <a:spcPct val="100000"/>
              </a:lnSpc>
              <a:spcAft>
                <a:spcPts val="1200"/>
              </a:spcAft>
            </a:pPr>
            <a:br>
              <a:rPr lang="en-US" sz="4000" dirty="0"/>
            </a:br>
            <a:r>
              <a:rPr lang="en-US" sz="2800" dirty="0"/>
              <a:t>FDIC Banking Research Conference</a:t>
            </a:r>
            <a:br>
              <a:rPr lang="en-US" sz="2800" dirty="0"/>
            </a:br>
            <a:br>
              <a:rPr lang="en-US" sz="4000" dirty="0"/>
            </a:br>
            <a:r>
              <a:rPr lang="en-US" sz="4000" dirty="0"/>
              <a:t>The Environment for</a:t>
            </a:r>
            <a:br>
              <a:rPr lang="en-US" sz="4000" dirty="0"/>
            </a:br>
            <a:r>
              <a:rPr lang="en-US" sz="4000" dirty="0"/>
              <a:t>Environmental Lending</a:t>
            </a:r>
            <a:br>
              <a:rPr lang="en-US" sz="4000" dirty="0"/>
            </a:br>
            <a:br>
              <a:rPr lang="en-US" sz="4000" dirty="0"/>
            </a:br>
            <a:r>
              <a:rPr lang="en-US" sz="2800" dirty="0"/>
              <a:t>Peter Tufano</a:t>
            </a:r>
            <a:br>
              <a:rPr lang="en-US" sz="2800" dirty="0"/>
            </a:br>
            <a:br>
              <a:rPr lang="en-US" sz="2800" dirty="0"/>
            </a:br>
            <a:r>
              <a:rPr lang="en-US" sz="1800" dirty="0"/>
              <a:t>Baker Foundation Professor, Harvard Business School</a:t>
            </a:r>
            <a:br>
              <a:rPr lang="en-US" sz="1800" dirty="0"/>
            </a:br>
            <a:r>
              <a:rPr lang="en-US" sz="1800" dirty="0"/>
              <a:t>Senior Advisor, </a:t>
            </a:r>
            <a:r>
              <a:rPr lang="en-US" sz="1800" dirty="0" err="1"/>
              <a:t>Salata</a:t>
            </a:r>
            <a:r>
              <a:rPr lang="en-US" sz="1800" dirty="0"/>
              <a:t> Institute for Climate and Sustainability</a:t>
            </a:r>
            <a:br>
              <a:rPr lang="en-US" sz="1800" dirty="0"/>
            </a:br>
            <a:r>
              <a:rPr lang="en-US" sz="1800" dirty="0"/>
              <a:t>Lead Convener, Financial Economics of Climate and Sustainability</a:t>
            </a:r>
          </a:p>
        </p:txBody>
      </p:sp>
      <p:sp>
        <p:nvSpPr>
          <p:cNvPr id="2" name="TextBox 1">
            <a:extLst>
              <a:ext uri="{FF2B5EF4-FFF2-40B4-BE49-F238E27FC236}">
                <a16:creationId xmlns:a16="http://schemas.microsoft.com/office/drawing/2014/main" id="{B08C8DF3-34AB-EC21-7DDE-950F4196D2DE}"/>
              </a:ext>
            </a:extLst>
          </p:cNvPr>
          <p:cNvSpPr txBox="1"/>
          <p:nvPr/>
        </p:nvSpPr>
        <p:spPr>
          <a:xfrm>
            <a:off x="3912244" y="5767166"/>
            <a:ext cx="6180880" cy="707886"/>
          </a:xfrm>
          <a:prstGeom prst="rect">
            <a:avLst/>
          </a:prstGeom>
          <a:noFill/>
        </p:spPr>
        <p:txBody>
          <a:bodyPr wrap="square" rtlCol="0">
            <a:spAutoFit/>
          </a:bodyPr>
          <a:lstStyle/>
          <a:p>
            <a:r>
              <a:rPr lang="en-US" sz="2000" dirty="0">
                <a:solidFill>
                  <a:schemeClr val="bg1"/>
                </a:solidFill>
              </a:rPr>
              <a:t>https://</a:t>
            </a:r>
            <a:r>
              <a:rPr lang="en-US" sz="2000" dirty="0" err="1">
                <a:solidFill>
                  <a:schemeClr val="bg1"/>
                </a:solidFill>
              </a:rPr>
              <a:t>salatainstitute.harvard.edu</a:t>
            </a:r>
            <a:r>
              <a:rPr lang="en-US" sz="2000" dirty="0">
                <a:solidFill>
                  <a:schemeClr val="bg1"/>
                </a:solidFill>
              </a:rPr>
              <a:t>/financial-economics-of-climate-and-sustainability-2025/</a:t>
            </a:r>
          </a:p>
        </p:txBody>
      </p:sp>
    </p:spTree>
    <p:extLst>
      <p:ext uri="{BB962C8B-B14F-4D97-AF65-F5344CB8AC3E}">
        <p14:creationId xmlns:p14="http://schemas.microsoft.com/office/powerpoint/2010/main" val="2460894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26056-D195-6C6F-605B-029FF23D10D0}"/>
              </a:ext>
            </a:extLst>
          </p:cNvPr>
          <p:cNvSpPr>
            <a:spLocks noGrp="1"/>
          </p:cNvSpPr>
          <p:nvPr>
            <p:ph type="title"/>
          </p:nvPr>
        </p:nvSpPr>
        <p:spPr>
          <a:xfrm>
            <a:off x="360363" y="0"/>
            <a:ext cx="9896157" cy="1018096"/>
          </a:xfrm>
          <a:solidFill>
            <a:schemeClr val="tx2"/>
          </a:solidFill>
        </p:spPr>
        <p:txBody>
          <a:bodyPr/>
          <a:lstStyle/>
          <a:p>
            <a:r>
              <a:rPr lang="en-US" sz="3200" dirty="0"/>
              <a:t>Human emissions and rising GHG concentration</a:t>
            </a:r>
          </a:p>
        </p:txBody>
      </p:sp>
      <p:sp>
        <p:nvSpPr>
          <p:cNvPr id="3" name="Footer Placeholder 2">
            <a:extLst>
              <a:ext uri="{FF2B5EF4-FFF2-40B4-BE49-F238E27FC236}">
                <a16:creationId xmlns:a16="http://schemas.microsoft.com/office/drawing/2014/main" id="{B7E40297-EE1B-BE6B-07B7-647B62BB1BDB}"/>
              </a:ext>
            </a:extLst>
          </p:cNvPr>
          <p:cNvSpPr>
            <a:spLocks noGrp="1"/>
          </p:cNvSpPr>
          <p:nvPr>
            <p:ph type="ftr" sz="quarter" idx="11"/>
          </p:nvPr>
        </p:nvSpPr>
        <p:spPr/>
        <p:txBody>
          <a:bodyPr/>
          <a:lstStyle/>
          <a:p>
            <a:r>
              <a:rPr lang="en-US" dirty="0"/>
              <a:t>© Peter Tufano, 2024</a:t>
            </a:r>
          </a:p>
        </p:txBody>
      </p:sp>
      <p:sp>
        <p:nvSpPr>
          <p:cNvPr id="6" name="TextBox 5">
            <a:extLst>
              <a:ext uri="{FF2B5EF4-FFF2-40B4-BE49-F238E27FC236}">
                <a16:creationId xmlns:a16="http://schemas.microsoft.com/office/drawing/2014/main" id="{E4142321-BC69-23A2-DF83-A1BCB910FAE8}"/>
              </a:ext>
            </a:extLst>
          </p:cNvPr>
          <p:cNvSpPr txBox="1"/>
          <p:nvPr/>
        </p:nvSpPr>
        <p:spPr>
          <a:xfrm>
            <a:off x="3315137" y="5924864"/>
            <a:ext cx="4600105" cy="276999"/>
          </a:xfrm>
          <a:prstGeom prst="rect">
            <a:avLst/>
          </a:prstGeom>
          <a:noFill/>
        </p:spPr>
        <p:txBody>
          <a:bodyPr wrap="none" rtlCol="0">
            <a:spAutoFit/>
          </a:bodyPr>
          <a:lstStyle/>
          <a:p>
            <a:r>
              <a:rPr lang="en-US" sz="1200" dirty="0"/>
              <a:t>https://</a:t>
            </a:r>
            <a:r>
              <a:rPr lang="en-US" sz="1200" dirty="0" err="1"/>
              <a:t>www.ipcc.ch</a:t>
            </a:r>
            <a:r>
              <a:rPr lang="en-US" sz="1200" dirty="0"/>
              <a:t>/report/sixth-assessment-report-working-group-ii/</a:t>
            </a:r>
          </a:p>
        </p:txBody>
      </p:sp>
      <p:pic>
        <p:nvPicPr>
          <p:cNvPr id="8" name="Picture 7">
            <a:extLst>
              <a:ext uri="{FF2B5EF4-FFF2-40B4-BE49-F238E27FC236}">
                <a16:creationId xmlns:a16="http://schemas.microsoft.com/office/drawing/2014/main" id="{CD35B344-6B3F-F418-B17F-4323F554DB79}"/>
              </a:ext>
            </a:extLst>
          </p:cNvPr>
          <p:cNvPicPr>
            <a:picLocks noChangeAspect="1"/>
          </p:cNvPicPr>
          <p:nvPr/>
        </p:nvPicPr>
        <p:blipFill>
          <a:blip r:embed="rId2"/>
          <a:stretch>
            <a:fillRect/>
          </a:stretch>
        </p:blipFill>
        <p:spPr>
          <a:xfrm>
            <a:off x="838200" y="1668773"/>
            <a:ext cx="7772400" cy="4497606"/>
          </a:xfrm>
          <a:prstGeom prst="rect">
            <a:avLst/>
          </a:prstGeom>
        </p:spPr>
      </p:pic>
      <p:sp>
        <p:nvSpPr>
          <p:cNvPr id="9" name="TextBox 8">
            <a:extLst>
              <a:ext uri="{FF2B5EF4-FFF2-40B4-BE49-F238E27FC236}">
                <a16:creationId xmlns:a16="http://schemas.microsoft.com/office/drawing/2014/main" id="{FC7E1876-BDEF-0DC7-5759-2319AB265762}"/>
              </a:ext>
            </a:extLst>
          </p:cNvPr>
          <p:cNvSpPr txBox="1"/>
          <p:nvPr/>
        </p:nvSpPr>
        <p:spPr>
          <a:xfrm>
            <a:off x="1478069" y="5981994"/>
            <a:ext cx="7547058" cy="646331"/>
          </a:xfrm>
          <a:prstGeom prst="rect">
            <a:avLst/>
          </a:prstGeom>
          <a:solidFill>
            <a:schemeClr val="bg1"/>
          </a:solidFill>
        </p:spPr>
        <p:txBody>
          <a:bodyPr wrap="square" rtlCol="0">
            <a:spAutoFit/>
          </a:bodyPr>
          <a:lstStyle/>
          <a:p>
            <a:r>
              <a:rPr lang="en-US" sz="1200" dirty="0">
                <a:hlinkClick r:id="rId3"/>
              </a:rPr>
              <a:t>https://www.epa.gov/climate-indicators/climate-change-indicators-atmospheric-concentrations-greenhouse-gases</a:t>
            </a:r>
            <a:endParaRPr lang="en-US" sz="1200" dirty="0"/>
          </a:p>
          <a:p>
            <a:r>
              <a:rPr lang="en-US" sz="1200" dirty="0"/>
              <a:t>https://</a:t>
            </a:r>
            <a:r>
              <a:rPr lang="en-US" sz="1200" dirty="0" err="1"/>
              <a:t>www.bgs.ac.uk</a:t>
            </a:r>
            <a:r>
              <a:rPr lang="en-US" sz="1200" dirty="0"/>
              <a:t>/discovering-geology/climate-change/what-causes-the-earths-climate-to-change/#:~:text=Geological%20records%20show%20that%20there,carbon%20dioxide%20(CO2).</a:t>
            </a:r>
          </a:p>
        </p:txBody>
      </p:sp>
      <p:sp>
        <p:nvSpPr>
          <p:cNvPr id="5" name="TextBox 4">
            <a:extLst>
              <a:ext uri="{FF2B5EF4-FFF2-40B4-BE49-F238E27FC236}">
                <a16:creationId xmlns:a16="http://schemas.microsoft.com/office/drawing/2014/main" id="{07F8A743-4EFD-58E3-F3BD-F11B4FAFE895}"/>
              </a:ext>
            </a:extLst>
          </p:cNvPr>
          <p:cNvSpPr txBox="1"/>
          <p:nvPr/>
        </p:nvSpPr>
        <p:spPr>
          <a:xfrm>
            <a:off x="9360600" y="1309767"/>
            <a:ext cx="2114682" cy="1200329"/>
          </a:xfrm>
          <a:prstGeom prst="rect">
            <a:avLst/>
          </a:prstGeom>
          <a:noFill/>
        </p:spPr>
        <p:txBody>
          <a:bodyPr wrap="none" rtlCol="0">
            <a:spAutoFit/>
          </a:bodyPr>
          <a:lstStyle/>
          <a:p>
            <a:pPr algn="ctr"/>
            <a:r>
              <a:rPr lang="en-US" sz="2400" b="1" dirty="0"/>
              <a:t>Flows </a:t>
            </a:r>
            <a:r>
              <a:rPr lang="en-US" sz="2400" b="1" dirty="0" err="1"/>
              <a:t>GHGe</a:t>
            </a:r>
            <a:r>
              <a:rPr lang="en-US" sz="2400" b="1" dirty="0"/>
              <a:t>:</a:t>
            </a:r>
          </a:p>
          <a:p>
            <a:pPr algn="ctr"/>
            <a:r>
              <a:rPr lang="en-US" sz="2400" dirty="0"/>
              <a:t>57.4 GtCO</a:t>
            </a:r>
            <a:r>
              <a:rPr lang="en-US" sz="2400" baseline="-25000" dirty="0"/>
              <a:t>2</a:t>
            </a:r>
            <a:r>
              <a:rPr lang="en-US" sz="2400" dirty="0"/>
              <a:t>e</a:t>
            </a:r>
          </a:p>
          <a:p>
            <a:pPr algn="ctr"/>
            <a:r>
              <a:rPr lang="en-US" sz="2400" dirty="0"/>
              <a:t>(2022)</a:t>
            </a:r>
            <a:endParaRPr lang="en-US" sz="2400" b="1" dirty="0"/>
          </a:p>
        </p:txBody>
      </p:sp>
      <p:sp>
        <p:nvSpPr>
          <p:cNvPr id="7" name="Rectangle 6">
            <a:extLst>
              <a:ext uri="{FF2B5EF4-FFF2-40B4-BE49-F238E27FC236}">
                <a16:creationId xmlns:a16="http://schemas.microsoft.com/office/drawing/2014/main" id="{9A5A9AFF-9960-B9B8-936E-F2ED28AD80C6}"/>
              </a:ext>
            </a:extLst>
          </p:cNvPr>
          <p:cNvSpPr/>
          <p:nvPr/>
        </p:nvSpPr>
        <p:spPr>
          <a:xfrm>
            <a:off x="1701800" y="3251200"/>
            <a:ext cx="3263900" cy="914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ACB1770-FB6A-0A45-42A4-4758BB0E400D}"/>
              </a:ext>
            </a:extLst>
          </p:cNvPr>
          <p:cNvSpPr txBox="1"/>
          <p:nvPr/>
        </p:nvSpPr>
        <p:spPr>
          <a:xfrm>
            <a:off x="9439653" y="5582851"/>
            <a:ext cx="2147081" cy="246221"/>
          </a:xfrm>
          <a:prstGeom prst="rect">
            <a:avLst/>
          </a:prstGeom>
          <a:noFill/>
        </p:spPr>
        <p:txBody>
          <a:bodyPr wrap="square">
            <a:spAutoFit/>
          </a:bodyPr>
          <a:lstStyle/>
          <a:p>
            <a:r>
              <a:rPr lang="en-US" sz="1000" dirty="0"/>
              <a:t>https://</a:t>
            </a:r>
            <a:r>
              <a:rPr lang="en-US" sz="1000" dirty="0" err="1"/>
              <a:t>gml.noaa.gov</a:t>
            </a:r>
            <a:r>
              <a:rPr lang="en-US" sz="1000" dirty="0"/>
              <a:t>/</a:t>
            </a:r>
            <a:r>
              <a:rPr lang="en-US" sz="1000" dirty="0" err="1"/>
              <a:t>ccgg</a:t>
            </a:r>
            <a:r>
              <a:rPr lang="en-US" sz="1000" dirty="0"/>
              <a:t>/trends/</a:t>
            </a:r>
          </a:p>
        </p:txBody>
      </p:sp>
      <p:sp>
        <p:nvSpPr>
          <p:cNvPr id="13" name="TextBox 12">
            <a:extLst>
              <a:ext uri="{FF2B5EF4-FFF2-40B4-BE49-F238E27FC236}">
                <a16:creationId xmlns:a16="http://schemas.microsoft.com/office/drawing/2014/main" id="{D74C940C-3F03-81AA-40D8-034388A80B12}"/>
              </a:ext>
            </a:extLst>
          </p:cNvPr>
          <p:cNvSpPr txBox="1"/>
          <p:nvPr/>
        </p:nvSpPr>
        <p:spPr>
          <a:xfrm>
            <a:off x="9870688" y="3579615"/>
            <a:ext cx="2026816" cy="461665"/>
          </a:xfrm>
          <a:prstGeom prst="rect">
            <a:avLst/>
          </a:prstGeom>
          <a:noFill/>
        </p:spPr>
        <p:txBody>
          <a:bodyPr wrap="square">
            <a:spAutoFit/>
          </a:bodyPr>
          <a:lstStyle/>
          <a:p>
            <a:r>
              <a:rPr lang="en-US" sz="2400" b="1" dirty="0"/>
              <a:t>Level CO</a:t>
            </a:r>
            <a:r>
              <a:rPr lang="en-US" sz="2400" b="1" baseline="-25000" dirty="0"/>
              <a:t>2</a:t>
            </a:r>
            <a:r>
              <a:rPr lang="en-US" sz="2400" b="1" dirty="0"/>
              <a:t>:</a:t>
            </a:r>
          </a:p>
        </p:txBody>
      </p:sp>
      <p:sp>
        <p:nvSpPr>
          <p:cNvPr id="15" name="TextBox 14">
            <a:extLst>
              <a:ext uri="{FF2B5EF4-FFF2-40B4-BE49-F238E27FC236}">
                <a16:creationId xmlns:a16="http://schemas.microsoft.com/office/drawing/2014/main" id="{50616C2A-4D47-5C1D-5677-AE1B6E843EAB}"/>
              </a:ext>
            </a:extLst>
          </p:cNvPr>
          <p:cNvSpPr txBox="1"/>
          <p:nvPr/>
        </p:nvSpPr>
        <p:spPr>
          <a:xfrm>
            <a:off x="9526012" y="2698735"/>
            <a:ext cx="1974362" cy="400110"/>
          </a:xfrm>
          <a:prstGeom prst="rect">
            <a:avLst/>
          </a:prstGeom>
          <a:noFill/>
        </p:spPr>
        <p:txBody>
          <a:bodyPr wrap="square">
            <a:spAutoFit/>
          </a:bodyPr>
          <a:lstStyle/>
          <a:p>
            <a:r>
              <a:rPr lang="en-US" sz="1000" dirty="0"/>
              <a:t>https://</a:t>
            </a:r>
            <a:r>
              <a:rPr lang="en-US" sz="1000" dirty="0" err="1"/>
              <a:t>www.unep.org</a:t>
            </a:r>
            <a:r>
              <a:rPr lang="en-US" sz="1000" dirty="0"/>
              <a:t>/resources/emissions-gap-report-2023</a:t>
            </a:r>
          </a:p>
        </p:txBody>
      </p:sp>
      <p:pic>
        <p:nvPicPr>
          <p:cNvPr id="14" name="Picture 13" descr="A green background with white numbers&#10;&#10;Description automatically generated">
            <a:extLst>
              <a:ext uri="{FF2B5EF4-FFF2-40B4-BE49-F238E27FC236}">
                <a16:creationId xmlns:a16="http://schemas.microsoft.com/office/drawing/2014/main" id="{90B4F75E-4D2E-9BC0-7B94-46BB9A66E6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0694" y="4165600"/>
            <a:ext cx="2970941" cy="1202810"/>
          </a:xfrm>
          <a:prstGeom prst="rect">
            <a:avLst/>
          </a:prstGeom>
        </p:spPr>
      </p:pic>
    </p:spTree>
    <p:extLst>
      <p:ext uri="{BB962C8B-B14F-4D97-AF65-F5344CB8AC3E}">
        <p14:creationId xmlns:p14="http://schemas.microsoft.com/office/powerpoint/2010/main" val="215015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3"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6BAEE-9B38-2F4E-EBD5-509C73AC5986}"/>
              </a:ext>
            </a:extLst>
          </p:cNvPr>
          <p:cNvSpPr>
            <a:spLocks noGrp="1"/>
          </p:cNvSpPr>
          <p:nvPr>
            <p:ph type="title"/>
          </p:nvPr>
        </p:nvSpPr>
        <p:spPr/>
        <p:txBody>
          <a:bodyPr>
            <a:normAutofit/>
          </a:bodyPr>
          <a:lstStyle/>
          <a:p>
            <a:r>
              <a:rPr lang="en-US" dirty="0"/>
              <a:t>Kaya Identity: decomposing emissions drivers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BB48A00-53F7-AFC8-A34B-6B5EEE097C3C}"/>
                  </a:ext>
                </a:extLst>
              </p:cNvPr>
              <p:cNvSpPr>
                <a:spLocks noGrp="1"/>
              </p:cNvSpPr>
              <p:nvPr>
                <p:ph idx="1"/>
              </p:nvPr>
            </p:nvSpPr>
            <p:spPr>
              <a:xfrm>
                <a:off x="360363" y="2289435"/>
                <a:ext cx="11471273" cy="1018096"/>
              </a:xfrm>
            </p:spPr>
            <p:txBody>
              <a:bodyPr/>
              <a:lstStyle/>
              <a:p>
                <a:pPr marL="0" indent="0">
                  <a:buNone/>
                </a:pPr>
                <a14:m>
                  <m:oMathPara xmlns:m="http://schemas.openxmlformats.org/officeDocument/2006/math">
                    <m:oMathParaPr>
                      <m:jc m:val="centerGroup"/>
                    </m:oMathParaPr>
                    <m:oMath xmlns:m="http://schemas.openxmlformats.org/officeDocument/2006/math">
                      <m:r>
                        <m:rPr>
                          <m:sty m:val="p"/>
                        </m:rPr>
                        <a:rPr lang="en-US" sz="3200" b="0" i="0" smtClean="0">
                          <a:latin typeface="Cambria Math" panose="02040503050406030204" pitchFamily="18" charset="0"/>
                        </a:rPr>
                        <m:t>GHG</m:t>
                      </m:r>
                      <m:r>
                        <a:rPr lang="en-US" sz="3200" b="0" i="0" smtClean="0">
                          <a:latin typeface="Cambria Math" panose="02040503050406030204" pitchFamily="18" charset="0"/>
                        </a:rPr>
                        <m:t> </m:t>
                      </m:r>
                      <m:r>
                        <m:rPr>
                          <m:sty m:val="p"/>
                        </m:rPr>
                        <a:rPr lang="en-US" sz="3200" b="0" i="0" smtClean="0">
                          <a:latin typeface="Cambria Math" panose="02040503050406030204" pitchFamily="18" charset="0"/>
                        </a:rPr>
                        <m:t>emissions</m:t>
                      </m:r>
                      <m:r>
                        <a:rPr lang="en-US" sz="3200" b="0" i="0" smtClean="0">
                          <a:latin typeface="Cambria Math" panose="02040503050406030204" pitchFamily="18" charset="0"/>
                        </a:rPr>
                        <m:t>=</m:t>
                      </m:r>
                      <m:r>
                        <m:rPr>
                          <m:sty m:val="p"/>
                        </m:rPr>
                        <a:rPr lang="en-US" sz="3200" b="0" i="0" smtClean="0">
                          <a:latin typeface="Cambria Math" panose="02040503050406030204" pitchFamily="18" charset="0"/>
                        </a:rPr>
                        <m:t>Population</m:t>
                      </m:r>
                      <m:r>
                        <a:rPr lang="en-US" sz="3200" b="0" i="0" smtClean="0">
                          <a:latin typeface="Cambria Math" panose="02040503050406030204" pitchFamily="18" charset="0"/>
                        </a:rPr>
                        <m:t> </m:t>
                      </m:r>
                      <m:r>
                        <m:rPr>
                          <m:sty m:val="p"/>
                        </m:rPr>
                        <a:rPr lang="en-US" sz="3200" b="0" i="0" smtClean="0">
                          <a:latin typeface="Cambria Math" panose="02040503050406030204" pitchFamily="18" charset="0"/>
                        </a:rPr>
                        <m:t>x</m:t>
                      </m:r>
                      <m:f>
                        <m:fPr>
                          <m:ctrlPr>
                            <a:rPr lang="en-US" sz="3200" b="0" i="1" smtClean="0">
                              <a:latin typeface="Cambria Math" panose="02040503050406030204" pitchFamily="18" charset="0"/>
                            </a:rPr>
                          </m:ctrlPr>
                        </m:fPr>
                        <m:num>
                          <m:r>
                            <m:rPr>
                              <m:sty m:val="p"/>
                            </m:rPr>
                            <a:rPr lang="en-US" sz="3200" b="0" i="0" smtClean="0">
                              <a:latin typeface="Cambria Math" panose="02040503050406030204" pitchFamily="18" charset="0"/>
                            </a:rPr>
                            <m:t>GDP</m:t>
                          </m:r>
                        </m:num>
                        <m:den>
                          <m:r>
                            <m:rPr>
                              <m:sty m:val="p"/>
                            </m:rPr>
                            <a:rPr lang="en-US" sz="3200" b="0" i="0" smtClean="0">
                              <a:latin typeface="Cambria Math" panose="02040503050406030204" pitchFamily="18" charset="0"/>
                            </a:rPr>
                            <m:t>population</m:t>
                          </m:r>
                        </m:den>
                      </m:f>
                      <m:r>
                        <a:rPr lang="en-US" sz="3200" b="0" i="0" smtClean="0">
                          <a:latin typeface="Cambria Math" panose="02040503050406030204" pitchFamily="18" charset="0"/>
                        </a:rPr>
                        <m:t> </m:t>
                      </m:r>
                      <m:r>
                        <m:rPr>
                          <m:sty m:val="p"/>
                        </m:rPr>
                        <a:rPr lang="en-US" sz="3200" b="0" i="0" smtClean="0">
                          <a:latin typeface="Cambria Math" panose="02040503050406030204" pitchFamily="18" charset="0"/>
                        </a:rPr>
                        <m:t>x</m:t>
                      </m:r>
                      <m:f>
                        <m:fPr>
                          <m:ctrlPr>
                            <a:rPr lang="en-US" sz="3200" b="0" i="1" smtClean="0">
                              <a:latin typeface="Cambria Math" panose="02040503050406030204" pitchFamily="18" charset="0"/>
                            </a:rPr>
                          </m:ctrlPr>
                        </m:fPr>
                        <m:num>
                          <m:r>
                            <m:rPr>
                              <m:sty m:val="p"/>
                            </m:rPr>
                            <a:rPr lang="en-US" sz="3200" b="0" i="0" smtClean="0">
                              <a:latin typeface="Cambria Math" panose="02040503050406030204" pitchFamily="18" charset="0"/>
                            </a:rPr>
                            <m:t>Energy</m:t>
                          </m:r>
                        </m:num>
                        <m:den>
                          <m:r>
                            <m:rPr>
                              <m:sty m:val="p"/>
                            </m:rPr>
                            <a:rPr lang="en-US" sz="3200" b="0" i="0" smtClean="0">
                              <a:latin typeface="Cambria Math" panose="02040503050406030204" pitchFamily="18" charset="0"/>
                            </a:rPr>
                            <m:t>GDP</m:t>
                          </m:r>
                        </m:den>
                      </m:f>
                      <m:r>
                        <a:rPr lang="en-US" sz="3200" b="0" i="0" smtClean="0">
                          <a:latin typeface="Cambria Math" panose="02040503050406030204" pitchFamily="18" charset="0"/>
                        </a:rPr>
                        <m:t> </m:t>
                      </m:r>
                      <m:r>
                        <m:rPr>
                          <m:sty m:val="p"/>
                        </m:rPr>
                        <a:rPr lang="en-US" sz="3200" b="0" i="0" smtClean="0">
                          <a:latin typeface="Cambria Math" panose="02040503050406030204" pitchFamily="18" charset="0"/>
                        </a:rPr>
                        <m:t>x</m:t>
                      </m:r>
                      <m:f>
                        <m:fPr>
                          <m:ctrlPr>
                            <a:rPr lang="en-US" sz="3200" b="0" i="1" smtClean="0">
                              <a:latin typeface="Cambria Math" panose="02040503050406030204" pitchFamily="18" charset="0"/>
                            </a:rPr>
                          </m:ctrlPr>
                        </m:fPr>
                        <m:num>
                          <m:r>
                            <m:rPr>
                              <m:sty m:val="p"/>
                            </m:rPr>
                            <a:rPr lang="en-US" sz="3200" b="0" i="0" smtClean="0">
                              <a:latin typeface="Cambria Math" panose="02040503050406030204" pitchFamily="18" charset="0"/>
                            </a:rPr>
                            <m:t>Emissions</m:t>
                          </m:r>
                        </m:num>
                        <m:den>
                          <m:r>
                            <m:rPr>
                              <m:sty m:val="p"/>
                            </m:rPr>
                            <a:rPr lang="en-US" sz="3200" b="0" i="0" smtClean="0">
                              <a:latin typeface="Cambria Math" panose="02040503050406030204" pitchFamily="18" charset="0"/>
                            </a:rPr>
                            <m:t>Energy</m:t>
                          </m:r>
                        </m:den>
                      </m:f>
                    </m:oMath>
                  </m:oMathPara>
                </a14:m>
                <a:endParaRPr lang="en-US" sz="3200" b="0" dirty="0"/>
              </a:p>
              <a:p>
                <a:endParaRPr lang="en-US" sz="3200" b="0" dirty="0"/>
              </a:p>
              <a:p>
                <a:endParaRPr lang="en-US" b="0" dirty="0">
                  <a:latin typeface="+mj-lt"/>
                </a:endParaRPr>
              </a:p>
              <a:p>
                <a:endParaRPr lang="en-US" b="0" dirty="0">
                  <a:latin typeface="+mj-lt"/>
                </a:endParaRPr>
              </a:p>
              <a:p>
                <a:endParaRPr lang="en-US" dirty="0"/>
              </a:p>
            </p:txBody>
          </p:sp>
        </mc:Choice>
        <mc:Fallback xmlns="">
          <p:sp>
            <p:nvSpPr>
              <p:cNvPr id="3" name="Content Placeholder 2">
                <a:extLst>
                  <a:ext uri="{FF2B5EF4-FFF2-40B4-BE49-F238E27FC236}">
                    <a16:creationId xmlns:a16="http://schemas.microsoft.com/office/drawing/2014/main" id="{7BB48A00-53F7-AFC8-A34B-6B5EEE097C3C}"/>
                  </a:ext>
                </a:extLst>
              </p:cNvPr>
              <p:cNvSpPr>
                <a:spLocks noGrp="1" noRot="1" noChangeAspect="1" noMove="1" noResize="1" noEditPoints="1" noAdjustHandles="1" noChangeArrowheads="1" noChangeShapeType="1" noTextEdit="1"/>
              </p:cNvSpPr>
              <p:nvPr>
                <p:ph idx="1"/>
              </p:nvPr>
            </p:nvSpPr>
            <p:spPr>
              <a:xfrm>
                <a:off x="360363" y="2289435"/>
                <a:ext cx="11471273" cy="1018096"/>
              </a:xfrm>
              <a:blipFill>
                <a:blip r:embed="rId2"/>
                <a:stretch>
                  <a:fillRect t="-4938" b="-14815"/>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83DCDB89-1E9F-8D62-7E8B-0E9F9C5654CC}"/>
              </a:ext>
            </a:extLst>
          </p:cNvPr>
          <p:cNvSpPr>
            <a:spLocks noGrp="1"/>
          </p:cNvSpPr>
          <p:nvPr>
            <p:ph type="ftr" sz="quarter" idx="11"/>
          </p:nvPr>
        </p:nvSpPr>
        <p:spPr/>
        <p:txBody>
          <a:bodyPr/>
          <a:lstStyle/>
          <a:p>
            <a:r>
              <a:rPr lang="en-US" dirty="0"/>
              <a:t>© Peter Tufano, 2024</a:t>
            </a:r>
          </a:p>
        </p:txBody>
      </p:sp>
      <p:sp>
        <p:nvSpPr>
          <p:cNvPr id="6" name="Oval 5">
            <a:extLst>
              <a:ext uri="{FF2B5EF4-FFF2-40B4-BE49-F238E27FC236}">
                <a16:creationId xmlns:a16="http://schemas.microsoft.com/office/drawing/2014/main" id="{397B7A11-C31C-B7A7-094C-96CD4CE18803}"/>
              </a:ext>
            </a:extLst>
          </p:cNvPr>
          <p:cNvSpPr/>
          <p:nvPr/>
        </p:nvSpPr>
        <p:spPr>
          <a:xfrm>
            <a:off x="8134356" y="2000250"/>
            <a:ext cx="1465723" cy="130728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4873AF0-3BAF-8283-1BE5-30758892005E}"/>
              </a:ext>
            </a:extLst>
          </p:cNvPr>
          <p:cNvSpPr/>
          <p:nvPr/>
        </p:nvSpPr>
        <p:spPr>
          <a:xfrm>
            <a:off x="9810750" y="2000249"/>
            <a:ext cx="2020886" cy="142875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C3B19C94-05E2-078C-C6D7-4EB522284D16}"/>
              </a:ext>
            </a:extLst>
          </p:cNvPr>
          <p:cNvCxnSpPr>
            <a:cxnSpLocks/>
          </p:cNvCxnSpPr>
          <p:nvPr/>
        </p:nvCxnSpPr>
        <p:spPr>
          <a:xfrm flipH="1">
            <a:off x="6459855" y="3120465"/>
            <a:ext cx="1864676" cy="116922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5A84718-CDEC-BAA8-3BAD-ADC809DF947F}"/>
              </a:ext>
            </a:extLst>
          </p:cNvPr>
          <p:cNvCxnSpPr>
            <a:cxnSpLocks/>
          </p:cNvCxnSpPr>
          <p:nvPr/>
        </p:nvCxnSpPr>
        <p:spPr>
          <a:xfrm>
            <a:off x="10821193" y="3307530"/>
            <a:ext cx="0" cy="116922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A713215-73D3-0ABB-63B8-2C69CE720D24}"/>
              </a:ext>
            </a:extLst>
          </p:cNvPr>
          <p:cNvSpPr txBox="1"/>
          <p:nvPr/>
        </p:nvSpPr>
        <p:spPr>
          <a:xfrm>
            <a:off x="5698268" y="4372300"/>
            <a:ext cx="1523174" cy="954107"/>
          </a:xfrm>
          <a:prstGeom prst="rect">
            <a:avLst/>
          </a:prstGeom>
          <a:noFill/>
        </p:spPr>
        <p:txBody>
          <a:bodyPr wrap="none" rtlCol="0">
            <a:spAutoFit/>
          </a:bodyPr>
          <a:lstStyle/>
          <a:p>
            <a:r>
              <a:rPr lang="en-US" sz="2800" dirty="0"/>
              <a:t>Energy </a:t>
            </a:r>
          </a:p>
          <a:p>
            <a:r>
              <a:rPr lang="en-US" sz="2800" dirty="0"/>
              <a:t>Intensity</a:t>
            </a:r>
          </a:p>
        </p:txBody>
      </p:sp>
      <p:sp>
        <p:nvSpPr>
          <p:cNvPr id="15" name="TextBox 14">
            <a:extLst>
              <a:ext uri="{FF2B5EF4-FFF2-40B4-BE49-F238E27FC236}">
                <a16:creationId xmlns:a16="http://schemas.microsoft.com/office/drawing/2014/main" id="{89C8AAE9-79D9-2651-99B6-6D68057DEE14}"/>
              </a:ext>
            </a:extLst>
          </p:cNvPr>
          <p:cNvSpPr txBox="1"/>
          <p:nvPr/>
        </p:nvSpPr>
        <p:spPr>
          <a:xfrm>
            <a:off x="9810750" y="4578869"/>
            <a:ext cx="1822935" cy="954107"/>
          </a:xfrm>
          <a:prstGeom prst="rect">
            <a:avLst/>
          </a:prstGeom>
          <a:noFill/>
        </p:spPr>
        <p:txBody>
          <a:bodyPr wrap="none" rtlCol="0">
            <a:spAutoFit/>
          </a:bodyPr>
          <a:lstStyle/>
          <a:p>
            <a:r>
              <a:rPr lang="en-US" sz="2800" dirty="0"/>
              <a:t>Emissions</a:t>
            </a:r>
          </a:p>
          <a:p>
            <a:r>
              <a:rPr lang="en-US" sz="2800" dirty="0"/>
              <a:t> Intensity</a:t>
            </a:r>
          </a:p>
        </p:txBody>
      </p:sp>
    </p:spTree>
    <p:extLst>
      <p:ext uri="{BB962C8B-B14F-4D97-AF65-F5344CB8AC3E}">
        <p14:creationId xmlns:p14="http://schemas.microsoft.com/office/powerpoint/2010/main" val="208926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409842-7195-CCAF-90C7-6DE0FC8B027F}"/>
              </a:ext>
            </a:extLst>
          </p:cNvPr>
          <p:cNvSpPr>
            <a:spLocks noGrp="1"/>
          </p:cNvSpPr>
          <p:nvPr>
            <p:ph type="title"/>
          </p:nvPr>
        </p:nvSpPr>
        <p:spPr>
          <a:xfrm>
            <a:off x="235085" y="162675"/>
            <a:ext cx="2840182" cy="2371148"/>
          </a:xfrm>
          <a:solidFill>
            <a:schemeClr val="tx2"/>
          </a:solidFill>
        </p:spPr>
        <p:txBody>
          <a:bodyPr vert="horz" lIns="91440" tIns="45720" rIns="91440" bIns="45720" rtlCol="0" anchor="ctr">
            <a:normAutofit/>
          </a:bodyPr>
          <a:lstStyle/>
          <a:p>
            <a:r>
              <a:rPr lang="en-US" sz="3200" kern="1200">
                <a:solidFill>
                  <a:srgbClr val="FFFFFF"/>
                </a:solidFill>
                <a:latin typeface="+mj-lt"/>
                <a:ea typeface="+mj-ea"/>
                <a:cs typeface="+mj-cs"/>
              </a:rPr>
              <a:t>Global contributors to rise in GHGs, 1965-Now</a:t>
            </a:r>
          </a:p>
        </p:txBody>
      </p:sp>
      <p:pic>
        <p:nvPicPr>
          <p:cNvPr id="7" name="Picture 6" descr="A graph of carbon dioxide emissions&#10;&#10;Description automatically generated">
            <a:extLst>
              <a:ext uri="{FF2B5EF4-FFF2-40B4-BE49-F238E27FC236}">
                <a16:creationId xmlns:a16="http://schemas.microsoft.com/office/drawing/2014/main" id="{D2C80E84-93BB-F651-8C54-59A3DFC6F871}"/>
              </a:ext>
            </a:extLst>
          </p:cNvPr>
          <p:cNvPicPr>
            <a:picLocks noChangeAspect="1"/>
          </p:cNvPicPr>
          <p:nvPr/>
        </p:nvPicPr>
        <p:blipFill>
          <a:blip r:embed="rId2"/>
          <a:stretch>
            <a:fillRect/>
          </a:stretch>
        </p:blipFill>
        <p:spPr>
          <a:xfrm>
            <a:off x="4271963" y="207797"/>
            <a:ext cx="6735125" cy="6011099"/>
          </a:xfrm>
          <a:prstGeom prst="rect">
            <a:avLst/>
          </a:prstGeom>
        </p:spPr>
      </p:pic>
      <p:pic>
        <p:nvPicPr>
          <p:cNvPr id="9" name="Picture 8" descr="A screenshot of a calculator&#10;&#10;Description automatically generated">
            <a:extLst>
              <a:ext uri="{FF2B5EF4-FFF2-40B4-BE49-F238E27FC236}">
                <a16:creationId xmlns:a16="http://schemas.microsoft.com/office/drawing/2014/main" id="{CB34E465-24C5-8647-FE3D-061EDE82543E}"/>
              </a:ext>
            </a:extLst>
          </p:cNvPr>
          <p:cNvPicPr>
            <a:picLocks noChangeAspect="1"/>
          </p:cNvPicPr>
          <p:nvPr/>
        </p:nvPicPr>
        <p:blipFill>
          <a:blip r:embed="rId3"/>
          <a:stretch>
            <a:fillRect/>
          </a:stretch>
        </p:blipFill>
        <p:spPr>
          <a:xfrm>
            <a:off x="535305" y="3571588"/>
            <a:ext cx="3496207" cy="2386300"/>
          </a:xfrm>
          <a:prstGeom prst="rect">
            <a:avLst/>
          </a:prstGeom>
        </p:spPr>
      </p:pic>
      <p:sp>
        <p:nvSpPr>
          <p:cNvPr id="2" name="Oval 1">
            <a:extLst>
              <a:ext uri="{FF2B5EF4-FFF2-40B4-BE49-F238E27FC236}">
                <a16:creationId xmlns:a16="http://schemas.microsoft.com/office/drawing/2014/main" id="{C2CD5032-79DA-0246-2D68-D7596FB8B90A}"/>
              </a:ext>
            </a:extLst>
          </p:cNvPr>
          <p:cNvSpPr/>
          <p:nvPr/>
        </p:nvSpPr>
        <p:spPr>
          <a:xfrm>
            <a:off x="9124950" y="838200"/>
            <a:ext cx="131445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A8AD022A-C9BC-8470-2BBB-E2E653B6C188}"/>
              </a:ext>
            </a:extLst>
          </p:cNvPr>
          <p:cNvSpPr/>
          <p:nvPr/>
        </p:nvSpPr>
        <p:spPr>
          <a:xfrm>
            <a:off x="9124950" y="1629957"/>
            <a:ext cx="2008289"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F0BD296-4394-C4D9-B249-2BB37815965B}"/>
              </a:ext>
            </a:extLst>
          </p:cNvPr>
          <p:cNvSpPr/>
          <p:nvPr/>
        </p:nvSpPr>
        <p:spPr>
          <a:xfrm>
            <a:off x="9061874" y="3810000"/>
            <a:ext cx="2008289" cy="2411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6970E3C-F0D1-44BD-F055-F779CC61973B}"/>
              </a:ext>
            </a:extLst>
          </p:cNvPr>
          <p:cNvSpPr/>
          <p:nvPr/>
        </p:nvSpPr>
        <p:spPr>
          <a:xfrm>
            <a:off x="9124949" y="3568814"/>
            <a:ext cx="2008289" cy="2411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a:extLst>
              <a:ext uri="{FF2B5EF4-FFF2-40B4-BE49-F238E27FC236}">
                <a16:creationId xmlns:a16="http://schemas.microsoft.com/office/drawing/2014/main" id="{2E117F5C-C490-46E5-F573-C25FCA321098}"/>
              </a:ext>
            </a:extLst>
          </p:cNvPr>
          <p:cNvSpPr>
            <a:spLocks noGrp="1"/>
          </p:cNvSpPr>
          <p:nvPr>
            <p:ph type="ftr" sz="quarter" idx="11"/>
          </p:nvPr>
        </p:nvSpPr>
        <p:spPr/>
        <p:txBody>
          <a:bodyPr/>
          <a:lstStyle/>
          <a:p>
            <a:r>
              <a:rPr lang="en-GB"/>
              <a:t>© Peter Tufano, 2024</a:t>
            </a:r>
            <a:endParaRPr lang="en-GB" dirty="0"/>
          </a:p>
        </p:txBody>
      </p:sp>
    </p:spTree>
    <p:extLst>
      <p:ext uri="{BB962C8B-B14F-4D97-AF65-F5344CB8AC3E}">
        <p14:creationId xmlns:p14="http://schemas.microsoft.com/office/powerpoint/2010/main" val="403076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8593FA-9B17-1B83-05C0-135857D205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622603"/>
            <a:ext cx="10001250" cy="5580903"/>
          </a:xfrm>
          <a:prstGeom prst="rect">
            <a:avLst/>
          </a:prstGeom>
        </p:spPr>
      </p:pic>
      <p:sp>
        <p:nvSpPr>
          <p:cNvPr id="2" name="Footer Placeholder 1">
            <a:extLst>
              <a:ext uri="{FF2B5EF4-FFF2-40B4-BE49-F238E27FC236}">
                <a16:creationId xmlns:a16="http://schemas.microsoft.com/office/drawing/2014/main" id="{458B3B60-40B5-BC43-0E49-2DD71D108B93}"/>
              </a:ext>
            </a:extLst>
          </p:cNvPr>
          <p:cNvSpPr>
            <a:spLocks noGrp="1"/>
          </p:cNvSpPr>
          <p:nvPr>
            <p:ph type="ftr" sz="quarter" idx="11"/>
          </p:nvPr>
        </p:nvSpPr>
        <p:spPr/>
        <p:txBody>
          <a:bodyPr/>
          <a:lstStyle/>
          <a:p>
            <a:r>
              <a:rPr lang="en-GB"/>
              <a:t>© Peter Tufano, 2024</a:t>
            </a:r>
          </a:p>
        </p:txBody>
      </p:sp>
    </p:spTree>
    <p:extLst>
      <p:ext uri="{BB962C8B-B14F-4D97-AF65-F5344CB8AC3E}">
        <p14:creationId xmlns:p14="http://schemas.microsoft.com/office/powerpoint/2010/main" val="4261034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97DE9D-F360-E776-A521-B042D8150EF8}"/>
              </a:ext>
            </a:extLst>
          </p:cNvPr>
          <p:cNvPicPr>
            <a:picLocks noChangeAspect="1"/>
          </p:cNvPicPr>
          <p:nvPr/>
        </p:nvPicPr>
        <p:blipFill>
          <a:blip r:embed="rId2">
            <a:extLst>
              <a:ext uri="{28A0092B-C50C-407E-A947-70E740481C1C}">
                <a14:useLocalDpi xmlns:a14="http://schemas.microsoft.com/office/drawing/2010/main" val="0"/>
              </a:ext>
            </a:extLst>
          </a:blip>
          <a:srcRect l="3789" r="3789"/>
          <a:stretch/>
        </p:blipFill>
        <p:spPr>
          <a:xfrm>
            <a:off x="5313225"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blipFill>
            <a:blip r:embed="rId2"/>
            <a:stretch>
              <a:fillRect/>
            </a:stretch>
          </a:blipFill>
          <a:ln>
            <a:noFill/>
          </a:ln>
        </p:spPr>
      </p:pic>
      <p:sp>
        <p:nvSpPr>
          <p:cNvPr id="2" name="Title 1">
            <a:extLst>
              <a:ext uri="{FF2B5EF4-FFF2-40B4-BE49-F238E27FC236}">
                <a16:creationId xmlns:a16="http://schemas.microsoft.com/office/drawing/2014/main" id="{D8914F1E-F517-4B4F-0408-3E7E47272164}"/>
              </a:ext>
            </a:extLst>
          </p:cNvPr>
          <p:cNvSpPr>
            <a:spLocks noGrp="1"/>
          </p:cNvSpPr>
          <p:nvPr>
            <p:ph type="title"/>
          </p:nvPr>
        </p:nvSpPr>
        <p:spPr>
          <a:xfrm>
            <a:off x="890338" y="402336"/>
            <a:ext cx="3734014" cy="2295144"/>
          </a:xfrm>
        </p:spPr>
        <p:txBody>
          <a:bodyPr vert="horz" lIns="91440" tIns="45720" rIns="91440" bIns="45720" rtlCol="0" anchor="b">
            <a:normAutofit/>
          </a:bodyPr>
          <a:lstStyle/>
          <a:p>
            <a:r>
              <a:rPr lang="en-US" sz="4400" dirty="0"/>
              <a:t>Climate </a:t>
            </a:r>
            <a:r>
              <a:rPr lang="en-US" sz="4400" i="1" dirty="0"/>
              <a:t>finance </a:t>
            </a:r>
            <a:r>
              <a:rPr lang="en-US" sz="4400" dirty="0"/>
              <a:t>background</a:t>
            </a:r>
          </a:p>
        </p:txBody>
      </p:sp>
      <p:sp>
        <p:nvSpPr>
          <p:cNvPr id="4" name="Footer Placeholder 3">
            <a:extLst>
              <a:ext uri="{FF2B5EF4-FFF2-40B4-BE49-F238E27FC236}">
                <a16:creationId xmlns:a16="http://schemas.microsoft.com/office/drawing/2014/main" id="{AFD880EC-5DF1-D77A-D284-F16A2C2CADC3}"/>
              </a:ext>
            </a:extLst>
          </p:cNvPr>
          <p:cNvSpPr>
            <a:spLocks noGrp="1"/>
          </p:cNvSpPr>
          <p:nvPr>
            <p:ph type="ftr" sz="quarter" idx="11"/>
          </p:nvPr>
        </p:nvSpPr>
        <p:spPr/>
        <p:txBody>
          <a:bodyPr/>
          <a:lstStyle/>
          <a:p>
            <a:r>
              <a:rPr lang="en-GB"/>
              <a:t>© Peter Tufano, 2024</a:t>
            </a:r>
          </a:p>
        </p:txBody>
      </p:sp>
    </p:spTree>
    <p:extLst>
      <p:ext uri="{BB962C8B-B14F-4D97-AF65-F5344CB8AC3E}">
        <p14:creationId xmlns:p14="http://schemas.microsoft.com/office/powerpoint/2010/main" val="2026445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477AC-0C8E-B372-2D20-1D58810AE00D}"/>
              </a:ext>
            </a:extLst>
          </p:cNvPr>
          <p:cNvSpPr>
            <a:spLocks noGrp="1"/>
          </p:cNvSpPr>
          <p:nvPr>
            <p:ph type="title"/>
          </p:nvPr>
        </p:nvSpPr>
        <p:spPr/>
        <p:txBody>
          <a:bodyPr/>
          <a:lstStyle/>
          <a:p>
            <a:r>
              <a:rPr lang="en-US" dirty="0"/>
              <a:t>What is the economic cost of global warming?</a:t>
            </a:r>
          </a:p>
        </p:txBody>
      </p:sp>
      <p:sp>
        <p:nvSpPr>
          <p:cNvPr id="3" name="Content Placeholder 2">
            <a:extLst>
              <a:ext uri="{FF2B5EF4-FFF2-40B4-BE49-F238E27FC236}">
                <a16:creationId xmlns:a16="http://schemas.microsoft.com/office/drawing/2014/main" id="{87C29DB9-2FB1-FABF-0177-2E9A522F3461}"/>
              </a:ext>
            </a:extLst>
          </p:cNvPr>
          <p:cNvSpPr>
            <a:spLocks noGrp="1"/>
          </p:cNvSpPr>
          <p:nvPr>
            <p:ph idx="1"/>
          </p:nvPr>
        </p:nvSpPr>
        <p:spPr/>
        <p:txBody>
          <a:bodyPr/>
          <a:lstStyle/>
          <a:p>
            <a:r>
              <a:rPr lang="en-US" dirty="0"/>
              <a:t>What are the </a:t>
            </a:r>
            <a:r>
              <a:rPr lang="en-US" i="1" dirty="0"/>
              <a:t>economic</a:t>
            </a:r>
            <a:r>
              <a:rPr lang="en-US" dirty="0"/>
              <a:t> losses associated with an incremental rise (one </a:t>
            </a:r>
            <a:r>
              <a:rPr lang="en-US" dirty="0" err="1"/>
              <a:t>tonne</a:t>
            </a:r>
            <a:r>
              <a:rPr lang="en-US" dirty="0"/>
              <a:t>) in CO2 emissions?</a:t>
            </a:r>
          </a:p>
          <a:p>
            <a:r>
              <a:rPr lang="en-US" dirty="0"/>
              <a:t>What </a:t>
            </a:r>
            <a:r>
              <a:rPr lang="en-US" i="1" dirty="0"/>
              <a:t>discount rate</a:t>
            </a:r>
            <a:r>
              <a:rPr lang="en-US" dirty="0"/>
              <a:t> should we use to bring these losses to a present figure?</a:t>
            </a:r>
          </a:p>
          <a:p>
            <a:endParaRPr lang="en-US" dirty="0"/>
          </a:p>
          <a:p>
            <a:endParaRPr lang="en-US" dirty="0"/>
          </a:p>
          <a:p>
            <a:endParaRPr lang="en-US" dirty="0"/>
          </a:p>
          <a:p>
            <a:endParaRPr lang="en-US" dirty="0"/>
          </a:p>
          <a:p>
            <a:endParaRPr lang="en-US" dirty="0"/>
          </a:p>
          <a:p>
            <a:pPr marL="0" indent="0" algn="ctr">
              <a:buNone/>
            </a:pPr>
            <a:r>
              <a:rPr lang="en-US" sz="4000" dirty="0"/>
              <a:t>Social Cost of Carbon</a:t>
            </a:r>
          </a:p>
        </p:txBody>
      </p:sp>
      <p:sp>
        <p:nvSpPr>
          <p:cNvPr id="4" name="Down Arrow 3">
            <a:extLst>
              <a:ext uri="{FF2B5EF4-FFF2-40B4-BE49-F238E27FC236}">
                <a16:creationId xmlns:a16="http://schemas.microsoft.com/office/drawing/2014/main" id="{ED1541CF-F3A8-DB76-EB55-D8706719E5EE}"/>
              </a:ext>
            </a:extLst>
          </p:cNvPr>
          <p:cNvSpPr/>
          <p:nvPr/>
        </p:nvSpPr>
        <p:spPr>
          <a:xfrm>
            <a:off x="4352239" y="2895930"/>
            <a:ext cx="3243532" cy="1276709"/>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0455878C-BA6F-2755-AB33-D73D356170A3}"/>
              </a:ext>
            </a:extLst>
          </p:cNvPr>
          <p:cNvSpPr>
            <a:spLocks noGrp="1"/>
          </p:cNvSpPr>
          <p:nvPr>
            <p:ph type="ftr" sz="quarter" idx="11"/>
          </p:nvPr>
        </p:nvSpPr>
        <p:spPr/>
        <p:txBody>
          <a:bodyPr/>
          <a:lstStyle/>
          <a:p>
            <a:r>
              <a:rPr lang="en-GB"/>
              <a:t>© Peter Tufano, 2024</a:t>
            </a:r>
            <a:endParaRPr lang="en-GB" dirty="0"/>
          </a:p>
        </p:txBody>
      </p:sp>
    </p:spTree>
    <p:extLst>
      <p:ext uri="{BB962C8B-B14F-4D97-AF65-F5344CB8AC3E}">
        <p14:creationId xmlns:p14="http://schemas.microsoft.com/office/powerpoint/2010/main" val="30556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HAPENAME" val="5. Source"/>
</p:tagLst>
</file>

<file path=ppt/tags/tag11.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2.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xml><?xml version="1.0" encoding="utf-8"?>
<p:tagLst xmlns:a="http://schemas.openxmlformats.org/drawingml/2006/main" xmlns:r="http://schemas.openxmlformats.org/officeDocument/2006/relationships" xmlns:p="http://schemas.openxmlformats.org/presentationml/2006/main">
  <p:tag name="NAME" val="HeadingWithBodyText"/>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xml><?xml version="1.0" encoding="utf-8"?>
<p:tagLst xmlns:a="http://schemas.openxmlformats.org/drawingml/2006/main" xmlns:r="http://schemas.openxmlformats.org/officeDocument/2006/relationships" xmlns:p="http://schemas.openxmlformats.org/presentationml/2006/main">
  <p:tag name="NAME" val="LineContentSeparatorStron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t3t1oF8XEmPcsfsAVSWZq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UKGijyZ9ZzD0Yug6rWiyw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laXVQNzHOgINZM65d7PYL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4lMmMtLPZPtwQvVXxVl0z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i2JViGA8rE7AknKm7V1AL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G7MsQZMgaY23XwBpV84Xt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errggbVZxEMsP6_1IHyxQ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ozrjVZyyBC2P7xEy9SZ22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fak.MslyzlqSMJM5Llfc.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GHs1iVZR5bVt4beLykMRGA"/>
</p:tagLst>
</file>

<file path=ppt/tags/tag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bK_n38hocjdE8Tnm4WWP8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tkCCiddL6yOyqc5l9DoeZ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QIUya9YZ.AyYR0dl8E3DQ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4_GSwWok_5clW6RmyCOOu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1lZ3B.I8NTxCpRwY3T6LA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f6KWKWK_12UKWK0jta5Vg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QuZ0NuQec9whnIyUH_gs0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NeHihdfVriz9p5qG6kh62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KxWePMQTirwv.sTpEzrRg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tYhX69ANwI2Y21PjuNt4kw"/>
</p:tagLst>
</file>

<file path=ppt/tags/tag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t7eo5AkQmw4ranv0zlfv5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8onAeQWuQ4ckqbqhedbxX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1qbTUVrlNyTk_EtrBop0e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uCrY8aDcLtU1TV_jzVleV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W5RIzNOdpc9fjViPRosIn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Z9Zv4mhb5xqRD_kgCOUwa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y3GFjlnI73u6VKJVOXuFx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gdJY_7gRDpCS9o8qj.84Q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Bz9i41bq4Hk6c5slOBbJ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1eh6tyhuyKfclKws_I4MfQ"/>
</p:tagLst>
</file>

<file path=ppt/tags/tag5.xml><?xml version="1.0" encoding="utf-8"?>
<p:tagLst xmlns:a="http://schemas.openxmlformats.org/drawingml/2006/main" xmlns:r="http://schemas.openxmlformats.org/officeDocument/2006/relationships" xmlns:p="http://schemas.openxmlformats.org/presentationml/2006/main">
  <p:tag name="SHAPENAME" val="5. Sourc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JRs3XW2V7QmHpMpRQ6FvWw"/>
</p:tagLst>
</file>

<file path=ppt/tags/tag51.xml><?xml version="1.0" encoding="utf-8"?>
<p:tagLst xmlns:a="http://schemas.openxmlformats.org/drawingml/2006/main" xmlns:r="http://schemas.openxmlformats.org/officeDocument/2006/relationships" xmlns:p="http://schemas.openxmlformats.org/presentationml/2006/main">
  <p:tag name="NAME" val="LineBasicStrong"/>
</p:tagLst>
</file>

<file path=ppt/tags/tag52.xml><?xml version="1.0" encoding="utf-8"?>
<p:tagLst xmlns:a="http://schemas.openxmlformats.org/drawingml/2006/main" xmlns:r="http://schemas.openxmlformats.org/officeDocument/2006/relationships" xmlns:p="http://schemas.openxmlformats.org/presentationml/2006/main">
  <p:tag name="NAME" val="LineBasicStrong"/>
</p:tagLst>
</file>

<file path=ppt/tags/tag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xml><?xml version="1.0" encoding="utf-8"?>
<p:tagLst xmlns:a="http://schemas.openxmlformats.org/drawingml/2006/main" xmlns:r="http://schemas.openxmlformats.org/officeDocument/2006/relationships" xmlns:p="http://schemas.openxmlformats.org/presentationml/2006/main">
  <p:tag name="SHAPENAME" val="3. Subtitl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SHAPENAME" val="LogoImage"/>
</p:tagLst>
</file>

<file path=ppt/theme/theme1.xml><?xml version="1.0" encoding="utf-8"?>
<a:theme xmlns:a="http://schemas.openxmlformats.org/drawingml/2006/main" name="1_Office Theme">
  <a:themeElements>
    <a:clrScheme name="Custom 2022 1">
      <a:dk1>
        <a:srgbClr val="000000"/>
      </a:dk1>
      <a:lt1>
        <a:srgbClr val="FFFFFF"/>
      </a:lt1>
      <a:dk2>
        <a:srgbClr val="A41034"/>
      </a:dk2>
      <a:lt2>
        <a:srgbClr val="E7E6E6"/>
      </a:lt2>
      <a:accent1>
        <a:srgbClr val="BFBFBF"/>
      </a:accent1>
      <a:accent2>
        <a:srgbClr val="7F7F7F"/>
      </a:accent2>
      <a:accent3>
        <a:srgbClr val="595959"/>
      </a:accent3>
      <a:accent4>
        <a:srgbClr val="006085"/>
      </a:accent4>
      <a:accent5>
        <a:srgbClr val="E3E3E3"/>
      </a:accent5>
      <a:accent6>
        <a:srgbClr val="FFFFFF"/>
      </a:accent6>
      <a:hlink>
        <a:srgbClr val="A41034"/>
      </a:hlink>
      <a:folHlink>
        <a:srgbClr val="A41034"/>
      </a:folHlink>
    </a:clrScheme>
    <a:fontScheme name="Custom 4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24452</TotalTime>
  <Words>1386</Words>
  <Application>Microsoft Macintosh PowerPoint</Application>
  <PresentationFormat>Widescreen</PresentationFormat>
  <Paragraphs>224</Paragraphs>
  <Slides>31</Slides>
  <Notes>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8" baseType="lpstr">
      <vt:lpstr>Arial</vt:lpstr>
      <vt:lpstr>Calibri</vt:lpstr>
      <vt:lpstr>Cambria Math</vt:lpstr>
      <vt:lpstr>Georgia</vt:lpstr>
      <vt:lpstr>Segoe UI</vt:lpstr>
      <vt:lpstr>1_Office Theme</vt:lpstr>
      <vt:lpstr>think-cell Slide</vt:lpstr>
      <vt:lpstr> FDIC Banking Research Conference  The Environment for Environmental Lending  Peter Tufano  Baker Foundation Professor, Harvard Business School Senior Advisor, Salata Institute for Climate and Sustainability Lead Convener, Financial Economics of Climate and Sustainability</vt:lpstr>
      <vt:lpstr>Context: The academic field of climate finance</vt:lpstr>
      <vt:lpstr>Very brief background: Climate science</vt:lpstr>
      <vt:lpstr>Human emissions and rising GHG concentration</vt:lpstr>
      <vt:lpstr>Kaya Identity: decomposing emissions drivers</vt:lpstr>
      <vt:lpstr>Global contributors to rise in GHGs, 1965-Now</vt:lpstr>
      <vt:lpstr>PowerPoint Presentation</vt:lpstr>
      <vt:lpstr>Climate finance background</vt:lpstr>
      <vt:lpstr>What is the economic cost of global warming?</vt:lpstr>
      <vt:lpstr>Range of SCC estimates - EPA 2023</vt:lpstr>
      <vt:lpstr>If it were all marginal…</vt:lpstr>
      <vt:lpstr>Current spending on Climate Finance: $1.27 T.</vt:lpstr>
      <vt:lpstr>How much do we need to finance climate action? </vt:lpstr>
      <vt:lpstr>How much do we need to finance climate action? </vt:lpstr>
      <vt:lpstr>How much do we need to finance climate action? </vt:lpstr>
      <vt:lpstr>Doing that would take an incremental $2.4T in annual investment </vt:lpstr>
      <vt:lpstr>Where is that additional $2.4 T going to come from between now and 2030? </vt:lpstr>
      <vt:lpstr>Incremental $600 b. bank lending annually…</vt:lpstr>
      <vt:lpstr>Our papers today</vt:lpstr>
      <vt:lpstr>A map of climate finance (banking) work</vt:lpstr>
      <vt:lpstr>Impacts of financing on climate</vt:lpstr>
      <vt:lpstr>Impacts of climate on financial institutions</vt:lpstr>
      <vt:lpstr>Why these papers?</vt:lpstr>
      <vt:lpstr>Quick recap of the three papers</vt:lpstr>
      <vt:lpstr>Unique contributions of the three papers</vt:lpstr>
      <vt:lpstr>Complex questions raised by all three papers</vt:lpstr>
      <vt:lpstr>An invitation: Learn more</vt:lpstr>
      <vt:lpstr>https://salatainstitute.harvard.edu/financial-economics-of-climate-and-sustainability-2025/</vt:lpstr>
      <vt:lpstr>Core session faculty</vt:lpstr>
      <vt:lpstr>Join us: Sign up at climatefinancephd.org</vt:lpstr>
      <vt:lpstr> FDIC Banking Research Conference  The Environment for Environmental Lending  Peter Tufano  Baker Foundation Professor, Harvard Business School Senior Advisor, Salata Institute for Climate and Sustainability Lead Convener, Financial Economics of Climate and Sustainability</vt:lpstr>
    </vt:vector>
  </TitlesOfParts>
  <Company>Harvard Business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Fall of Enron  </dc:title>
  <dc:creator>Pullis, Jake</dc:creator>
  <cp:lastModifiedBy>Peter Tufano</cp:lastModifiedBy>
  <cp:revision>5</cp:revision>
  <cp:lastPrinted>2024-08-23T16:37:08Z</cp:lastPrinted>
  <dcterms:created xsi:type="dcterms:W3CDTF">2022-02-04T16:36:20Z</dcterms:created>
  <dcterms:modified xsi:type="dcterms:W3CDTF">2024-09-16T18:04:45Z</dcterms:modified>
</cp:coreProperties>
</file>