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266" r:id="rId4"/>
    <p:sldId id="267" r:id="rId5"/>
    <p:sldId id="265" r:id="rId6"/>
    <p:sldId id="257" r:id="rId7"/>
    <p:sldId id="269" r:id="rId8"/>
    <p:sldId id="268" r:id="rId9"/>
    <p:sldId id="258" r:id="rId10"/>
    <p:sldId id="271" r:id="rId11"/>
    <p:sldId id="272" r:id="rId12"/>
    <p:sldId id="270" r:id="rId13"/>
    <p:sldId id="273" r:id="rId14"/>
    <p:sldId id="283" r:id="rId15"/>
    <p:sldId id="275" r:id="rId16"/>
    <p:sldId id="276" r:id="rId17"/>
    <p:sldId id="274" r:id="rId18"/>
    <p:sldId id="277" r:id="rId19"/>
    <p:sldId id="278" r:id="rId20"/>
    <p:sldId id="279" r:id="rId21"/>
    <p:sldId id="281" r:id="rId22"/>
    <p:sldId id="280" r:id="rId23"/>
    <p:sldId id="282" r:id="rId24"/>
    <p:sldId id="284" r:id="rId25"/>
    <p:sldId id="263" r:id="rId2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64"/>
            <p14:sldId id="266"/>
            <p14:sldId id="267"/>
            <p14:sldId id="265"/>
            <p14:sldId id="257"/>
            <p14:sldId id="269"/>
            <p14:sldId id="268"/>
            <p14:sldId id="258"/>
            <p14:sldId id="271"/>
            <p14:sldId id="272"/>
            <p14:sldId id="270"/>
            <p14:sldId id="273"/>
            <p14:sldId id="283"/>
            <p14:sldId id="275"/>
            <p14:sldId id="276"/>
            <p14:sldId id="274"/>
            <p14:sldId id="277"/>
            <p14:sldId id="278"/>
            <p14:sldId id="279"/>
            <p14:sldId id="281"/>
            <p14:sldId id="280"/>
            <p14:sldId id="282"/>
            <p14:sldId id="28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6102"/>
    <a:srgbClr val="EEEEEE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01"/>
  </p:normalViewPr>
  <p:slideViewPr>
    <p:cSldViewPr snapToGrid="0" snapToObjects="1">
      <p:cViewPr varScale="1">
        <p:scale>
          <a:sx n="76" d="100"/>
          <a:sy n="76" d="100"/>
        </p:scale>
        <p:origin x="228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38" d="100"/>
          <a:sy n="238" d="100"/>
        </p:scale>
        <p:origin x="6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5779A-B719-7C4A-A375-C5C366FBD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020C264A-7DBD-3748-8BA6-B822004C3BA9}"/>
              </a:ext>
            </a:extLst>
          </p:cNvPr>
          <p:cNvSpPr/>
          <p:nvPr userDrawn="1"/>
        </p:nvSpPr>
        <p:spPr>
          <a:xfrm>
            <a:off x="-1380888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BB4E24D9-CB30-8C40-A9E1-E4F331742399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1E5DA-5453-0448-B4B2-2DAB14963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16990" y="1053318"/>
            <a:ext cx="3276600" cy="4089400"/>
          </a:xfrm>
          <a:prstGeom prst="rect">
            <a:avLst/>
          </a:prstGeom>
        </p:spPr>
      </p:pic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AEDF4-372E-2B4D-9DAD-C322D7FC3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8959" y="145901"/>
            <a:ext cx="601912" cy="2299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887FA-537A-814D-A61F-4377E6C2A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7095" y="1193883"/>
            <a:ext cx="9434083" cy="2713837"/>
          </a:xfrm>
          <a:prstGeom prst="rect">
            <a:avLst/>
          </a:prstGeom>
          <a:noFill/>
        </p:spPr>
        <p:txBody>
          <a:bodyPr/>
          <a:lstStyle>
            <a:lvl1pPr marL="182880" algn="l">
              <a:defRPr sz="5867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8323FE-E7B1-1F44-9745-0F8EFFDBDF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0447" y="4344682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F33997F-9275-5A47-AE72-28E56ED6D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0446" y="4846579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2772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4198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1044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05773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6761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97700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2578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6A75CB7-3775-7DD4-1A7E-AFE2391F6B1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6879" y="257543"/>
            <a:ext cx="2369714" cy="2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4EDCCA1-00C8-ED48-B758-406AACEE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05" y="1024167"/>
            <a:ext cx="10023509" cy="2713837"/>
          </a:xfrm>
        </p:spPr>
        <p:txBody>
          <a:bodyPr/>
          <a:lstStyle/>
          <a:p>
            <a:r>
              <a:rPr lang="en-US" sz="5500" dirty="0"/>
              <a:t>Does “Systemically Important Bank” Status Affect Loan Performance 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879D41A-1866-4844-9F5E-B68C433DF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59736" y="3782210"/>
            <a:ext cx="7918704" cy="415925"/>
          </a:xfrm>
        </p:spPr>
        <p:txBody>
          <a:bodyPr/>
          <a:lstStyle/>
          <a:p>
            <a:r>
              <a:rPr lang="en-US" sz="2400" dirty="0"/>
              <a:t>FDIC Annual Bank Research Conference (Sept 2025)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DF1F3B-CAF1-0D47-B184-A6D1B00DA6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7733" y="4590155"/>
            <a:ext cx="3317981" cy="415925"/>
          </a:xfrm>
        </p:spPr>
        <p:txBody>
          <a:bodyPr/>
          <a:lstStyle/>
          <a:p>
            <a:r>
              <a:rPr lang="en-US" sz="1800" dirty="0"/>
              <a:t>by</a:t>
            </a:r>
            <a:r>
              <a:rPr lang="en-US" sz="1800" b="1" dirty="0"/>
              <a:t> </a:t>
            </a:r>
            <a:r>
              <a:rPr lang="en-US" sz="1800" b="1" i="1" dirty="0"/>
              <a:t>Sriniwas Mahapatro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08958-AE61-44D3-A674-F8FA07A76A71}"/>
              </a:ext>
            </a:extLst>
          </p:cNvPr>
          <p:cNvSpPr txBox="1"/>
          <p:nvPr/>
        </p:nvSpPr>
        <p:spPr>
          <a:xfrm>
            <a:off x="562342" y="5926347"/>
            <a:ext cx="200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baseline="0" dirty="0">
                <a:solidFill>
                  <a:schemeClr val="bg1"/>
                </a:solidFill>
                <a:latin typeface="CMR12"/>
              </a:rPr>
              <a:t>Shashwat Agrawal</a:t>
            </a:r>
          </a:p>
          <a:p>
            <a:r>
              <a:rPr lang="en-US" sz="1600" dirty="0">
                <a:solidFill>
                  <a:schemeClr val="bg1"/>
                </a:solidFill>
                <a:latin typeface="CMR12"/>
              </a:rPr>
              <a:t>(Boston College)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B4E-2816-490F-A402-923C355473C0}"/>
              </a:ext>
            </a:extLst>
          </p:cNvPr>
          <p:cNvSpPr txBox="1"/>
          <p:nvPr/>
        </p:nvSpPr>
        <p:spPr>
          <a:xfrm>
            <a:off x="2932356" y="5926342"/>
            <a:ext cx="200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baseline="0" dirty="0">
                <a:solidFill>
                  <a:schemeClr val="bg1"/>
                </a:solidFill>
                <a:latin typeface="CMR12"/>
              </a:rPr>
              <a:t>Nishant Kashyap</a:t>
            </a:r>
          </a:p>
          <a:p>
            <a:r>
              <a:rPr lang="en-US" sz="1600" dirty="0">
                <a:solidFill>
                  <a:schemeClr val="bg1"/>
                </a:solidFill>
                <a:latin typeface="CMR12"/>
              </a:rPr>
              <a:t>(IIM Ahmedabad)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462B4-6840-4F8E-AB99-FB12A446883A}"/>
              </a:ext>
            </a:extLst>
          </p:cNvPr>
          <p:cNvSpPr txBox="1"/>
          <p:nvPr/>
        </p:nvSpPr>
        <p:spPr>
          <a:xfrm>
            <a:off x="5302370" y="5926343"/>
            <a:ext cx="331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strike="noStrike" baseline="0" dirty="0">
                <a:solidFill>
                  <a:schemeClr val="bg1"/>
                </a:solidFill>
                <a:latin typeface="CMR12"/>
              </a:rPr>
              <a:t>Sriniwas Mahapatro</a:t>
            </a:r>
          </a:p>
          <a:p>
            <a:r>
              <a:rPr lang="en-US" sz="1600" dirty="0">
                <a:solidFill>
                  <a:schemeClr val="bg1"/>
                </a:solidFill>
                <a:latin typeface="CMR12"/>
              </a:rPr>
              <a:t>(Rochester Institute of Technology)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2127C-C1BF-42BE-9F7B-8CBE172C7B68}"/>
              </a:ext>
            </a:extLst>
          </p:cNvPr>
          <p:cNvSpPr txBox="1"/>
          <p:nvPr/>
        </p:nvSpPr>
        <p:spPr>
          <a:xfrm>
            <a:off x="8989037" y="5926344"/>
            <a:ext cx="272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baseline="0" dirty="0">
                <a:solidFill>
                  <a:schemeClr val="bg1"/>
                </a:solidFill>
                <a:latin typeface="CMR12"/>
              </a:rPr>
              <a:t>Prasanna Tantri</a:t>
            </a:r>
          </a:p>
          <a:p>
            <a:r>
              <a:rPr lang="en-US" sz="1600" dirty="0">
                <a:solidFill>
                  <a:schemeClr val="bg1"/>
                </a:solidFill>
                <a:latin typeface="CMR12"/>
              </a:rPr>
              <a:t>(Indian School of Business)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810512"/>
            <a:ext cx="11589952" cy="3701288"/>
          </a:xfrm>
        </p:spPr>
        <p:txBody>
          <a:bodyPr/>
          <a:lstStyle/>
          <a:p>
            <a:r>
              <a:rPr lang="en-US" sz="2400" b="0" dirty="0"/>
              <a:t>Annual loan level and loan restructuring data from </a:t>
            </a:r>
            <a:r>
              <a:rPr lang="en-US" sz="2400" b="0" i="1" dirty="0"/>
              <a:t>Ministry of Corporate Affairs (MCA) website</a:t>
            </a:r>
            <a:r>
              <a:rPr lang="en-US" sz="2400" b="0" dirty="0"/>
              <a:t>.</a:t>
            </a:r>
          </a:p>
          <a:p>
            <a:r>
              <a:rPr lang="en-US" sz="2400" b="0" dirty="0"/>
              <a:t>Loan performance data from </a:t>
            </a:r>
            <a:r>
              <a:rPr lang="en-US" sz="2400" b="0" i="1" dirty="0"/>
              <a:t>TransUnion CIBIL</a:t>
            </a:r>
            <a:r>
              <a:rPr lang="en-US" sz="2400" b="0" dirty="0"/>
              <a:t>, the largest credit information company in India</a:t>
            </a:r>
          </a:p>
          <a:p>
            <a:r>
              <a:rPr lang="en-US" sz="2400" b="0" dirty="0"/>
              <a:t>Matching of firm and bank names between MCA and CIBIL, to create the firm-bank-year panel data.</a:t>
            </a:r>
          </a:p>
          <a:p>
            <a:r>
              <a:rPr lang="en-US" sz="2400" b="0" dirty="0"/>
              <a:t>Accounting information, financial statements of banks and firms from </a:t>
            </a:r>
            <a:r>
              <a:rPr lang="en-US" sz="2400" b="0" i="1" dirty="0"/>
              <a:t>CMIE prowess</a:t>
            </a:r>
            <a:r>
              <a:rPr lang="en-US" sz="2400" b="0" dirty="0"/>
              <a:t>.</a:t>
            </a:r>
          </a:p>
          <a:p>
            <a:r>
              <a:rPr lang="en-US" sz="2400" b="0" dirty="0"/>
              <a:t>Data about loan recovery legal cases filed in </a:t>
            </a:r>
            <a:r>
              <a:rPr lang="en-US" sz="2400" b="0" i="1" dirty="0"/>
              <a:t>Debt Recovery Tribunals (DRT) from DRT website</a:t>
            </a:r>
            <a:r>
              <a:rPr lang="en-US" sz="2400" b="0" dirty="0"/>
              <a:t>.</a:t>
            </a:r>
          </a:p>
          <a:p>
            <a:endParaRPr lang="en-US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4908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56752C-907E-7748-940B-F802527161D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rgbClr val="E46102"/>
                </a:solidFill>
              </a:rPr>
              <a:t>Sample 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6CB2B-D84E-4966-8A45-2CBBA977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54" y="1521796"/>
            <a:ext cx="6597989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7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2825496"/>
            <a:ext cx="11589952" cy="2686304"/>
          </a:xfrm>
        </p:spPr>
        <p:txBody>
          <a:bodyPr/>
          <a:lstStyle/>
          <a:p>
            <a:r>
              <a:rPr lang="en-US" sz="2400" b="0" i="1" dirty="0"/>
              <a:t>default</a:t>
            </a:r>
            <a:r>
              <a:rPr lang="en-US" sz="2400" b="0" i="1" baseline="-25000" dirty="0"/>
              <a:t>(</a:t>
            </a:r>
            <a:r>
              <a:rPr lang="en-US" sz="2400" b="0" i="1" baseline="-25000" dirty="0" err="1"/>
              <a:t>i,j,t</a:t>
            </a:r>
            <a:r>
              <a:rPr lang="en-US" sz="2400" b="0" i="1" baseline="-25000" dirty="0"/>
              <a:t>)</a:t>
            </a:r>
            <a:r>
              <a:rPr lang="en-US" sz="2400" b="0" baseline="-25000" dirty="0"/>
              <a:t> </a:t>
            </a:r>
            <a:r>
              <a:rPr lang="en-US" sz="2400" b="0" dirty="0"/>
              <a:t>– denotes whether firm </a:t>
            </a:r>
            <a:r>
              <a:rPr lang="en-US" sz="2400" b="0" i="1" dirty="0"/>
              <a:t>“</a:t>
            </a:r>
            <a:r>
              <a:rPr lang="en-US" sz="2400" b="0" i="1" dirty="0" err="1"/>
              <a:t>i</a:t>
            </a:r>
            <a:r>
              <a:rPr lang="en-US" sz="2400" b="0" i="1" dirty="0"/>
              <a:t>”</a:t>
            </a:r>
            <a:r>
              <a:rPr lang="en-US" sz="2400" b="0" dirty="0"/>
              <a:t> has defaulted on loan repayments to bank </a:t>
            </a:r>
            <a:r>
              <a:rPr lang="en-US" sz="2400" b="0" i="1" dirty="0"/>
              <a:t>“j”</a:t>
            </a:r>
            <a:r>
              <a:rPr lang="en-US" sz="2400" b="0" dirty="0"/>
              <a:t> in year </a:t>
            </a:r>
            <a:r>
              <a:rPr lang="en-US" sz="2400" b="0" i="1" dirty="0"/>
              <a:t>“t”</a:t>
            </a:r>
            <a:r>
              <a:rPr lang="en-US" sz="2400" b="0" dirty="0"/>
              <a:t>.</a:t>
            </a:r>
          </a:p>
          <a:p>
            <a:r>
              <a:rPr lang="en-US" sz="2400" b="0" i="1" dirty="0"/>
              <a:t>SIB</a:t>
            </a:r>
            <a:r>
              <a:rPr lang="en-US" sz="2400" b="0" i="1" baseline="-25000" dirty="0"/>
              <a:t>(</a:t>
            </a:r>
            <a:r>
              <a:rPr lang="en-US" sz="2400" b="0" i="1" baseline="-25000" dirty="0" err="1"/>
              <a:t>j,t</a:t>
            </a:r>
            <a:r>
              <a:rPr lang="en-US" sz="2400" b="0" i="1" baseline="-25000" dirty="0"/>
              <a:t>) </a:t>
            </a:r>
            <a:r>
              <a:rPr lang="en-US" sz="2400" b="0" dirty="0"/>
              <a:t>– </a:t>
            </a:r>
            <a:r>
              <a:rPr lang="en-US" sz="2400" b="0" dirty="0" err="1"/>
              <a:t>DiD</a:t>
            </a:r>
            <a:r>
              <a:rPr lang="en-US" sz="2400" b="0" dirty="0"/>
              <a:t> variable that denotes whether bank </a:t>
            </a:r>
            <a:r>
              <a:rPr lang="en-US" sz="2400" b="0" i="1" dirty="0"/>
              <a:t>“j”</a:t>
            </a:r>
            <a:r>
              <a:rPr lang="en-US" sz="2400" b="0" dirty="0"/>
              <a:t> is designated as SIB in year </a:t>
            </a:r>
            <a:r>
              <a:rPr lang="en-US" sz="2400" b="0" i="1" dirty="0"/>
              <a:t>“t”</a:t>
            </a:r>
            <a:r>
              <a:rPr lang="en-US" sz="2400" b="0" dirty="0"/>
              <a:t> </a:t>
            </a:r>
          </a:p>
          <a:p>
            <a:r>
              <a:rPr lang="en-US" sz="2400" b="0" i="1" dirty="0"/>
              <a:t>ϒ</a:t>
            </a:r>
            <a:r>
              <a:rPr lang="en-US" sz="2400" b="0" i="1" baseline="-25000" dirty="0"/>
              <a:t>(</a:t>
            </a:r>
            <a:r>
              <a:rPr lang="en-US" sz="2400" b="0" i="1" baseline="-25000" dirty="0" err="1"/>
              <a:t>i,t</a:t>
            </a:r>
            <a:r>
              <a:rPr lang="en-US" sz="2400" b="0" i="1" baseline="-25000" dirty="0"/>
              <a:t>)</a:t>
            </a:r>
            <a:r>
              <a:rPr lang="en-US" sz="2400" b="0" i="1" dirty="0"/>
              <a:t> </a:t>
            </a:r>
            <a:r>
              <a:rPr lang="en-US" sz="2400" b="0" dirty="0"/>
              <a:t>– firm X year fixed effect</a:t>
            </a:r>
          </a:p>
          <a:p>
            <a:r>
              <a:rPr lang="en-US" sz="2400" b="0" i="1" dirty="0"/>
              <a:t>δ</a:t>
            </a:r>
            <a:r>
              <a:rPr lang="en-US" sz="2400" b="0" i="1" baseline="-25000" dirty="0"/>
              <a:t>(</a:t>
            </a:r>
            <a:r>
              <a:rPr lang="en-US" sz="2400" b="0" i="1" baseline="-25000" dirty="0" err="1"/>
              <a:t>i,j</a:t>
            </a:r>
            <a:r>
              <a:rPr lang="en-US" sz="2400" b="0" i="1" baseline="-25000" dirty="0"/>
              <a:t>)</a:t>
            </a:r>
            <a:r>
              <a:rPr lang="en-US" sz="2400" b="0" i="1" dirty="0"/>
              <a:t> </a:t>
            </a:r>
            <a:r>
              <a:rPr lang="en-US" sz="2400" b="0" dirty="0"/>
              <a:t>– firm X bank fixed effect</a:t>
            </a:r>
          </a:p>
          <a:p>
            <a:r>
              <a:rPr lang="en-US" sz="2400" b="0" i="1" dirty="0"/>
              <a:t>X</a:t>
            </a:r>
            <a:r>
              <a:rPr lang="en-US" sz="2400" b="0" i="1" baseline="-25000" dirty="0"/>
              <a:t>(</a:t>
            </a:r>
            <a:r>
              <a:rPr lang="en-US" sz="2400" b="0" i="1" baseline="-25000" dirty="0" err="1"/>
              <a:t>j,t</a:t>
            </a:r>
            <a:r>
              <a:rPr lang="en-US" sz="2400" b="0" i="1" baseline="-25000" dirty="0"/>
              <a:t>)</a:t>
            </a:r>
            <a:r>
              <a:rPr lang="en-US" sz="2400" b="0" dirty="0"/>
              <a:t> – vector of bank-year controls: NPL, capital adequacy, and ROA</a:t>
            </a:r>
          </a:p>
          <a:p>
            <a:endParaRPr lang="en-US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Specification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19B27-074D-4885-B43A-A76AB5A8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09" y="1921818"/>
            <a:ext cx="6886464" cy="6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7892D-9ABC-CE47-BD6E-F9BF6D81E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1873340"/>
            <a:ext cx="3731344" cy="36384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Within firm-year 1.4 percentage points more likely to default on SIBs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70% increase in delinquency rate compared to unconditional mean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09ED27-6E2F-4E13-9C19-310AEAC9687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5038722" y="955417"/>
            <a:ext cx="5650613" cy="429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B51C61-7EDD-BF47-86BF-D80B3564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</p:spTree>
    <p:extLst>
      <p:ext uri="{BB962C8B-B14F-4D97-AF65-F5344CB8AC3E}">
        <p14:creationId xmlns:p14="http://schemas.microsoft.com/office/powerpoint/2010/main" val="75101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Pre-trend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CC22B-1633-4A03-A8D6-147629D9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2" y="1524935"/>
            <a:ext cx="6632948" cy="4107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3F105-ECE9-4E9B-9DAD-040EACCB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13" y="5632705"/>
            <a:ext cx="495960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096C34-7A9C-ED45-912C-E671CAA7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102"/>
                </a:solidFill>
              </a:rPr>
              <a:t>Underlying Mechanism</a:t>
            </a:r>
          </a:p>
        </p:txBody>
      </p:sp>
    </p:spTree>
    <p:extLst>
      <p:ext uri="{BB962C8B-B14F-4D97-AF65-F5344CB8AC3E}">
        <p14:creationId xmlns:p14="http://schemas.microsoft.com/office/powerpoint/2010/main" val="13581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717663-53F9-9A45-B5F7-1527D538FA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4000" b="1" i="0" dirty="0">
                <a:solidFill>
                  <a:srgbClr val="E46102"/>
                </a:solidFill>
              </a:rPr>
              <a:t>Loss recognition channel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i="0" dirty="0"/>
              <a:t>Prompt recognition of losses driven by increased monitoring efforts due to higher capital requirements (Bhat &amp; Desai 2020)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300D12-CFBE-E44B-B9FC-BF5C460BD11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4000" b="1" i="0" dirty="0">
                <a:solidFill>
                  <a:srgbClr val="E46102"/>
                </a:solidFill>
              </a:rPr>
              <a:t>Lax monitoring channel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i="0" dirty="0"/>
              <a:t>Implicit guarantees associated with SIB induces moral hazard on part of lenders in monitoring borrowers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i="0" dirty="0"/>
              <a:t>Monitoring includes ex-post activities and efforts involving supervision, management, and loan-recovery efforts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600" i="0" dirty="0"/>
          </a:p>
        </p:txBody>
      </p:sp>
    </p:spTree>
    <p:extLst>
      <p:ext uri="{BB962C8B-B14F-4D97-AF65-F5344CB8AC3E}">
        <p14:creationId xmlns:p14="http://schemas.microsoft.com/office/powerpoint/2010/main" val="133895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7892D-9ABC-CE47-BD6E-F9BF6D81E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1873340"/>
            <a:ext cx="3731344" cy="36384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Borrowers without external credit ratings require higher monitoring (Sufi, 2007; Ball et al., 2008; Christensen &amp; Nikolaev, 2012)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B51C61-7EDD-BF47-86BF-D80B3564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AD3B-6316-49D7-8E29-943E5169A9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3600" dirty="0"/>
              <a:t>Unrated borrowers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8DA19-07BD-4314-9D8B-67F00EFE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823" y="1873340"/>
            <a:ext cx="4978656" cy="342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23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7892D-9ABC-CE47-BD6E-F9BF6D81E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1873340"/>
            <a:ext cx="3895936" cy="36384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Borrowers with weak internal control require higher monitoring efforts by lenders (Costello &amp; Wittenberg-</a:t>
            </a:r>
            <a:r>
              <a:rPr lang="en-US" sz="2200" dirty="0" err="1"/>
              <a:t>Moerman</a:t>
            </a:r>
            <a:r>
              <a:rPr lang="en-US" sz="2200" dirty="0"/>
              <a:t>, 2011)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B51C61-7EDD-BF47-86BF-D80B3564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AD3B-6316-49D7-8E29-943E5169A9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3600" dirty="0"/>
              <a:t>Borrowers with weak internal controls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A17A8-2467-4B1A-BF9C-4CEB26B0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15" y="1873340"/>
            <a:ext cx="6023767" cy="37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7892D-9ABC-CE47-BD6E-F9BF6D81E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1873340"/>
            <a:ext cx="3895936" cy="36384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Geographical distance between borrower and lender increases information asymmetry (Bushman and Wittenberg-</a:t>
            </a:r>
            <a:r>
              <a:rPr lang="en-US" sz="2200" dirty="0" err="1"/>
              <a:t>Moerman</a:t>
            </a:r>
            <a:r>
              <a:rPr lang="en-US" sz="2200" dirty="0"/>
              <a:t>, 2012; Granja et al.,2022).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B51C61-7EDD-BF47-86BF-D80B3564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AD3B-6316-49D7-8E29-943E5169A9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6116" y="884443"/>
            <a:ext cx="7861300" cy="4639642"/>
          </a:xfrm>
        </p:spPr>
        <p:txBody>
          <a:bodyPr/>
          <a:lstStyle/>
          <a:p>
            <a:r>
              <a:rPr lang="en-US" sz="3600" dirty="0"/>
              <a:t>Distant borrowers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CCCAA-AB41-4DA7-9EF0-920C2596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82" y="1665857"/>
            <a:ext cx="5540245" cy="43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100" dirty="0"/>
              <a:t>2008 Global Financial Crisis</a:t>
            </a:r>
          </a:p>
          <a:p>
            <a:pPr lvl="1"/>
            <a:r>
              <a:rPr lang="en-US" dirty="0"/>
              <a:t>Revealed systemic fragility of large, interconnected banks</a:t>
            </a:r>
          </a:p>
          <a:p>
            <a:pPr lvl="1"/>
            <a:r>
              <a:rPr lang="en-US" dirty="0"/>
              <a:t>“Too Big To Fail (TBTF)” problem</a:t>
            </a:r>
          </a:p>
          <a:p>
            <a:r>
              <a:rPr lang="en-US" sz="3100" dirty="0"/>
              <a:t>Regulatory response </a:t>
            </a:r>
          </a:p>
          <a:p>
            <a:pPr lvl="1"/>
            <a:r>
              <a:rPr lang="en-US" dirty="0"/>
              <a:t>FSB and BCBS introduce “</a:t>
            </a:r>
            <a:r>
              <a:rPr lang="en-US" i="1" dirty="0"/>
              <a:t>SIB framework”</a:t>
            </a:r>
            <a:r>
              <a:rPr lang="en-US" dirty="0"/>
              <a:t> for TBTF banks</a:t>
            </a:r>
          </a:p>
          <a:p>
            <a:pPr lvl="1"/>
            <a:r>
              <a:rPr lang="en-US" dirty="0"/>
              <a:t>Higher capital requirements and monitoring</a:t>
            </a:r>
          </a:p>
          <a:p>
            <a:pPr lvl="1"/>
            <a:r>
              <a:rPr lang="en-US" dirty="0"/>
              <a:t>Designed to prevent failure of large systemic banks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62682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5360052"/>
            <a:ext cx="11589952" cy="87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Loan recovery efforts (</a:t>
            </a:r>
            <a:r>
              <a:rPr lang="en-US" sz="2200" b="0" dirty="0" err="1"/>
              <a:t>Vig</a:t>
            </a:r>
            <a:r>
              <a:rPr lang="en-US" sz="2200" b="0" dirty="0"/>
              <a:t>, 2013) decline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Legal expenses incurred by banks (proxy for loan recovery efforts) decline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Evidence consistent with ‘lax monitoring’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– Loan recovery efforts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A1F8B-C824-43A7-89EF-217C4024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8" y="1710874"/>
            <a:ext cx="7407329" cy="34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2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5360052"/>
            <a:ext cx="11589952" cy="87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Communication expenses (proxy for borrower monitoring) declines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Evidence consistent with ‘lax monitoring’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– Monitoring costs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A1F8B-C824-43A7-89EF-217C4024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8" y="1710874"/>
            <a:ext cx="7407329" cy="34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3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5460636"/>
            <a:ext cx="11589952" cy="87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Under-capitalized banks engage in </a:t>
            </a:r>
            <a:r>
              <a:rPr lang="en-US" sz="2200" b="0" dirty="0" err="1"/>
              <a:t>rik</a:t>
            </a:r>
            <a:r>
              <a:rPr lang="en-US" sz="2200" b="0" dirty="0"/>
              <a:t>-shifting through loan evergreening (Caballero et al., 2008; Tantri 2021, </a:t>
            </a:r>
            <a:r>
              <a:rPr lang="en-US" sz="2200" b="0" dirty="0" err="1"/>
              <a:t>Faria</a:t>
            </a:r>
            <a:r>
              <a:rPr lang="en-US" sz="2200" b="0" dirty="0"/>
              <a:t>-e-Castro et al., 2024)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0" dirty="0"/>
              <a:t>SIBs witness increase in evergreening – consistent with ‘Lax monitoring’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b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– loan evergreening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25F3D-5CB0-437E-A5FE-6CC6EDE4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10" y="1744390"/>
            <a:ext cx="6833141" cy="3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27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965960"/>
            <a:ext cx="11589952" cy="3545840"/>
          </a:xfrm>
        </p:spPr>
        <p:txBody>
          <a:bodyPr/>
          <a:lstStyle/>
          <a:p>
            <a:r>
              <a:rPr lang="en-US" sz="2600" b="0" dirty="0"/>
              <a:t>Results are not due to changes in lending policies due to SIB</a:t>
            </a:r>
          </a:p>
          <a:p>
            <a:r>
              <a:rPr lang="en-US" sz="2600" b="0" dirty="0"/>
              <a:t>Results are consistent after restricting control set of banks to large banks that are closest to SIBs in size</a:t>
            </a:r>
          </a:p>
          <a:p>
            <a:r>
              <a:rPr lang="en-US" sz="2600" b="0" dirty="0"/>
              <a:t>Robust to cox-hazard regression model</a:t>
            </a:r>
          </a:p>
          <a:p>
            <a:r>
              <a:rPr lang="en-US" sz="2600" b="0" dirty="0"/>
              <a:t>Robust to implementation of corrections suggested by Sun &amp; Abraham (2021)</a:t>
            </a:r>
          </a:p>
          <a:p>
            <a:r>
              <a:rPr lang="en-US" sz="2600" b="0" dirty="0"/>
              <a:t>Free from bias introduced by negative weights in two-way fixed effects estimation (Goodman-Bacon, 2021)</a:t>
            </a:r>
          </a:p>
          <a:p>
            <a:r>
              <a:rPr lang="en-US" sz="2600" b="0" dirty="0"/>
              <a:t>Effects not due to presence of government controlled banks.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tests</a:t>
            </a:r>
          </a:p>
        </p:txBody>
      </p:sp>
    </p:spTree>
    <p:extLst>
      <p:ext uri="{BB962C8B-B14F-4D97-AF65-F5344CB8AC3E}">
        <p14:creationId xmlns:p14="http://schemas.microsoft.com/office/powerpoint/2010/main" val="271462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965960"/>
            <a:ext cx="11589952" cy="3545840"/>
          </a:xfrm>
        </p:spPr>
        <p:txBody>
          <a:bodyPr/>
          <a:lstStyle/>
          <a:p>
            <a:r>
              <a:rPr lang="en-US" sz="2600" b="0" dirty="0"/>
              <a:t>Policy of explicitly identifying large banks as SIB can lead to deterioration in loan performance</a:t>
            </a:r>
          </a:p>
          <a:p>
            <a:r>
              <a:rPr lang="en-US" sz="2600" b="0" dirty="0"/>
              <a:t>Evidence suggests forces of moral hazard on part of lenders </a:t>
            </a:r>
          </a:p>
          <a:p>
            <a:r>
              <a:rPr lang="en-US" sz="2600" b="0" dirty="0"/>
              <a:t>At least part of moral hazard manifests from lower monitoring efforts by SIBs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4435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9366A0-F3F8-1649-8884-1C7732F2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6596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Question: </a:t>
            </a:r>
            <a:r>
              <a:rPr lang="en-US" sz="3200" b="0" i="1" dirty="0"/>
              <a:t>Can SIB designation induce moral hazard?</a:t>
            </a:r>
          </a:p>
          <a:p>
            <a:r>
              <a:rPr lang="en-US" dirty="0"/>
              <a:t>Anecdotal evidence: Collapse of Credit Suisse, in 2023</a:t>
            </a:r>
          </a:p>
          <a:p>
            <a:pPr lvl="1"/>
            <a:r>
              <a:rPr lang="en-US" dirty="0"/>
              <a:t>Persistent losses from poor asset management, poor risk management, and scandals</a:t>
            </a:r>
          </a:p>
          <a:p>
            <a:pPr lvl="1"/>
            <a:r>
              <a:rPr lang="en-US" dirty="0"/>
              <a:t>Eventually led to govt orchestrated acquisition by UBS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77889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15532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E46102"/>
                </a:solidFill>
              </a:rPr>
              <a:t>Research Question: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b="0" dirty="0"/>
              <a:t>Does SIB designation create perverse incentives that worsen loan performance ?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E46102"/>
                </a:solidFill>
              </a:rPr>
              <a:t>Main Findings: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0" dirty="0"/>
              <a:t>Within borrower-year and between banks tests suggest that loan delinquency increases due to SIB designation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0" dirty="0"/>
              <a:t>Increase in loan delinquency is due to decline in monitoring by SIBs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</p:spTree>
    <p:extLst>
      <p:ext uri="{BB962C8B-B14F-4D97-AF65-F5344CB8AC3E}">
        <p14:creationId xmlns:p14="http://schemas.microsoft.com/office/powerpoint/2010/main" val="57373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On one hand, loan performance may </a:t>
            </a:r>
            <a:r>
              <a:rPr lang="en-US" sz="2200" i="1" u="sng" dirty="0"/>
              <a:t>deteriorate</a:t>
            </a:r>
          </a:p>
          <a:p>
            <a:r>
              <a:rPr lang="en-US" sz="2200" b="0" dirty="0"/>
              <a:t>Perceived safety net of TBTF induces moral hazard  and reduces monitoring (</a:t>
            </a:r>
            <a:r>
              <a:rPr lang="en-US" sz="2200" b="0" dirty="0" err="1"/>
              <a:t>Dewatripont</a:t>
            </a:r>
            <a:r>
              <a:rPr lang="en-US" sz="2200" b="0" dirty="0"/>
              <a:t> &amp; </a:t>
            </a:r>
            <a:r>
              <a:rPr lang="en-US" sz="2200" b="0" dirty="0" err="1"/>
              <a:t>Maskin</a:t>
            </a:r>
            <a:r>
              <a:rPr lang="en-US" sz="2200" b="0" dirty="0"/>
              <a:t>, 1995; Qian &amp; Roland, 1998)</a:t>
            </a:r>
          </a:p>
          <a:p>
            <a:r>
              <a:rPr lang="en-US" sz="2200" b="0" dirty="0"/>
              <a:t>Higher capital requirements can encourage riskier investments due to search for yield (Jimenez et al., 2017)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On the other hand, loan performance may </a:t>
            </a:r>
            <a:r>
              <a:rPr lang="en-US" sz="2200" i="1" u="sng" dirty="0"/>
              <a:t>improve</a:t>
            </a:r>
          </a:p>
          <a:p>
            <a:r>
              <a:rPr lang="en-US" sz="2200" b="0" dirty="0"/>
              <a:t>Higher capital requirement increases skin-in-the-game and reduces risk-taking (Holmstrom &amp; </a:t>
            </a:r>
            <a:r>
              <a:rPr lang="en-US" sz="2200" b="0" dirty="0" err="1"/>
              <a:t>Tirole</a:t>
            </a:r>
            <a:r>
              <a:rPr lang="en-US" sz="2200" b="0" dirty="0"/>
              <a:t>, 1997; Bhat &amp; Desai, 2020)</a:t>
            </a:r>
          </a:p>
          <a:p>
            <a:r>
              <a:rPr lang="en-US" sz="2200" b="0" dirty="0"/>
              <a:t>Increases regulatory scrutiny can increase loan monitoring efforts by banks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4" y="958452"/>
            <a:ext cx="11404804" cy="696384"/>
          </a:xfrm>
        </p:spPr>
        <p:txBody>
          <a:bodyPr/>
          <a:lstStyle/>
          <a:p>
            <a:r>
              <a:rPr lang="en-US" dirty="0"/>
              <a:t>SIB &amp; loan performance – An empirical question !</a:t>
            </a:r>
          </a:p>
        </p:txBody>
      </p:sp>
    </p:spTree>
    <p:extLst>
      <p:ext uri="{BB962C8B-B14F-4D97-AF65-F5344CB8AC3E}">
        <p14:creationId xmlns:p14="http://schemas.microsoft.com/office/powerpoint/2010/main" val="75540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244BA6-2A90-6B4D-B7CD-EC7A518870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8701" y="984154"/>
            <a:ext cx="7533337" cy="2949193"/>
          </a:xfrm>
        </p:spPr>
        <p:txBody>
          <a:bodyPr/>
          <a:lstStyle/>
          <a:p>
            <a:r>
              <a:rPr lang="en-US" sz="2600" dirty="0"/>
              <a:t>Identification of G-SIBs on rule-based methodology using five criteria: size, interconnectedness, substitutability, cross-jurisdictional activity, and complexity</a:t>
            </a:r>
          </a:p>
          <a:p>
            <a:r>
              <a:rPr lang="en-US" sz="2600" dirty="0"/>
              <a:t>Designated SIBs are subject to higher capital surcharges (1% - 3.5% CET1) depending on their composite scores</a:t>
            </a:r>
          </a:p>
          <a:p>
            <a:r>
              <a:rPr lang="en-US" sz="2600" dirty="0"/>
              <a:t>FSB publishes the list of G-SIBs and national regulators enforce them</a:t>
            </a:r>
          </a:p>
          <a:p>
            <a:r>
              <a:rPr lang="en-US" sz="2600" dirty="0"/>
              <a:t>Objective is to reduce probability and systemic impact of failure of SIB.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051969-5D3F-824B-BE5F-8BCAA27C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</a:t>
            </a:r>
            <a:br>
              <a:rPr lang="en-US" dirty="0"/>
            </a:br>
            <a:r>
              <a:rPr lang="en-US" dirty="0"/>
              <a:t>SIB framework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(developed by BCBS and FSB)</a:t>
            </a:r>
          </a:p>
        </p:txBody>
      </p:sp>
    </p:spTree>
    <p:extLst>
      <p:ext uri="{BB962C8B-B14F-4D97-AF65-F5344CB8AC3E}">
        <p14:creationId xmlns:p14="http://schemas.microsoft.com/office/powerpoint/2010/main" val="266035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244BA6-2A90-6B4D-B7CD-EC7A518870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8701" y="984154"/>
            <a:ext cx="7533337" cy="2949193"/>
          </a:xfrm>
        </p:spPr>
        <p:txBody>
          <a:bodyPr/>
          <a:lstStyle/>
          <a:p>
            <a:r>
              <a:rPr lang="en-US" sz="2600" dirty="0"/>
              <a:t>BCBS introduced SIB framework for member countries to extend SIB rules to domestic banks</a:t>
            </a:r>
          </a:p>
          <a:p>
            <a:r>
              <a:rPr lang="en-US" sz="2600" dirty="0"/>
              <a:t>Identification methodology is similar: size, interconnectedness, substitutability, and complexity</a:t>
            </a:r>
          </a:p>
          <a:p>
            <a:endParaRPr lang="en-US" sz="26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051969-5D3F-824B-BE5F-8BCAA27C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</a:t>
            </a:r>
            <a:br>
              <a:rPr lang="en-US" dirty="0"/>
            </a:br>
            <a:r>
              <a:rPr lang="en-US" dirty="0"/>
              <a:t>SIB framework</a:t>
            </a:r>
            <a:br>
              <a:rPr lang="en-US" dirty="0"/>
            </a:b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77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b="0" dirty="0"/>
              <a:t>Following BCBS guidelines, Reserve Bank of India (RBI) introduced the SIB framework in India in 2016</a:t>
            </a:r>
          </a:p>
          <a:p>
            <a:r>
              <a:rPr lang="en-US" b="0" dirty="0"/>
              <a:t>A setting where moral hazard effects are amplified (information asymmetry and slower judicial processes)</a:t>
            </a:r>
          </a:p>
          <a:p>
            <a:r>
              <a:rPr lang="en-US" b="0" dirty="0"/>
              <a:t>Availability of bank-firm-time level lending and delinquency data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setting</a:t>
            </a:r>
          </a:p>
        </p:txBody>
      </p:sp>
    </p:spTree>
    <p:extLst>
      <p:ext uri="{BB962C8B-B14F-4D97-AF65-F5344CB8AC3E}">
        <p14:creationId xmlns:p14="http://schemas.microsoft.com/office/powerpoint/2010/main" val="293040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Empirical Methodology</a:t>
            </a:r>
          </a:p>
          <a:p>
            <a:r>
              <a:rPr lang="en-US" sz="2600" b="0" dirty="0"/>
              <a:t>Use of firm-bank-time level dataset</a:t>
            </a:r>
          </a:p>
          <a:p>
            <a:r>
              <a:rPr lang="en-US" sz="2600" b="0" dirty="0"/>
              <a:t>Use of staggered difference-in-differences (</a:t>
            </a:r>
            <a:r>
              <a:rPr lang="en-US" sz="2600" b="0" dirty="0" err="1"/>
              <a:t>DiD</a:t>
            </a:r>
            <a:r>
              <a:rPr lang="en-US" sz="2600" b="0" dirty="0"/>
              <a:t>) design </a:t>
            </a:r>
          </a:p>
          <a:p>
            <a:r>
              <a:rPr lang="en-US" sz="2600" b="0" dirty="0"/>
              <a:t>Within borrower-time-level tests to absorb any firm-time level shock that could impact loan repayment behavior (Khwaja &amp; Mian, 2008)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Problems</a:t>
            </a:r>
          </a:p>
        </p:txBody>
      </p:sp>
    </p:spTree>
    <p:extLst>
      <p:ext uri="{BB962C8B-B14F-4D97-AF65-F5344CB8AC3E}">
        <p14:creationId xmlns:p14="http://schemas.microsoft.com/office/powerpoint/2010/main" val="313765533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9B5896B8-7145-EC48-BFDF-124F89E9D14B}" vid="{423883BB-A525-7342-BC64-54FFA20DC3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D465B243A36438624C2B30E442F42" ma:contentTypeVersion="17" ma:contentTypeDescription="Create a new document." ma:contentTypeScope="" ma:versionID="28963e383fdb4201c1d2c852a01d6894">
  <xsd:schema xmlns:xsd="http://www.w3.org/2001/XMLSchema" xmlns:xs="http://www.w3.org/2001/XMLSchema" xmlns:p="http://schemas.microsoft.com/office/2006/metadata/properties" xmlns:ns2="c2408b7f-6c72-4d9c-b1be-74264293f9b4" xmlns:ns3="432786d6-73d9-4b6c-8eed-cb3bc7f34c72" targetNamespace="http://schemas.microsoft.com/office/2006/metadata/properties" ma:root="true" ma:fieldsID="d4a5a6653c4aea753140dc3befa49986" ns2:_="" ns3:_="">
    <xsd:import namespace="c2408b7f-6c72-4d9c-b1be-74264293f9b4"/>
    <xsd:import namespace="432786d6-73d9-4b6c-8eed-cb3bc7f34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WebPag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08b7f-6c72-4d9c-b1be-74264293f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WebPage" ma:index="17" nillable="true" ma:displayName="WebPage" ma:default="0" ma:description="Added to BRC Web page" ma:format="Dropdown" ma:internalName="WebPage">
      <xsd:simpleType>
        <xsd:restriction base="dms:Boolea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786d6-73d9-4b6c-8eed-cb3bc7f34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f46f8ee-6d5e-466a-a926-3fe78374a78f}" ma:internalName="TaxCatchAll" ma:showField="CatchAllData" ma:web="432786d6-73d9-4b6c-8eed-cb3bc7f34c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408b7f-6c72-4d9c-b1be-74264293f9b4">
      <Terms xmlns="http://schemas.microsoft.com/office/infopath/2007/PartnerControls"/>
    </lcf76f155ced4ddcb4097134ff3c332f>
    <WebPage xmlns="c2408b7f-6c72-4d9c-b1be-74264293f9b4">false</WebPage>
    <TaxCatchAll xmlns="432786d6-73d9-4b6c-8eed-cb3bc7f34c72" xsi:nil="true"/>
  </documentManagement>
</p:properties>
</file>

<file path=customXml/itemProps1.xml><?xml version="1.0" encoding="utf-8"?>
<ds:datastoreItem xmlns:ds="http://schemas.openxmlformats.org/officeDocument/2006/customXml" ds:itemID="{B0D19BA5-00D2-45F8-B781-C873FAC2C542}"/>
</file>

<file path=customXml/itemProps2.xml><?xml version="1.0" encoding="utf-8"?>
<ds:datastoreItem xmlns:ds="http://schemas.openxmlformats.org/officeDocument/2006/customXml" ds:itemID="{DAF769A9-4F4D-4753-8270-CF836B08220C}"/>
</file>

<file path=customXml/itemProps3.xml><?xml version="1.0" encoding="utf-8"?>
<ds:datastoreItem xmlns:ds="http://schemas.openxmlformats.org/officeDocument/2006/customXml" ds:itemID="{BB3C72B0-0987-41A5-975B-006D523CE4D0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Presentation6update2a_2025</Template>
  <TotalTime>1346</TotalTime>
  <Words>1039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Gothic</vt:lpstr>
      <vt:lpstr>Arial</vt:lpstr>
      <vt:lpstr>Calibri</vt:lpstr>
      <vt:lpstr>CMR12</vt:lpstr>
      <vt:lpstr>Georgia</vt:lpstr>
      <vt:lpstr>System Font Regular</vt:lpstr>
      <vt:lpstr>Wingdings</vt:lpstr>
      <vt:lpstr>RIT</vt:lpstr>
      <vt:lpstr>Does “Systemically Important Bank” Status Affect Loan Performance ?</vt:lpstr>
      <vt:lpstr>Motivation</vt:lpstr>
      <vt:lpstr>Motivation</vt:lpstr>
      <vt:lpstr>Summary of Findings</vt:lpstr>
      <vt:lpstr>SIB &amp; loan performance – An empirical question !</vt:lpstr>
      <vt:lpstr>Global  SIB framework  (developed by BCBS and FSB)</vt:lpstr>
      <vt:lpstr>Domestic  SIB framework  </vt:lpstr>
      <vt:lpstr>Institutional setting</vt:lpstr>
      <vt:lpstr>Identification Problems</vt:lpstr>
      <vt:lpstr>Data</vt:lpstr>
      <vt:lpstr>PowerPoint Presentation</vt:lpstr>
      <vt:lpstr>Empirical Specification</vt:lpstr>
      <vt:lpstr>Main results</vt:lpstr>
      <vt:lpstr>Pre-trend test</vt:lpstr>
      <vt:lpstr>Underlying Mechanism</vt:lpstr>
      <vt:lpstr>PowerPoint Presentation</vt:lpstr>
      <vt:lpstr>Mechanism</vt:lpstr>
      <vt:lpstr>Mechanism</vt:lpstr>
      <vt:lpstr>Mechanism</vt:lpstr>
      <vt:lpstr>Mechanism – Loan recovery efforts </vt:lpstr>
      <vt:lpstr>Mechanism – Monitoring costs </vt:lpstr>
      <vt:lpstr>Mechanism – loan evergreening </vt:lpstr>
      <vt:lpstr>Robustness tests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Sriniwas Mahapatro</dc:creator>
  <cp:lastModifiedBy>Sriniwas Mahapatro</cp:lastModifiedBy>
  <cp:revision>39</cp:revision>
  <cp:lastPrinted>2018-04-25T02:50:23Z</cp:lastPrinted>
  <dcterms:created xsi:type="dcterms:W3CDTF">2025-09-15T02:24:21Z</dcterms:created>
  <dcterms:modified xsi:type="dcterms:W3CDTF">2025-09-16T00:52:56Z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0x0101007EDD465B243A36438624C2B30E442F42</vt:lpwstr>
  </property>
</Properties>
</file>