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20"/>
  </p:notesMasterIdLst>
  <p:handoutMasterIdLst>
    <p:handoutMasterId r:id="rId21"/>
  </p:handoutMasterIdLst>
  <p:sldIdLst>
    <p:sldId id="256" r:id="rId5"/>
    <p:sldId id="286" r:id="rId6"/>
    <p:sldId id="282" r:id="rId7"/>
    <p:sldId id="287" r:id="rId8"/>
    <p:sldId id="283" r:id="rId9"/>
    <p:sldId id="284" r:id="rId10"/>
    <p:sldId id="285" r:id="rId11"/>
    <p:sldId id="288" r:id="rId12"/>
    <p:sldId id="278" r:id="rId13"/>
    <p:sldId id="289" r:id="rId14"/>
    <p:sldId id="279" r:id="rId15"/>
    <p:sldId id="281" r:id="rId16"/>
    <p:sldId id="272" r:id="rId17"/>
    <p:sldId id="290" r:id="rId18"/>
    <p:sldId id="28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C9D2F"/>
    <a:srgbClr val="001A71"/>
    <a:srgbClr val="339933"/>
    <a:srgbClr val="9999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179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FC3BCA7-0CA5-D24F-8676-6E4DF790F8FD}" type="datetimeFigureOut">
              <a:rPr lang="en-US" smtClean="0"/>
              <a:t>9/15/2025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1063B3B-453E-9C48-A759-BA436C7BE017}" type="slidenum">
              <a:rPr lang="en-US" smtClean="0"/>
              <a:t>‹#›</a:t>
            </a:fld>
            <a:endParaRPr lang="en-US"/>
          </a:p>
        </p:txBody>
      </p:sp>
    </p:spTree>
    <p:extLst>
      <p:ext uri="{BB962C8B-B14F-4D97-AF65-F5344CB8AC3E}">
        <p14:creationId xmlns:p14="http://schemas.microsoft.com/office/powerpoint/2010/main" val="20951044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29A569-F0BA-7748-80C3-16B1F0C447F6}" type="datetimeFigureOut">
              <a:rPr lang="en-US" smtClean="0"/>
              <a:t>9/15/2025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6E0B98-9F2D-C643-99EE-7BA61389D05E}" type="slidenum">
              <a:rPr lang="en-US" smtClean="0"/>
              <a:t>‹#›</a:t>
            </a:fld>
            <a:endParaRPr lang="en-US"/>
          </a:p>
        </p:txBody>
      </p:sp>
    </p:spTree>
    <p:extLst>
      <p:ext uri="{BB962C8B-B14F-4D97-AF65-F5344CB8AC3E}">
        <p14:creationId xmlns:p14="http://schemas.microsoft.com/office/powerpoint/2010/main" val="33240535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086508" y="1443427"/>
            <a:ext cx="6565013" cy="2271537"/>
          </a:xfrm>
          <a:noFill/>
        </p:spPr>
        <p:txBody>
          <a:bodyPr lIns="0" rIns="0" anchor="b"/>
          <a:lstStyle>
            <a:lvl1pPr algn="l">
              <a:defRPr sz="3600">
                <a:solidFill>
                  <a:schemeClr val="tx2"/>
                </a:solidFill>
              </a:defRPr>
            </a:lvl1pPr>
          </a:lstStyle>
          <a:p>
            <a:r>
              <a:rPr lang="en-US"/>
              <a:t>Click to edit Title style</a:t>
            </a:r>
          </a:p>
        </p:txBody>
      </p:sp>
      <p:sp>
        <p:nvSpPr>
          <p:cNvPr id="3" name="Subtitle 2"/>
          <p:cNvSpPr>
            <a:spLocks noGrp="1"/>
          </p:cNvSpPr>
          <p:nvPr>
            <p:ph type="subTitle" idx="1" hasCustomPrompt="1"/>
          </p:nvPr>
        </p:nvSpPr>
        <p:spPr>
          <a:xfrm>
            <a:off x="2086508" y="3886132"/>
            <a:ext cx="6565013" cy="978481"/>
          </a:xfrm>
        </p:spPr>
        <p:txBody>
          <a:bodyPr lIns="0" tIns="0" rIns="0" bIns="0">
            <a:normAutofit/>
          </a:bodyPr>
          <a:lstStyle>
            <a:lvl1pPr marL="0" indent="0" algn="l">
              <a:buNone/>
              <a:defRPr sz="2800" b="0">
                <a:solidFill>
                  <a:srgbClr val="001A7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Subtitle style</a:t>
            </a:r>
          </a:p>
        </p:txBody>
      </p:sp>
      <p:sp>
        <p:nvSpPr>
          <p:cNvPr id="12" name="Rectangle 11"/>
          <p:cNvSpPr/>
          <p:nvPr userDrawn="1"/>
        </p:nvSpPr>
        <p:spPr>
          <a:xfrm>
            <a:off x="0" y="6183130"/>
            <a:ext cx="9144000" cy="166549"/>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ln>
                <a:noFill/>
              </a:ln>
              <a:noFill/>
            </a:endParaRPr>
          </a:p>
        </p:txBody>
      </p:sp>
      <p:sp>
        <p:nvSpPr>
          <p:cNvPr id="14" name="Subtitle 2"/>
          <p:cNvSpPr txBox="1">
            <a:spLocks/>
          </p:cNvSpPr>
          <p:nvPr userDrawn="1"/>
        </p:nvSpPr>
        <p:spPr>
          <a:xfrm>
            <a:off x="2086508" y="5225486"/>
            <a:ext cx="6565013" cy="499648"/>
          </a:xfrm>
          <a:prstGeom prst="rect">
            <a:avLst/>
          </a:prstGeom>
        </p:spPr>
        <p:txBody>
          <a:bodyPr vert="horz" lIns="0" tIns="45720" rIns="0" bIns="45720" rtlCol="0">
            <a:normAutofit/>
          </a:bodyPr>
          <a:lstStyle>
            <a:lvl1pPr marL="0" indent="0" algn="l" defTabSz="457200" rtl="0" eaLnBrk="1" latinLnBrk="0" hangingPunct="1">
              <a:spcBef>
                <a:spcPct val="20000"/>
              </a:spcBef>
              <a:buFont typeface="Arial"/>
              <a:buNone/>
              <a:defRPr sz="2400" b="0" kern="1200">
                <a:solidFill>
                  <a:srgbClr val="000066"/>
                </a:solidFill>
                <a:latin typeface="+mn-lt"/>
                <a:ea typeface="+mn-ea"/>
                <a:cs typeface="+mn-cs"/>
              </a:defRPr>
            </a:lvl1pPr>
            <a:lvl2pPr marL="457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endParaRPr lang="en-US" sz="1800">
              <a:solidFill>
                <a:srgbClr val="999999"/>
              </a:solidFill>
            </a:endParaRPr>
          </a:p>
        </p:txBody>
      </p:sp>
      <p:cxnSp>
        <p:nvCxnSpPr>
          <p:cNvPr id="16" name="Straight Connector 15"/>
          <p:cNvCxnSpPr/>
          <p:nvPr userDrawn="1"/>
        </p:nvCxnSpPr>
        <p:spPr>
          <a:xfrm>
            <a:off x="2068660" y="4989529"/>
            <a:ext cx="7086600" cy="0"/>
          </a:xfrm>
          <a:prstGeom prst="line">
            <a:avLst/>
          </a:prstGeom>
          <a:ln w="101600">
            <a:solidFill>
              <a:srgbClr val="999999"/>
            </a:solidFill>
          </a:ln>
          <a:effectLst/>
        </p:spPr>
        <p:style>
          <a:lnRef idx="2">
            <a:schemeClr val="accent1"/>
          </a:lnRef>
          <a:fillRef idx="0">
            <a:schemeClr val="accent1"/>
          </a:fillRef>
          <a:effectRef idx="1">
            <a:schemeClr val="accent1"/>
          </a:effectRef>
          <a:fontRef idx="minor">
            <a:schemeClr val="tx1"/>
          </a:fontRef>
        </p:style>
      </p:cxnSp>
      <p:sp>
        <p:nvSpPr>
          <p:cNvPr id="7" name="Text Placeholder 6"/>
          <p:cNvSpPr>
            <a:spLocks noGrp="1"/>
          </p:cNvSpPr>
          <p:nvPr>
            <p:ph type="body" sz="quarter" idx="10"/>
          </p:nvPr>
        </p:nvSpPr>
        <p:spPr>
          <a:xfrm>
            <a:off x="2085976" y="5226050"/>
            <a:ext cx="6565900" cy="749300"/>
          </a:xfrm>
        </p:spPr>
        <p:txBody>
          <a:bodyPr lIns="0" rIns="0">
            <a:normAutofit/>
          </a:bodyPr>
          <a:lstStyle>
            <a:lvl1pPr marL="0" indent="0">
              <a:buFontTx/>
              <a:buNone/>
              <a:defRPr sz="1600" b="0"/>
            </a:lvl1pPr>
          </a:lstStyle>
          <a:p>
            <a:pPr lvl="0"/>
            <a:r>
              <a:rPr lang="en-US"/>
              <a:t>Click to edit Master text styles</a:t>
            </a:r>
          </a:p>
        </p:txBody>
      </p:sp>
      <p:sp>
        <p:nvSpPr>
          <p:cNvPr id="11" name="Rectangle 10"/>
          <p:cNvSpPr/>
          <p:nvPr userDrawn="1"/>
        </p:nvSpPr>
        <p:spPr>
          <a:xfrm>
            <a:off x="7239000" y="169333"/>
            <a:ext cx="1905000" cy="85513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userDrawn="1"/>
        </p:nvSpPr>
        <p:spPr>
          <a:xfrm>
            <a:off x="2069575" y="269111"/>
            <a:ext cx="7082892" cy="640080"/>
          </a:xfrm>
          <a:prstGeom prst="rect">
            <a:avLst/>
          </a:prstGeom>
          <a:solidFill>
            <a:srgbClr val="001A7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5" name="Picture 14" descr="NEW_OFR LOGO.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63184" y="252177"/>
            <a:ext cx="1780607" cy="846227"/>
          </a:xfrm>
          <a:prstGeom prst="rect">
            <a:avLst/>
          </a:prstGeom>
        </p:spPr>
      </p:pic>
      <p:sp>
        <p:nvSpPr>
          <p:cNvPr id="4" name="Footer Placeholder 4">
            <a:extLst>
              <a:ext uri="{FF2B5EF4-FFF2-40B4-BE49-F238E27FC236}">
                <a16:creationId xmlns:a16="http://schemas.microsoft.com/office/drawing/2014/main" id="{6152B77B-DAC6-59F0-17A7-0D615BF28B6D}"/>
              </a:ext>
            </a:extLst>
          </p:cNvPr>
          <p:cNvSpPr txBox="1">
            <a:spLocks/>
          </p:cNvSpPr>
          <p:nvPr userDrawn="1"/>
        </p:nvSpPr>
        <p:spPr>
          <a:xfrm>
            <a:off x="1404527" y="6356350"/>
            <a:ext cx="6885458" cy="267007"/>
          </a:xfrm>
          <a:prstGeom prst="rect">
            <a:avLst/>
          </a:prstGeom>
          <a:noFill/>
          <a:ln>
            <a:noFill/>
          </a:ln>
        </p:spPr>
        <p:txBody>
          <a:bodyPr vert="horz" lIns="0" tIns="0" rIns="0" bIns="0" rtlCol="0" anchor="ctr"/>
          <a:lstStyle>
            <a:defPPr>
              <a:defRPr lang="en-US"/>
            </a:defPPr>
            <a:lvl1pPr marL="0" algn="ctr" defTabSz="457200" rtl="0" eaLnBrk="1" latinLnBrk="0" hangingPunct="1">
              <a:defRPr sz="900" b="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Views expressed in this presentation are those of the speaker(s) and not necessarily of the Office of Financial Research or U.S. Treasury Department.</a:t>
            </a:r>
          </a:p>
          <a:p>
            <a:pPr algn="ctr"/>
            <a:endParaRPr lang="en-US" dirty="0">
              <a:solidFill>
                <a:srgbClr val="FF0000"/>
              </a:solidFill>
            </a:endParaRPr>
          </a:p>
        </p:txBody>
      </p:sp>
    </p:spTree>
    <p:extLst>
      <p:ext uri="{BB962C8B-B14F-4D97-AF65-F5344CB8AC3E}">
        <p14:creationId xmlns:p14="http://schemas.microsoft.com/office/powerpoint/2010/main" val="357783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hasCustomPrompt="1"/>
          </p:nvPr>
        </p:nvSpPr>
        <p:spPr>
          <a:xfrm>
            <a:off x="287423" y="1129635"/>
            <a:ext cx="8595469" cy="4889584"/>
          </a:xfrm>
        </p:spPr>
        <p:txBody>
          <a:bodyPr/>
          <a:lstStyle>
            <a:lvl1pPr>
              <a:defRPr sz="2800">
                <a:solidFill>
                  <a:schemeClr val="tx1"/>
                </a:solidFill>
              </a:defRPr>
            </a:lvl1pPr>
            <a:lvl2pPr>
              <a:defRPr sz="2600"/>
            </a:lvl2pPr>
            <a:lvl3pPr>
              <a:defRPr sz="2400"/>
            </a:lvl3pPr>
          </a:lstStyle>
          <a:p>
            <a:pPr lvl="0"/>
            <a:r>
              <a:rPr lang="en-US" dirty="0"/>
              <a:t>Click to edit subhead </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Footer Placeholder 4"/>
          <p:cNvSpPr txBox="1">
            <a:spLocks/>
          </p:cNvSpPr>
          <p:nvPr userDrawn="1"/>
        </p:nvSpPr>
        <p:spPr>
          <a:xfrm>
            <a:off x="1404527" y="6356350"/>
            <a:ext cx="6885458" cy="267007"/>
          </a:xfrm>
          <a:prstGeom prst="rect">
            <a:avLst/>
          </a:prstGeom>
          <a:noFill/>
          <a:ln>
            <a:noFill/>
          </a:ln>
        </p:spPr>
        <p:txBody>
          <a:bodyPr vert="horz" lIns="0" tIns="0" rIns="0" bIns="0" rtlCol="0" anchor="ctr"/>
          <a:lstStyle>
            <a:defPPr>
              <a:defRPr lang="en-US"/>
            </a:defPPr>
            <a:lvl1pPr marL="0" algn="ctr" defTabSz="457200" rtl="0" eaLnBrk="1" latinLnBrk="0" hangingPunct="1">
              <a:defRPr sz="900" b="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Views expressed in this presentation are those of the speaker(s) and not necessarily of the Office of Financial Research or U.S. Treasury Department.</a:t>
            </a:r>
          </a:p>
          <a:p>
            <a:pPr algn="ctr"/>
            <a:endParaRPr lang="en-US" dirty="0">
              <a:solidFill>
                <a:srgbClr val="FF0000"/>
              </a:solidFill>
            </a:endParaRPr>
          </a:p>
        </p:txBody>
      </p:sp>
      <p:sp>
        <p:nvSpPr>
          <p:cNvPr id="15" name="Slide Number Placeholder 24"/>
          <p:cNvSpPr txBox="1">
            <a:spLocks/>
          </p:cNvSpPr>
          <p:nvPr userDrawn="1"/>
        </p:nvSpPr>
        <p:spPr>
          <a:xfrm>
            <a:off x="218023" y="6356350"/>
            <a:ext cx="519750" cy="267007"/>
          </a:xfrm>
          <a:prstGeom prst="rect">
            <a:avLst/>
          </a:prstGeom>
        </p:spPr>
        <p:txBody>
          <a:bodyPr vert="horz" lIns="91440" tIns="45720" rIns="91440" bIns="45720" rtlCol="0" anchor="ctr"/>
          <a:lstStyle>
            <a:defPPr>
              <a:defRPr lang="en-US"/>
            </a:defPPr>
            <a:lvl1pPr marL="0" algn="l"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95F0D20-D408-EE41-B4E2-577B46A9E697}" type="slidenum">
              <a:rPr lang="en-US" smtClean="0"/>
              <a:pPr/>
              <a:t>‹#›</a:t>
            </a:fld>
            <a:endParaRPr lang="en-US"/>
          </a:p>
        </p:txBody>
      </p:sp>
    </p:spTree>
    <p:extLst>
      <p:ext uri="{BB962C8B-B14F-4D97-AF65-F5344CB8AC3E}">
        <p14:creationId xmlns:p14="http://schemas.microsoft.com/office/powerpoint/2010/main" val="3201083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head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Footer Placeholder 4"/>
          <p:cNvSpPr txBox="1">
            <a:spLocks/>
          </p:cNvSpPr>
          <p:nvPr userDrawn="1"/>
        </p:nvSpPr>
        <p:spPr>
          <a:xfrm>
            <a:off x="1397587" y="6356350"/>
            <a:ext cx="6348827" cy="267007"/>
          </a:xfrm>
          <a:prstGeom prst="rect">
            <a:avLst/>
          </a:prstGeom>
          <a:noFill/>
          <a:ln>
            <a:noFill/>
          </a:ln>
        </p:spPr>
        <p:txBody>
          <a:bodyPr vert="horz" lIns="0" tIns="0" rIns="0" bIns="0" rtlCol="0" anchor="ctr"/>
          <a:lstStyle>
            <a:defPPr>
              <a:defRPr lang="en-US"/>
            </a:defPPr>
            <a:lvl1pPr marL="0" algn="ctr" defTabSz="457200" rtl="0" eaLnBrk="1" latinLnBrk="0" hangingPunct="1">
              <a:defRPr sz="900" b="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dirty="0">
                <a:solidFill>
                  <a:srgbClr val="FF0000"/>
                </a:solidFill>
              </a:rPr>
              <a:t>DRAFT/SENSITIVE/PRE-DECISIONAL – FOR DISCUSSION PURPOSES ONLY – FOR INTERNAL USE ONLY</a:t>
            </a:r>
          </a:p>
        </p:txBody>
      </p:sp>
      <p:sp>
        <p:nvSpPr>
          <p:cNvPr id="8" name="Slide Number Placeholder 24"/>
          <p:cNvSpPr txBox="1">
            <a:spLocks/>
          </p:cNvSpPr>
          <p:nvPr userDrawn="1"/>
        </p:nvSpPr>
        <p:spPr>
          <a:xfrm>
            <a:off x="218023" y="6356350"/>
            <a:ext cx="519750" cy="267007"/>
          </a:xfrm>
          <a:prstGeom prst="rect">
            <a:avLst/>
          </a:prstGeom>
        </p:spPr>
        <p:txBody>
          <a:bodyPr vert="horz" lIns="91440" tIns="45720" rIns="91440" bIns="45720" rtlCol="0" anchor="ctr"/>
          <a:lstStyle>
            <a:defPPr>
              <a:defRPr lang="en-US"/>
            </a:defPPr>
            <a:lvl1pPr marL="0" algn="l"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95F0D20-D408-EE41-B4E2-577B46A9E697}" type="slidenum">
              <a:rPr lang="en-US" smtClean="0"/>
              <a:pPr/>
              <a:t>‹#›</a:t>
            </a:fld>
            <a:endParaRPr lang="en-US"/>
          </a:p>
        </p:txBody>
      </p:sp>
      <p:sp>
        <p:nvSpPr>
          <p:cNvPr id="10" name="Content Placeholder 2"/>
          <p:cNvSpPr>
            <a:spLocks noGrp="1"/>
          </p:cNvSpPr>
          <p:nvPr>
            <p:ph idx="1" hasCustomPrompt="1"/>
          </p:nvPr>
        </p:nvSpPr>
        <p:spPr>
          <a:xfrm>
            <a:off x="287423" y="1129635"/>
            <a:ext cx="8595469" cy="834255"/>
          </a:xfrm>
        </p:spPr>
        <p:txBody>
          <a:bodyPr/>
          <a:lstStyle>
            <a:lvl1pPr marL="0" indent="0">
              <a:buNone/>
              <a:defRPr>
                <a:solidFill>
                  <a:schemeClr val="accent1"/>
                </a:solidFill>
              </a:defRPr>
            </a:lvl1pPr>
          </a:lstStyle>
          <a:p>
            <a:pPr lvl="0"/>
            <a:r>
              <a:rPr lang="en-US"/>
              <a:t>Click to edit subhead</a:t>
            </a:r>
          </a:p>
        </p:txBody>
      </p:sp>
      <p:sp>
        <p:nvSpPr>
          <p:cNvPr id="11" name="Content Placeholder 2"/>
          <p:cNvSpPr>
            <a:spLocks noGrp="1"/>
          </p:cNvSpPr>
          <p:nvPr>
            <p:ph idx="10" hasCustomPrompt="1"/>
          </p:nvPr>
        </p:nvSpPr>
        <p:spPr>
          <a:xfrm>
            <a:off x="576000" y="2309357"/>
            <a:ext cx="8306892" cy="3526796"/>
          </a:xfrm>
        </p:spPr>
        <p:txBody>
          <a:bodyPr>
            <a:normAutofit/>
          </a:bodyPr>
          <a:lstStyle>
            <a:lvl1pPr marL="0" indent="0">
              <a:buNone/>
              <a:defRPr sz="1800" b="0">
                <a:solidFill>
                  <a:schemeClr val="tx1"/>
                </a:solidFill>
              </a:defRPr>
            </a:lvl1pPr>
          </a:lstStyle>
          <a:p>
            <a:pPr lvl="0"/>
            <a:r>
              <a:rPr lang="en-US"/>
              <a:t>Click to edit text</a:t>
            </a:r>
          </a:p>
        </p:txBody>
      </p:sp>
    </p:spTree>
    <p:extLst>
      <p:ext uri="{BB962C8B-B14F-4D97-AF65-F5344CB8AC3E}">
        <p14:creationId xmlns:p14="http://schemas.microsoft.com/office/powerpoint/2010/main" val="3133665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ubtitle and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Footer Placeholder 4"/>
          <p:cNvSpPr txBox="1">
            <a:spLocks/>
          </p:cNvSpPr>
          <p:nvPr userDrawn="1"/>
        </p:nvSpPr>
        <p:spPr>
          <a:xfrm>
            <a:off x="1397587" y="6356350"/>
            <a:ext cx="6935530" cy="267007"/>
          </a:xfrm>
          <a:prstGeom prst="rect">
            <a:avLst/>
          </a:prstGeom>
          <a:noFill/>
          <a:ln>
            <a:noFill/>
          </a:ln>
        </p:spPr>
        <p:txBody>
          <a:bodyPr vert="horz" lIns="0" tIns="0" rIns="0" bIns="0" rtlCol="0" anchor="ctr"/>
          <a:lstStyle>
            <a:defPPr>
              <a:defRPr lang="en-US"/>
            </a:defPPr>
            <a:lvl1pPr marL="0" algn="ctr" defTabSz="457200" rtl="0" eaLnBrk="1" latinLnBrk="0" hangingPunct="1">
              <a:defRPr sz="900" b="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Views expressed in this presentation are those of the speaker(s) and not necessarily of the Office of Financial Research or U.S. Treasury Department.</a:t>
            </a:r>
          </a:p>
          <a:p>
            <a:pPr algn="ctr"/>
            <a:endParaRPr lang="en-US" dirty="0">
              <a:solidFill>
                <a:srgbClr val="FF0000"/>
              </a:solidFill>
            </a:endParaRPr>
          </a:p>
        </p:txBody>
      </p:sp>
      <p:sp>
        <p:nvSpPr>
          <p:cNvPr id="7" name="Slide Number Placeholder 24"/>
          <p:cNvSpPr txBox="1">
            <a:spLocks/>
          </p:cNvSpPr>
          <p:nvPr userDrawn="1"/>
        </p:nvSpPr>
        <p:spPr>
          <a:xfrm>
            <a:off x="218023" y="6356350"/>
            <a:ext cx="519750" cy="267007"/>
          </a:xfrm>
          <a:prstGeom prst="rect">
            <a:avLst/>
          </a:prstGeom>
        </p:spPr>
        <p:txBody>
          <a:bodyPr vert="horz" lIns="91440" tIns="45720" rIns="91440" bIns="45720" rtlCol="0" anchor="ctr"/>
          <a:lstStyle>
            <a:defPPr>
              <a:defRPr lang="en-US"/>
            </a:defPPr>
            <a:lvl1pPr marL="0" algn="l"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95F0D20-D408-EE41-B4E2-577B46A9E697}" type="slidenum">
              <a:rPr lang="en-US" smtClean="0"/>
              <a:pPr/>
              <a:t>‹#›</a:t>
            </a:fld>
            <a:endParaRPr lang="en-US"/>
          </a:p>
        </p:txBody>
      </p:sp>
      <p:sp>
        <p:nvSpPr>
          <p:cNvPr id="9" name="Content Placeholder 3"/>
          <p:cNvSpPr>
            <a:spLocks noGrp="1"/>
          </p:cNvSpPr>
          <p:nvPr>
            <p:ph sz="half" idx="2"/>
          </p:nvPr>
        </p:nvSpPr>
        <p:spPr>
          <a:xfrm>
            <a:off x="397044" y="1096447"/>
            <a:ext cx="8409510" cy="4896036"/>
          </a:xfrm>
        </p:spPr>
        <p:txBody>
          <a:bodyPr>
            <a:normAutofit/>
          </a:bodyPr>
          <a:lstStyle>
            <a:lvl1pPr marL="0" indent="0">
              <a:buNone/>
              <a:defRPr sz="2000" b="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p:txBody>
      </p:sp>
    </p:spTree>
    <p:extLst>
      <p:ext uri="{BB962C8B-B14F-4D97-AF65-F5344CB8AC3E}">
        <p14:creationId xmlns:p14="http://schemas.microsoft.com/office/powerpoint/2010/main" val="3172862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000">
                <a:solidFill>
                  <a:srgbClr val="4C9D2F"/>
                </a:solidFill>
              </a:defRPr>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000">
                <a:solidFill>
                  <a:srgbClr val="4C9D2F"/>
                </a:solidFill>
              </a:defRPr>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4"/>
          <p:cNvSpPr txBox="1">
            <a:spLocks/>
          </p:cNvSpPr>
          <p:nvPr userDrawn="1"/>
        </p:nvSpPr>
        <p:spPr>
          <a:xfrm>
            <a:off x="1397587" y="6356350"/>
            <a:ext cx="6348827" cy="267007"/>
          </a:xfrm>
          <a:prstGeom prst="rect">
            <a:avLst/>
          </a:prstGeom>
          <a:noFill/>
          <a:ln>
            <a:noFill/>
          </a:ln>
        </p:spPr>
        <p:txBody>
          <a:bodyPr vert="horz" lIns="0" tIns="0" rIns="0" bIns="0" rtlCol="0" anchor="ctr"/>
          <a:lstStyle>
            <a:defPPr>
              <a:defRPr lang="en-US"/>
            </a:defPPr>
            <a:lvl1pPr marL="0" algn="ctr" defTabSz="457200" rtl="0" eaLnBrk="1" latinLnBrk="0" hangingPunct="1">
              <a:defRPr sz="900" b="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solidFill>
                  <a:srgbClr val="FF0000"/>
                </a:solidFill>
              </a:rPr>
              <a:t>DRAFT/SENSITIVE/PRE-DECISIONAL – FOR DISCUSSION PURPOSES ONLY – FOR INTERNAL USE ONLY</a:t>
            </a:r>
          </a:p>
        </p:txBody>
      </p:sp>
      <p:sp>
        <p:nvSpPr>
          <p:cNvPr id="11" name="Slide Number Placeholder 24"/>
          <p:cNvSpPr txBox="1">
            <a:spLocks/>
          </p:cNvSpPr>
          <p:nvPr userDrawn="1"/>
        </p:nvSpPr>
        <p:spPr>
          <a:xfrm>
            <a:off x="218023" y="6356350"/>
            <a:ext cx="519750" cy="267007"/>
          </a:xfrm>
          <a:prstGeom prst="rect">
            <a:avLst/>
          </a:prstGeom>
        </p:spPr>
        <p:txBody>
          <a:bodyPr vert="horz" lIns="91440" tIns="45720" rIns="91440" bIns="45720" rtlCol="0" anchor="ctr"/>
          <a:lstStyle>
            <a:defPPr>
              <a:defRPr lang="en-US"/>
            </a:defPPr>
            <a:lvl1pPr marL="0" algn="l"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95F0D20-D408-EE41-B4E2-577B46A9E697}" type="slidenum">
              <a:rPr lang="en-US" smtClean="0"/>
              <a:pPr/>
              <a:t>‹#›</a:t>
            </a:fld>
            <a:endParaRPr lang="en-US"/>
          </a:p>
        </p:txBody>
      </p:sp>
    </p:spTree>
    <p:extLst>
      <p:ext uri="{BB962C8B-B14F-4D97-AF65-F5344CB8AC3E}">
        <p14:creationId xmlns:p14="http://schemas.microsoft.com/office/powerpoint/2010/main" val="3595141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97044" y="1381381"/>
            <a:ext cx="4040188" cy="639762"/>
          </a:xfrm>
        </p:spPr>
        <p:txBody>
          <a:bodyPr anchor="b">
            <a:normAutofit/>
          </a:bodyPr>
          <a:lstStyle>
            <a:lvl1pPr marL="0" indent="0">
              <a:buNone/>
              <a:defRPr sz="2000" b="1">
                <a:solidFill>
                  <a:srgbClr val="4C9D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97044" y="2041195"/>
            <a:ext cx="4040188" cy="3951288"/>
          </a:xfrm>
        </p:spPr>
        <p:txBody>
          <a:bodyPr>
            <a:normAutofit/>
          </a:bodyPr>
          <a:lstStyle>
            <a:lvl1pPr>
              <a:defRPr sz="2000" b="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38601" y="1381381"/>
            <a:ext cx="4041775" cy="639762"/>
          </a:xfrm>
        </p:spPr>
        <p:txBody>
          <a:bodyPr anchor="b">
            <a:normAutofit/>
          </a:bodyPr>
          <a:lstStyle>
            <a:lvl1pPr marL="0" indent="0">
              <a:buNone/>
              <a:defRPr sz="2000" b="1">
                <a:solidFill>
                  <a:srgbClr val="4C9D2F"/>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38601" y="2041195"/>
            <a:ext cx="4041775" cy="3951288"/>
          </a:xfrm>
        </p:spPr>
        <p:txBody>
          <a:bodyPr>
            <a:normAutofit/>
          </a:bodyPr>
          <a:lstStyle>
            <a:lvl1pPr>
              <a:defRPr sz="2000" b="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Footer Placeholder 4"/>
          <p:cNvSpPr txBox="1">
            <a:spLocks/>
          </p:cNvSpPr>
          <p:nvPr userDrawn="1"/>
        </p:nvSpPr>
        <p:spPr>
          <a:xfrm>
            <a:off x="1397587" y="6356350"/>
            <a:ext cx="6348827" cy="267007"/>
          </a:xfrm>
          <a:prstGeom prst="rect">
            <a:avLst/>
          </a:prstGeom>
          <a:noFill/>
          <a:ln>
            <a:noFill/>
          </a:ln>
        </p:spPr>
        <p:txBody>
          <a:bodyPr vert="horz" lIns="0" tIns="0" rIns="0" bIns="0" rtlCol="0" anchor="ctr"/>
          <a:lstStyle>
            <a:defPPr>
              <a:defRPr lang="en-US"/>
            </a:defPPr>
            <a:lvl1pPr marL="0" algn="ctr" defTabSz="457200" rtl="0" eaLnBrk="1" latinLnBrk="0" hangingPunct="1">
              <a:defRPr sz="900" b="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a:solidFill>
                  <a:srgbClr val="FF0000"/>
                </a:solidFill>
              </a:rPr>
              <a:t>DRAFT/SENSITIVE/PRE-DECISIONAL – FOR DISCUSSION PURPOSES ONLY – FOR INTERNAL USE ONLY</a:t>
            </a:r>
          </a:p>
        </p:txBody>
      </p:sp>
      <p:sp>
        <p:nvSpPr>
          <p:cNvPr id="12" name="Slide Number Placeholder 24"/>
          <p:cNvSpPr txBox="1">
            <a:spLocks/>
          </p:cNvSpPr>
          <p:nvPr userDrawn="1"/>
        </p:nvSpPr>
        <p:spPr>
          <a:xfrm>
            <a:off x="218023" y="6356350"/>
            <a:ext cx="519750" cy="267007"/>
          </a:xfrm>
          <a:prstGeom prst="rect">
            <a:avLst/>
          </a:prstGeom>
        </p:spPr>
        <p:txBody>
          <a:bodyPr vert="horz" lIns="91440" tIns="45720" rIns="91440" bIns="45720" rtlCol="0" anchor="ctr"/>
          <a:lstStyle>
            <a:defPPr>
              <a:defRPr lang="en-US"/>
            </a:defPPr>
            <a:lvl1pPr marL="0" algn="l" defTabSz="457200" rtl="0" eaLnBrk="1" latinLnBrk="0" hangingPunct="1">
              <a:defRPr sz="10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A95F0D20-D408-EE41-B4E2-577B46A9E697}" type="slidenum">
              <a:rPr lang="en-US" smtClean="0"/>
              <a:pPr/>
              <a:t>‹#›</a:t>
            </a:fld>
            <a:endParaRPr lang="en-US"/>
          </a:p>
        </p:txBody>
      </p:sp>
    </p:spTree>
    <p:extLst>
      <p:ext uri="{BB962C8B-B14F-4D97-AF65-F5344CB8AC3E}">
        <p14:creationId xmlns:p14="http://schemas.microsoft.com/office/powerpoint/2010/main" val="42405908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274637"/>
            <a:ext cx="7086600" cy="594360"/>
          </a:xfrm>
          <a:prstGeom prst="rect">
            <a:avLst/>
          </a:prstGeom>
          <a:solidFill>
            <a:srgbClr val="001A71"/>
          </a:solidFill>
        </p:spPr>
        <p:txBody>
          <a:bodyPr vert="horz" lIns="274320" tIns="45720" rIns="274320" bIns="45720" rtlCol="0" anchor="ctr">
            <a:noAutofit/>
          </a:bodyPr>
          <a:lstStyle/>
          <a:p>
            <a:r>
              <a:rPr lang="en-US"/>
              <a:t>Click to edit Subtitle</a:t>
            </a:r>
          </a:p>
        </p:txBody>
      </p:sp>
      <p:sp>
        <p:nvSpPr>
          <p:cNvPr id="3" name="Text Placeholder 2"/>
          <p:cNvSpPr>
            <a:spLocks noGrp="1"/>
          </p:cNvSpPr>
          <p:nvPr>
            <p:ph type="body" idx="1"/>
          </p:nvPr>
        </p:nvSpPr>
        <p:spPr>
          <a:xfrm>
            <a:off x="287423" y="1129635"/>
            <a:ext cx="8647747" cy="4889584"/>
          </a:xfrm>
          <a:prstGeom prst="rect">
            <a:avLst/>
          </a:prstGeom>
        </p:spPr>
        <p:txBody>
          <a:bodyPr vert="horz" lIns="91440" tIns="45720" rIns="91440" bIns="45720" rtlCol="0">
            <a:normAutofit/>
          </a:bodyPr>
          <a:lstStyle/>
          <a:p>
            <a:pPr lvl="0"/>
            <a:r>
              <a:rPr lang="en-US"/>
              <a:t>Click to edit subhead styles</a:t>
            </a:r>
          </a:p>
          <a:p>
            <a:pPr lvl="1"/>
            <a:r>
              <a:rPr lang="en-US"/>
              <a:t>Second level</a:t>
            </a:r>
          </a:p>
          <a:p>
            <a:pPr lvl="2"/>
            <a:r>
              <a:rPr lang="en-US"/>
              <a:t>Third level</a:t>
            </a:r>
          </a:p>
          <a:p>
            <a:pPr lvl="3"/>
            <a:r>
              <a:rPr lang="en-US"/>
              <a:t>Fourth level</a:t>
            </a:r>
          </a:p>
          <a:p>
            <a:pPr lvl="4"/>
            <a:r>
              <a:rPr lang="en-US"/>
              <a:t>Fifth level</a:t>
            </a:r>
          </a:p>
        </p:txBody>
      </p:sp>
      <p:cxnSp>
        <p:nvCxnSpPr>
          <p:cNvPr id="20" name="Straight Connector 19"/>
          <p:cNvCxnSpPr/>
          <p:nvPr/>
        </p:nvCxnSpPr>
        <p:spPr>
          <a:xfrm>
            <a:off x="0" y="6249735"/>
            <a:ext cx="7086600" cy="0"/>
          </a:xfrm>
          <a:prstGeom prst="line">
            <a:avLst/>
          </a:prstGeom>
          <a:ln w="101600" cmpd="sng">
            <a:solidFill>
              <a:srgbClr val="999999"/>
            </a:solidFill>
          </a:ln>
          <a:effectLst/>
        </p:spPr>
        <p:style>
          <a:lnRef idx="2">
            <a:schemeClr val="accent1"/>
          </a:lnRef>
          <a:fillRef idx="0">
            <a:schemeClr val="accent1"/>
          </a:fillRef>
          <a:effectRef idx="1">
            <a:schemeClr val="accent1"/>
          </a:effectRef>
          <a:fontRef idx="minor">
            <a:schemeClr val="tx1"/>
          </a:fontRef>
        </p:style>
      </p:cxnSp>
      <p:pic>
        <p:nvPicPr>
          <p:cNvPr id="8" name="Picture 7" descr="NEW_OFR NAME ONLY.eps"/>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7131754" y="6180716"/>
            <a:ext cx="1828800" cy="126749"/>
          </a:xfrm>
          <a:prstGeom prst="rect">
            <a:avLst/>
          </a:prstGeom>
        </p:spPr>
      </p:pic>
      <p:pic>
        <p:nvPicPr>
          <p:cNvPr id="9" name="Picture 8" descr="NEW_OFR LOGO NOTEXT.eps"/>
          <p:cNvPicPr>
            <a:picLocks noChangeAspect="1"/>
          </p:cNvPicPr>
          <p:nvPr userDrawn="1"/>
        </p:nvPicPr>
        <p:blipFill>
          <a:blip r:embed="rId9">
            <a:extLst>
              <a:ext uri="{28A0092B-C50C-407E-A947-70E740481C1C}">
                <a14:useLocalDpi xmlns:a14="http://schemas.microsoft.com/office/drawing/2010/main" val="0"/>
              </a:ext>
            </a:extLst>
          </a:blip>
          <a:stretch>
            <a:fillRect/>
          </a:stretch>
        </p:blipFill>
        <p:spPr>
          <a:xfrm>
            <a:off x="7175499" y="232305"/>
            <a:ext cx="1737360" cy="688066"/>
          </a:xfrm>
          <a:prstGeom prst="rect">
            <a:avLst/>
          </a:prstGeom>
        </p:spPr>
      </p:pic>
    </p:spTree>
    <p:extLst>
      <p:ext uri="{BB962C8B-B14F-4D97-AF65-F5344CB8AC3E}">
        <p14:creationId xmlns:p14="http://schemas.microsoft.com/office/powerpoint/2010/main" val="1546608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 id="2147483654" r:id="rId4"/>
    <p:sldLayoutId id="2147483652" r:id="rId5"/>
    <p:sldLayoutId id="2147483653" r:id="rId6"/>
  </p:sldLayoutIdLst>
  <p:hf sldNum="0" hdr="0" ftr="0" dt="0"/>
  <p:txStyles>
    <p:titleStyle>
      <a:lvl1pPr algn="l" defTabSz="457200" rtl="0" eaLnBrk="1" latinLnBrk="0" hangingPunct="1">
        <a:spcBef>
          <a:spcPct val="0"/>
        </a:spcBef>
        <a:buNone/>
        <a:defRPr sz="2400" b="1" kern="1200">
          <a:solidFill>
            <a:schemeClr val="bg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000" b="1"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0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a:t>The Impact of Bank Regulation</a:t>
            </a:r>
          </a:p>
        </p:txBody>
      </p:sp>
      <p:sp>
        <p:nvSpPr>
          <p:cNvPr id="7" name="Text Placeholder 6"/>
          <p:cNvSpPr>
            <a:spLocks noGrp="1"/>
          </p:cNvSpPr>
          <p:nvPr>
            <p:ph type="subTitle" idx="1"/>
          </p:nvPr>
        </p:nvSpPr>
        <p:spPr/>
        <p:txBody>
          <a:bodyPr vert="horz" lIns="0" tIns="45720" rIns="0" bIns="45720" rtlCol="0" anchor="t">
            <a:normAutofit fontScale="85000" lnSpcReduction="10000"/>
          </a:bodyPr>
          <a:lstStyle/>
          <a:p>
            <a:pPr algn="ctr"/>
            <a:r>
              <a:rPr lang="en-US" dirty="0">
                <a:cs typeface="Calibri"/>
              </a:rPr>
              <a:t>Mark Carey </a:t>
            </a:r>
          </a:p>
          <a:p>
            <a:pPr algn="ctr"/>
            <a:r>
              <a:rPr lang="en-US" dirty="0">
                <a:cs typeface="Calibri"/>
              </a:rPr>
              <a:t> FDIC Bank Research Conference, 25 September 2025</a:t>
            </a:r>
          </a:p>
        </p:txBody>
      </p:sp>
    </p:spTree>
    <p:extLst>
      <p:ext uri="{BB962C8B-B14F-4D97-AF65-F5344CB8AC3E}">
        <p14:creationId xmlns:p14="http://schemas.microsoft.com/office/powerpoint/2010/main" val="13450600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335A2-E012-0391-2165-BAAFCA78A6BD}"/>
              </a:ext>
            </a:extLst>
          </p:cNvPr>
          <p:cNvSpPr>
            <a:spLocks noGrp="1"/>
          </p:cNvSpPr>
          <p:nvPr>
            <p:ph type="title"/>
          </p:nvPr>
        </p:nvSpPr>
        <p:spPr/>
        <p:txBody>
          <a:bodyPr/>
          <a:lstStyle/>
          <a:p>
            <a:r>
              <a:rPr lang="en-US" sz="2200" dirty="0"/>
              <a:t>How Do Government Guarantees Affect Deposit Supply</a:t>
            </a:r>
          </a:p>
        </p:txBody>
      </p:sp>
      <p:sp>
        <p:nvSpPr>
          <p:cNvPr id="3" name="Content Placeholder 2">
            <a:extLst>
              <a:ext uri="{FF2B5EF4-FFF2-40B4-BE49-F238E27FC236}">
                <a16:creationId xmlns:a16="http://schemas.microsoft.com/office/drawing/2014/main" id="{20766749-C227-7527-F89F-527B37994633}"/>
              </a:ext>
            </a:extLst>
          </p:cNvPr>
          <p:cNvSpPr>
            <a:spLocks noGrp="1"/>
          </p:cNvSpPr>
          <p:nvPr>
            <p:ph idx="1"/>
          </p:nvPr>
        </p:nvSpPr>
        <p:spPr/>
        <p:txBody>
          <a:bodyPr>
            <a:normAutofit lnSpcReduction="10000"/>
          </a:bodyPr>
          <a:lstStyle/>
          <a:p>
            <a:r>
              <a:rPr lang="en-US" dirty="0"/>
              <a:t>The measure of risk (NPL/?Loans?) is related to so many things other than the subsidy</a:t>
            </a:r>
          </a:p>
          <a:p>
            <a:pPr lvl="1"/>
            <a:r>
              <a:rPr lang="en-US" dirty="0"/>
              <a:t>Many of these are macro factors</a:t>
            </a:r>
          </a:p>
          <a:p>
            <a:pPr lvl="1"/>
            <a:r>
              <a:rPr lang="en-US" dirty="0"/>
              <a:t>Or related to the bank’s private information about borrowers</a:t>
            </a:r>
          </a:p>
          <a:p>
            <a:r>
              <a:rPr lang="en-US" dirty="0"/>
              <a:t>Key part of the strategy is examining deposit variation at the branch level with time x county fixed effects plus use of the Bartik instrument</a:t>
            </a:r>
          </a:p>
          <a:p>
            <a:pPr lvl="1"/>
            <a:r>
              <a:rPr lang="en-US" dirty="0"/>
              <a:t>Seems pretty good.  A bit buried in the text</a:t>
            </a:r>
          </a:p>
          <a:p>
            <a:pPr lvl="1"/>
            <a:r>
              <a:rPr lang="en-US" dirty="0"/>
              <a:t>But what we really want is volatility of assets.  Why not crudely leverage-adjust your equity vol measure?</a:t>
            </a:r>
          </a:p>
        </p:txBody>
      </p:sp>
    </p:spTree>
    <p:extLst>
      <p:ext uri="{BB962C8B-B14F-4D97-AF65-F5344CB8AC3E}">
        <p14:creationId xmlns:p14="http://schemas.microsoft.com/office/powerpoint/2010/main" val="12817309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BD326F-0859-7964-3666-E1D3703E7B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4DDF43-E2C5-37C2-6A56-E86832035DBD}"/>
              </a:ext>
            </a:extLst>
          </p:cNvPr>
          <p:cNvSpPr>
            <a:spLocks noGrp="1"/>
          </p:cNvSpPr>
          <p:nvPr>
            <p:ph type="title"/>
          </p:nvPr>
        </p:nvSpPr>
        <p:spPr/>
        <p:txBody>
          <a:bodyPr/>
          <a:lstStyle/>
          <a:p>
            <a:r>
              <a:rPr lang="en-US" sz="2200" dirty="0"/>
              <a:t>How Do Government Guarantees Affect Deposit Supply</a:t>
            </a:r>
          </a:p>
        </p:txBody>
      </p:sp>
      <p:sp>
        <p:nvSpPr>
          <p:cNvPr id="3" name="Content Placeholder 2">
            <a:extLst>
              <a:ext uri="{FF2B5EF4-FFF2-40B4-BE49-F238E27FC236}">
                <a16:creationId xmlns:a16="http://schemas.microsoft.com/office/drawing/2014/main" id="{22CE9B48-F049-DB67-954A-6EC2F37DE91D}"/>
              </a:ext>
            </a:extLst>
          </p:cNvPr>
          <p:cNvSpPr>
            <a:spLocks noGrp="1"/>
          </p:cNvSpPr>
          <p:nvPr>
            <p:ph idx="1"/>
          </p:nvPr>
        </p:nvSpPr>
        <p:spPr/>
        <p:txBody>
          <a:bodyPr>
            <a:normAutofit/>
          </a:bodyPr>
          <a:lstStyle/>
          <a:p>
            <a:r>
              <a:rPr lang="en-US" dirty="0"/>
              <a:t>Perhaps more than a nitpick:  A bank’s DI premium is calculated (today) as the bank-specific assessment rate times (Total Assets – Tangible Equity)</a:t>
            </a:r>
          </a:p>
          <a:p>
            <a:r>
              <a:rPr lang="en-US" dirty="0"/>
              <a:t>That is, a change in the mix of non-equity liabilities has no effect. Only changes in total assets (or equity) affects the premium.</a:t>
            </a:r>
          </a:p>
          <a:p>
            <a:r>
              <a:rPr lang="en-US" dirty="0"/>
              <a:t>The system provides an incentive to take risk that varies in the cross section, but not one that varies with total deposits in the way that is implied.  Deposits might vary, but need not do so.</a:t>
            </a:r>
          </a:p>
        </p:txBody>
      </p:sp>
    </p:spTree>
    <p:extLst>
      <p:ext uri="{BB962C8B-B14F-4D97-AF65-F5344CB8AC3E}">
        <p14:creationId xmlns:p14="http://schemas.microsoft.com/office/powerpoint/2010/main" val="4197470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BCB287-D7C1-36B5-9BD9-2B1323B3D5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0820ED-D99B-D65C-7B5B-B428CFEB853B}"/>
              </a:ext>
            </a:extLst>
          </p:cNvPr>
          <p:cNvSpPr>
            <a:spLocks noGrp="1"/>
          </p:cNvSpPr>
          <p:nvPr>
            <p:ph type="title"/>
          </p:nvPr>
        </p:nvSpPr>
        <p:spPr/>
        <p:txBody>
          <a:bodyPr/>
          <a:lstStyle/>
          <a:p>
            <a:r>
              <a:rPr lang="en-US" sz="2200" dirty="0"/>
              <a:t>How Do Government Guarantees Affect Deposit Supply</a:t>
            </a:r>
          </a:p>
        </p:txBody>
      </p:sp>
      <p:sp>
        <p:nvSpPr>
          <p:cNvPr id="3" name="Content Placeholder 2">
            <a:extLst>
              <a:ext uri="{FF2B5EF4-FFF2-40B4-BE49-F238E27FC236}">
                <a16:creationId xmlns:a16="http://schemas.microsoft.com/office/drawing/2014/main" id="{47A7BF68-037E-4C23-A53A-2944168D6F06}"/>
              </a:ext>
            </a:extLst>
          </p:cNvPr>
          <p:cNvSpPr>
            <a:spLocks noGrp="1"/>
          </p:cNvSpPr>
          <p:nvPr>
            <p:ph idx="1"/>
          </p:nvPr>
        </p:nvSpPr>
        <p:spPr/>
        <p:txBody>
          <a:bodyPr>
            <a:normAutofit/>
          </a:bodyPr>
          <a:lstStyle/>
          <a:p>
            <a:r>
              <a:rPr lang="en-US" dirty="0"/>
              <a:t>Another issue:  The sample period includes eras during which a portion of premiums were rebated to “safe” banks</a:t>
            </a:r>
          </a:p>
          <a:p>
            <a:r>
              <a:rPr lang="en-US" dirty="0"/>
              <a:t>Once again risk is mispriced, and the mispricing jumps discretely, but in some eras the jumps are both state-dependent and differ across banks with different measured risk</a:t>
            </a:r>
          </a:p>
          <a:p>
            <a:r>
              <a:rPr lang="en-US" dirty="0"/>
              <a:t>This has the potential to affect the econometrics</a:t>
            </a:r>
          </a:p>
          <a:p>
            <a:r>
              <a:rPr lang="en-US" dirty="0"/>
              <a:t>Bottom line:  Look at asset growth vs. risk; be attentive to changes in premium formula</a:t>
            </a:r>
          </a:p>
        </p:txBody>
      </p:sp>
    </p:spTree>
    <p:extLst>
      <p:ext uri="{BB962C8B-B14F-4D97-AF65-F5344CB8AC3E}">
        <p14:creationId xmlns:p14="http://schemas.microsoft.com/office/powerpoint/2010/main" val="23341243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79598-2A03-C34D-72AF-763A39161739}"/>
              </a:ext>
            </a:extLst>
          </p:cNvPr>
          <p:cNvSpPr>
            <a:spLocks noGrp="1"/>
          </p:cNvSpPr>
          <p:nvPr>
            <p:ph type="title"/>
          </p:nvPr>
        </p:nvSpPr>
        <p:spPr/>
        <p:txBody>
          <a:bodyPr/>
          <a:lstStyle/>
          <a:p>
            <a:r>
              <a:rPr lang="en-US" dirty="0"/>
              <a:t>Payout Restrictions and Bank Risk Shifting</a:t>
            </a:r>
          </a:p>
        </p:txBody>
      </p:sp>
      <p:sp>
        <p:nvSpPr>
          <p:cNvPr id="3" name="Content Placeholder 2">
            <a:extLst>
              <a:ext uri="{FF2B5EF4-FFF2-40B4-BE49-F238E27FC236}">
                <a16:creationId xmlns:a16="http://schemas.microsoft.com/office/drawing/2014/main" id="{5F05062A-5900-9913-5870-8B872B339859}"/>
              </a:ext>
            </a:extLst>
          </p:cNvPr>
          <p:cNvSpPr>
            <a:spLocks noGrp="1"/>
          </p:cNvSpPr>
          <p:nvPr>
            <p:ph idx="1"/>
          </p:nvPr>
        </p:nvSpPr>
        <p:spPr/>
        <p:txBody>
          <a:bodyPr>
            <a:normAutofit/>
          </a:bodyPr>
          <a:lstStyle/>
          <a:p>
            <a:r>
              <a:rPr lang="en-US" dirty="0"/>
              <a:t>When regulators force value to be kept in the bank rather than paid out to </a:t>
            </a:r>
            <a:r>
              <a:rPr lang="en-US" dirty="0" err="1"/>
              <a:t>equityholders</a:t>
            </a:r>
            <a:r>
              <a:rPr lang="en-US" dirty="0"/>
              <a:t>, bank equity value falls and bank debt value rises</a:t>
            </a:r>
          </a:p>
          <a:p>
            <a:pPr lvl="1"/>
            <a:r>
              <a:rPr lang="en-US" dirty="0"/>
              <a:t>Model is fine, but intuition pretty clear regardless</a:t>
            </a:r>
          </a:p>
          <a:p>
            <a:r>
              <a:rPr lang="en-US" dirty="0"/>
              <a:t>Natural experiment:  2020 share repurchase restrictions and their removal</a:t>
            </a:r>
          </a:p>
          <a:p>
            <a:pPr lvl="1"/>
            <a:r>
              <a:rPr lang="en-US" dirty="0"/>
              <a:t>Bank equity value fell and debt value rose because risk shifting was reduced.  Effect reverses after removal</a:t>
            </a:r>
          </a:p>
          <a:p>
            <a:r>
              <a:rPr lang="en-US" dirty="0"/>
              <a:t>The main constraint was on buybacks.  Dividends could not be increased, but were not cut</a:t>
            </a:r>
          </a:p>
          <a:p>
            <a:endParaRPr lang="en-US" dirty="0"/>
          </a:p>
          <a:p>
            <a:endParaRPr lang="en-US" dirty="0"/>
          </a:p>
        </p:txBody>
      </p:sp>
    </p:spTree>
    <p:extLst>
      <p:ext uri="{BB962C8B-B14F-4D97-AF65-F5344CB8AC3E}">
        <p14:creationId xmlns:p14="http://schemas.microsoft.com/office/powerpoint/2010/main" val="908402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EA5D6B-165F-8E23-A22F-4C07FDB83B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551B0E-DE5A-7B9B-BDE8-A24A00E56B3C}"/>
              </a:ext>
            </a:extLst>
          </p:cNvPr>
          <p:cNvSpPr>
            <a:spLocks noGrp="1"/>
          </p:cNvSpPr>
          <p:nvPr>
            <p:ph type="title"/>
          </p:nvPr>
        </p:nvSpPr>
        <p:spPr/>
        <p:txBody>
          <a:bodyPr/>
          <a:lstStyle/>
          <a:p>
            <a:r>
              <a:rPr lang="en-US" dirty="0"/>
              <a:t>Payout Restrictions and Bank Risk Shifting</a:t>
            </a:r>
          </a:p>
        </p:txBody>
      </p:sp>
      <p:sp>
        <p:nvSpPr>
          <p:cNvPr id="3" name="Content Placeholder 2">
            <a:extLst>
              <a:ext uri="{FF2B5EF4-FFF2-40B4-BE49-F238E27FC236}">
                <a16:creationId xmlns:a16="http://schemas.microsoft.com/office/drawing/2014/main" id="{8BE78A89-4D56-6EB4-0741-97139B74DB3A}"/>
              </a:ext>
            </a:extLst>
          </p:cNvPr>
          <p:cNvSpPr>
            <a:spLocks noGrp="1"/>
          </p:cNvSpPr>
          <p:nvPr>
            <p:ph idx="1"/>
          </p:nvPr>
        </p:nvSpPr>
        <p:spPr/>
        <p:txBody>
          <a:bodyPr>
            <a:normAutofit fontScale="85000" lnSpcReduction="20000"/>
          </a:bodyPr>
          <a:lstStyle/>
          <a:p>
            <a:r>
              <a:rPr lang="en-US" dirty="0"/>
              <a:t>Claim:  Portfolio risk fell when payouts were restricted, then rose (more) when restrictions were lifted</a:t>
            </a:r>
          </a:p>
          <a:p>
            <a:r>
              <a:rPr lang="en-US" dirty="0"/>
              <a:t>Key part of </a:t>
            </a:r>
            <a:r>
              <a:rPr lang="en-US" dirty="0" err="1"/>
              <a:t>DiD</a:t>
            </a:r>
            <a:r>
              <a:rPr lang="en-US" dirty="0"/>
              <a:t> specification (on new loans only):</a:t>
            </a:r>
          </a:p>
          <a:p>
            <a:pPr lvl="1"/>
            <a:r>
              <a:rPr lang="el-GR" dirty="0"/>
              <a:t>β</a:t>
            </a:r>
            <a:r>
              <a:rPr lang="en-US" dirty="0" err="1"/>
              <a:t>Post</a:t>
            </a:r>
            <a:r>
              <a:rPr lang="en-US" baseline="-25000" dirty="0" err="1"/>
              <a:t>t</a:t>
            </a:r>
            <a:r>
              <a:rPr lang="en-US" dirty="0" err="1"/>
              <a:t>PD</a:t>
            </a:r>
            <a:r>
              <a:rPr lang="en-US" baseline="-25000" dirty="0" err="1"/>
              <a:t>ibt</a:t>
            </a:r>
            <a:r>
              <a:rPr lang="en-US" dirty="0" err="1"/>
              <a:t>Z</a:t>
            </a:r>
            <a:r>
              <a:rPr lang="en-US" baseline="-25000" dirty="0" err="1"/>
              <a:t>b</a:t>
            </a:r>
            <a:r>
              <a:rPr lang="en-US" dirty="0"/>
              <a:t> in a specification with borrower industry-quarter and county-quarter fixed effects; Z divides banks into high-payout and low-payout buckets</a:t>
            </a:r>
          </a:p>
          <a:p>
            <a:r>
              <a:rPr lang="en-US" dirty="0"/>
              <a:t>Concern 1: Z capturing bank characteristics other than pre-event payouts.  Limited controls</a:t>
            </a:r>
          </a:p>
          <a:p>
            <a:r>
              <a:rPr lang="en-US" dirty="0"/>
              <a:t>Concern 2: 6 quarters, 2500-ish observations per quarter </a:t>
            </a:r>
            <a:r>
              <a:rPr lang="en-US" dirty="0">
                <a:sym typeface="Wingdings" panose="05000000000000000000" pitchFamily="2" charset="2"/>
              </a:rPr>
              <a:t> low power? Need multiple new loans within each county-quarter and industry-quarter, divided between Z values, across the range of PDs.  Thin?</a:t>
            </a:r>
          </a:p>
          <a:p>
            <a:r>
              <a:rPr lang="en-US" dirty="0"/>
              <a:t>Concern 3: Lots of collinearity.  For example Table 5 column 1 coefficient on </a:t>
            </a:r>
            <a:r>
              <a:rPr lang="en-US" dirty="0" err="1"/>
              <a:t>PD</a:t>
            </a:r>
            <a:r>
              <a:rPr lang="en-US" baseline="-25000" dirty="0" err="1"/>
              <a:t>ibt</a:t>
            </a:r>
            <a:r>
              <a:rPr lang="en-US" dirty="0" err="1"/>
              <a:t>Z</a:t>
            </a:r>
            <a:r>
              <a:rPr lang="en-US" baseline="-25000" dirty="0" err="1"/>
              <a:t>b</a:t>
            </a:r>
            <a:r>
              <a:rPr lang="en-US" dirty="0"/>
              <a:t> is 10.285 for restriction event, </a:t>
            </a:r>
            <a:r>
              <a:rPr lang="en-US" dirty="0" err="1"/>
              <a:t>Post</a:t>
            </a:r>
            <a:r>
              <a:rPr lang="en-US" baseline="-25000" dirty="0" err="1"/>
              <a:t>t</a:t>
            </a:r>
            <a:r>
              <a:rPr lang="en-US" dirty="0" err="1"/>
              <a:t>PD</a:t>
            </a:r>
            <a:r>
              <a:rPr lang="en-US" baseline="-25000" dirty="0" err="1"/>
              <a:t>ibt</a:t>
            </a:r>
            <a:r>
              <a:rPr lang="en-US" dirty="0" err="1"/>
              <a:t>Z</a:t>
            </a:r>
            <a:r>
              <a:rPr lang="en-US" baseline="-25000" dirty="0" err="1"/>
              <a:t>b</a:t>
            </a:r>
            <a:r>
              <a:rPr lang="en-US" dirty="0"/>
              <a:t> is -11.890. </a:t>
            </a:r>
          </a:p>
          <a:p>
            <a:endParaRPr lang="en-US" dirty="0"/>
          </a:p>
          <a:p>
            <a:endParaRPr lang="en-US" dirty="0"/>
          </a:p>
        </p:txBody>
      </p:sp>
    </p:spTree>
    <p:extLst>
      <p:ext uri="{BB962C8B-B14F-4D97-AF65-F5344CB8AC3E}">
        <p14:creationId xmlns:p14="http://schemas.microsoft.com/office/powerpoint/2010/main" val="7536371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A32C98-B57C-B7DB-77E6-6BDCF0575322}"/>
              </a:ext>
            </a:extLst>
          </p:cNvPr>
          <p:cNvSpPr>
            <a:spLocks noGrp="1"/>
          </p:cNvSpPr>
          <p:nvPr>
            <p:ph type="title"/>
          </p:nvPr>
        </p:nvSpPr>
        <p:spPr/>
        <p:txBody>
          <a:bodyPr/>
          <a:lstStyle/>
          <a:p>
            <a:r>
              <a:rPr lang="en-US" dirty="0"/>
              <a:t>Payout Restrictions and Bank Risk Shifting</a:t>
            </a:r>
          </a:p>
        </p:txBody>
      </p:sp>
      <p:sp>
        <p:nvSpPr>
          <p:cNvPr id="3" name="Content Placeholder 2">
            <a:extLst>
              <a:ext uri="{FF2B5EF4-FFF2-40B4-BE49-F238E27FC236}">
                <a16:creationId xmlns:a16="http://schemas.microsoft.com/office/drawing/2014/main" id="{09D1C10A-C9F5-3BB2-F441-B6EF6A9542B0}"/>
              </a:ext>
            </a:extLst>
          </p:cNvPr>
          <p:cNvSpPr>
            <a:spLocks noGrp="1"/>
          </p:cNvSpPr>
          <p:nvPr>
            <p:ph idx="1"/>
          </p:nvPr>
        </p:nvSpPr>
        <p:spPr/>
        <p:txBody>
          <a:bodyPr>
            <a:normAutofit/>
          </a:bodyPr>
          <a:lstStyle/>
          <a:p>
            <a:r>
              <a:rPr lang="en-US" dirty="0"/>
              <a:t>Perhaps a bit more than a nitpick: Dilution effects</a:t>
            </a:r>
          </a:p>
          <a:p>
            <a:r>
              <a:rPr lang="en-US" dirty="0"/>
              <a:t>In the absence of repurchases, share counts will rise</a:t>
            </a:r>
          </a:p>
          <a:p>
            <a:pPr lvl="1"/>
            <a:r>
              <a:rPr lang="en-US" dirty="0"/>
              <a:t>Banks issue shares every year as part of their employee compensation strategy  </a:t>
            </a:r>
          </a:p>
          <a:p>
            <a:pPr lvl="1"/>
            <a:r>
              <a:rPr lang="en-US" dirty="0"/>
              <a:t>They must repurchase to avoid dilution.  Failure to repurchase means price per share must fall</a:t>
            </a:r>
          </a:p>
          <a:p>
            <a:r>
              <a:rPr lang="en-US" dirty="0"/>
              <a:t>The restriction included an exception that allowed repurchases no larger than newly vested shares</a:t>
            </a:r>
          </a:p>
          <a:p>
            <a:r>
              <a:rPr lang="en-US" dirty="0"/>
              <a:t>A look at GSIB shares outstanding shows them falling prior to 2020, then flat for awhile, then falling</a:t>
            </a:r>
          </a:p>
          <a:p>
            <a:pPr lvl="1"/>
            <a:endParaRPr lang="en-US" dirty="0"/>
          </a:p>
        </p:txBody>
      </p:sp>
    </p:spTree>
    <p:extLst>
      <p:ext uri="{BB962C8B-B14F-4D97-AF65-F5344CB8AC3E}">
        <p14:creationId xmlns:p14="http://schemas.microsoft.com/office/powerpoint/2010/main" val="4040058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352DE1-8E5D-F764-FADD-C07E6FAA72BE}"/>
              </a:ext>
            </a:extLst>
          </p:cNvPr>
          <p:cNvSpPr>
            <a:spLocks noGrp="1"/>
          </p:cNvSpPr>
          <p:nvPr>
            <p:ph type="title"/>
          </p:nvPr>
        </p:nvSpPr>
        <p:spPr/>
        <p:txBody>
          <a:bodyPr/>
          <a:lstStyle/>
          <a:p>
            <a:r>
              <a:rPr lang="en-US" dirty="0"/>
              <a:t>These are all nice papers</a:t>
            </a:r>
          </a:p>
        </p:txBody>
      </p:sp>
      <p:sp>
        <p:nvSpPr>
          <p:cNvPr id="3" name="Content Placeholder 2">
            <a:extLst>
              <a:ext uri="{FF2B5EF4-FFF2-40B4-BE49-F238E27FC236}">
                <a16:creationId xmlns:a16="http://schemas.microsoft.com/office/drawing/2014/main" id="{96D8D1A2-3608-17E8-F39E-701188E7F603}"/>
              </a:ext>
            </a:extLst>
          </p:cNvPr>
          <p:cNvSpPr>
            <a:spLocks noGrp="1"/>
          </p:cNvSpPr>
          <p:nvPr>
            <p:ph idx="1"/>
          </p:nvPr>
        </p:nvSpPr>
        <p:spPr/>
        <p:txBody>
          <a:bodyPr/>
          <a:lstStyle/>
          <a:p>
            <a:r>
              <a:rPr lang="en-US" dirty="0"/>
              <a:t>The authors have interesting ideas</a:t>
            </a:r>
          </a:p>
          <a:p>
            <a:r>
              <a:rPr lang="en-US" dirty="0"/>
              <a:t>The papers are executed well</a:t>
            </a:r>
          </a:p>
          <a:p>
            <a:r>
              <a:rPr lang="en-US" dirty="0"/>
              <a:t>Some opportunities for improvement</a:t>
            </a:r>
          </a:p>
        </p:txBody>
      </p:sp>
    </p:spTree>
    <p:extLst>
      <p:ext uri="{BB962C8B-B14F-4D97-AF65-F5344CB8AC3E}">
        <p14:creationId xmlns:p14="http://schemas.microsoft.com/office/powerpoint/2010/main" val="27535737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5B6FA3-AF3F-6FE9-B780-0C68150BC4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4B305-AF2B-BD14-678B-A605D501C9FA}"/>
              </a:ext>
            </a:extLst>
          </p:cNvPr>
          <p:cNvSpPr>
            <a:spLocks noGrp="1"/>
          </p:cNvSpPr>
          <p:nvPr>
            <p:ph type="title"/>
          </p:nvPr>
        </p:nvSpPr>
        <p:spPr/>
        <p:txBody>
          <a:bodyPr/>
          <a:lstStyle/>
          <a:p>
            <a:r>
              <a:rPr lang="en-US" sz="2200" dirty="0"/>
              <a:t>The Effect of Unlimiting Bankers’ Incentive Pay…</a:t>
            </a:r>
          </a:p>
        </p:txBody>
      </p:sp>
      <p:sp>
        <p:nvSpPr>
          <p:cNvPr id="3" name="Content Placeholder 2">
            <a:extLst>
              <a:ext uri="{FF2B5EF4-FFF2-40B4-BE49-F238E27FC236}">
                <a16:creationId xmlns:a16="http://schemas.microsoft.com/office/drawing/2014/main" id="{E7456183-FEF9-D724-884B-E4EBEBC7BA11}"/>
              </a:ext>
            </a:extLst>
          </p:cNvPr>
          <p:cNvSpPr>
            <a:spLocks noGrp="1"/>
          </p:cNvSpPr>
          <p:nvPr>
            <p:ph idx="1"/>
          </p:nvPr>
        </p:nvSpPr>
        <p:spPr/>
        <p:txBody>
          <a:bodyPr>
            <a:normAutofit fontScale="92500" lnSpcReduction="20000"/>
          </a:bodyPr>
          <a:lstStyle/>
          <a:p>
            <a:r>
              <a:rPr lang="en-US" dirty="0"/>
              <a:t>In 2013 the EU imposed a limit on the amount of incentive pay a bank employee could receive:  From one to two times fixed pay. Roughly, no more than twice the amount of salary. The rationale was to limit incentives to take excessive risk</a:t>
            </a:r>
          </a:p>
          <a:p>
            <a:r>
              <a:rPr lang="en-US" dirty="0"/>
              <a:t>In late 2023, the UK revoked the cap.  What happened (using EU banks as the control group)?</a:t>
            </a:r>
          </a:p>
          <a:p>
            <a:pPr lvl="1"/>
            <a:r>
              <a:rPr lang="en-US" dirty="0"/>
              <a:t>Little evidence of higher bad-tail risk, but higher systematic risk</a:t>
            </a:r>
          </a:p>
          <a:p>
            <a:pPr lvl="1"/>
            <a:r>
              <a:rPr lang="en-US" dirty="0"/>
              <a:t>Total pay and variable pay jumped sharply for senior managers, but not for other employees</a:t>
            </a:r>
          </a:p>
          <a:p>
            <a:pPr lvl="1"/>
            <a:r>
              <a:rPr lang="en-US" dirty="0"/>
              <a:t>No effect on banks’ equity value</a:t>
            </a:r>
          </a:p>
          <a:p>
            <a:pPr lvl="1"/>
            <a:r>
              <a:rPr lang="en-US" dirty="0"/>
              <a:t>Speculation:  The main effect was on labor market dynamics</a:t>
            </a:r>
          </a:p>
        </p:txBody>
      </p:sp>
    </p:spTree>
    <p:extLst>
      <p:ext uri="{BB962C8B-B14F-4D97-AF65-F5344CB8AC3E}">
        <p14:creationId xmlns:p14="http://schemas.microsoft.com/office/powerpoint/2010/main" val="3489940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363D1-640D-83C3-C48E-EED7039280D7}"/>
              </a:ext>
            </a:extLst>
          </p:cNvPr>
          <p:cNvSpPr>
            <a:spLocks noGrp="1"/>
          </p:cNvSpPr>
          <p:nvPr>
            <p:ph type="title"/>
          </p:nvPr>
        </p:nvSpPr>
        <p:spPr/>
        <p:txBody>
          <a:bodyPr/>
          <a:lstStyle/>
          <a:p>
            <a:r>
              <a:rPr lang="en-US" dirty="0"/>
              <a:t>The Effect of Unlimiting Bankers’ Incentive Pay…</a:t>
            </a:r>
          </a:p>
        </p:txBody>
      </p:sp>
      <p:cxnSp>
        <p:nvCxnSpPr>
          <p:cNvPr id="5" name="Straight Arrow Connector 4">
            <a:extLst>
              <a:ext uri="{FF2B5EF4-FFF2-40B4-BE49-F238E27FC236}">
                <a16:creationId xmlns:a16="http://schemas.microsoft.com/office/drawing/2014/main" id="{03C300D5-F4A1-FF6D-F0D5-E41B376C0630}"/>
              </a:ext>
            </a:extLst>
          </p:cNvPr>
          <p:cNvCxnSpPr/>
          <p:nvPr/>
        </p:nvCxnSpPr>
        <p:spPr>
          <a:xfrm>
            <a:off x="1069848" y="1737360"/>
            <a:ext cx="6428232"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7" name="Straight Connector 6">
            <a:extLst>
              <a:ext uri="{FF2B5EF4-FFF2-40B4-BE49-F238E27FC236}">
                <a16:creationId xmlns:a16="http://schemas.microsoft.com/office/drawing/2014/main" id="{E2150E4B-4284-ECA4-285C-867594092E4C}"/>
              </a:ext>
            </a:extLst>
          </p:cNvPr>
          <p:cNvCxnSpPr/>
          <p:nvPr/>
        </p:nvCxnSpPr>
        <p:spPr>
          <a:xfrm>
            <a:off x="1069848" y="1600200"/>
            <a:ext cx="0" cy="256032"/>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D1013880-3743-ECD9-E6CF-895F7541A971}"/>
              </a:ext>
            </a:extLst>
          </p:cNvPr>
          <p:cNvCxnSpPr/>
          <p:nvPr/>
        </p:nvCxnSpPr>
        <p:spPr>
          <a:xfrm>
            <a:off x="2953512" y="1600200"/>
            <a:ext cx="0" cy="256032"/>
          </a:xfrm>
          <a:prstGeom prst="line">
            <a:avLst/>
          </a:prstGeom>
        </p:spPr>
        <p:style>
          <a:lnRef idx="2">
            <a:schemeClr val="accent1"/>
          </a:lnRef>
          <a:fillRef idx="0">
            <a:schemeClr val="accent1"/>
          </a:fillRef>
          <a:effectRef idx="1">
            <a:schemeClr val="accent1"/>
          </a:effectRef>
          <a:fontRef idx="minor">
            <a:schemeClr val="tx1"/>
          </a:fontRef>
        </p:style>
      </p:cxnSp>
      <p:sp>
        <p:nvSpPr>
          <p:cNvPr id="10" name="Star: 5 Points 9">
            <a:extLst>
              <a:ext uri="{FF2B5EF4-FFF2-40B4-BE49-F238E27FC236}">
                <a16:creationId xmlns:a16="http://schemas.microsoft.com/office/drawing/2014/main" id="{7A417E9D-48EF-A8AF-7F72-B05D202DC7D0}"/>
              </a:ext>
            </a:extLst>
          </p:cNvPr>
          <p:cNvSpPr/>
          <p:nvPr/>
        </p:nvSpPr>
        <p:spPr>
          <a:xfrm>
            <a:off x="2468880" y="1659635"/>
            <a:ext cx="128015" cy="137161"/>
          </a:xfrm>
          <a:prstGeom prst="star5">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7971B554-2418-1A25-E82A-24CD8835F886}"/>
              </a:ext>
            </a:extLst>
          </p:cNvPr>
          <p:cNvCxnSpPr/>
          <p:nvPr/>
        </p:nvCxnSpPr>
        <p:spPr>
          <a:xfrm>
            <a:off x="4754880" y="1600200"/>
            <a:ext cx="0" cy="256032"/>
          </a:xfrm>
          <a:prstGeom prst="line">
            <a:avLst/>
          </a:prstGeom>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790FD210-F0B5-BAB2-9E90-FEE4624F7EAF}"/>
              </a:ext>
            </a:extLst>
          </p:cNvPr>
          <p:cNvCxnSpPr>
            <a:cxnSpLocks/>
          </p:cNvCxnSpPr>
          <p:nvPr/>
        </p:nvCxnSpPr>
        <p:spPr>
          <a:xfrm>
            <a:off x="6455664" y="1600200"/>
            <a:ext cx="0" cy="256032"/>
          </a:xfrm>
          <a:prstGeom prst="line">
            <a:avLst/>
          </a:prstGeom>
        </p:spPr>
        <p:style>
          <a:lnRef idx="2">
            <a:schemeClr val="accent1"/>
          </a:lnRef>
          <a:fillRef idx="0">
            <a:schemeClr val="accent1"/>
          </a:fillRef>
          <a:effectRef idx="1">
            <a:schemeClr val="accent1"/>
          </a:effectRef>
          <a:fontRef idx="minor">
            <a:schemeClr val="tx1"/>
          </a:fontRef>
        </p:style>
      </p:cxnSp>
      <p:sp>
        <p:nvSpPr>
          <p:cNvPr id="16" name="TextBox 15">
            <a:extLst>
              <a:ext uri="{FF2B5EF4-FFF2-40B4-BE49-F238E27FC236}">
                <a16:creationId xmlns:a16="http://schemas.microsoft.com/office/drawing/2014/main" id="{BDBB3537-7404-32EF-CA9F-7E3A20617888}"/>
              </a:ext>
            </a:extLst>
          </p:cNvPr>
          <p:cNvSpPr txBox="1"/>
          <p:nvPr/>
        </p:nvSpPr>
        <p:spPr>
          <a:xfrm>
            <a:off x="1691640" y="2039112"/>
            <a:ext cx="621792" cy="338554"/>
          </a:xfrm>
          <a:prstGeom prst="rect">
            <a:avLst/>
          </a:prstGeom>
          <a:noFill/>
        </p:spPr>
        <p:txBody>
          <a:bodyPr wrap="square" rtlCol="0">
            <a:spAutoFit/>
          </a:bodyPr>
          <a:lstStyle/>
          <a:p>
            <a:r>
              <a:rPr lang="en-US" sz="1600" dirty="0"/>
              <a:t>2023</a:t>
            </a:r>
          </a:p>
        </p:txBody>
      </p:sp>
      <p:sp>
        <p:nvSpPr>
          <p:cNvPr id="17" name="TextBox 16">
            <a:extLst>
              <a:ext uri="{FF2B5EF4-FFF2-40B4-BE49-F238E27FC236}">
                <a16:creationId xmlns:a16="http://schemas.microsoft.com/office/drawing/2014/main" id="{EB4693B3-EC1D-8E15-D98D-C9A15C8872A1}"/>
              </a:ext>
            </a:extLst>
          </p:cNvPr>
          <p:cNvSpPr txBox="1"/>
          <p:nvPr/>
        </p:nvSpPr>
        <p:spPr>
          <a:xfrm>
            <a:off x="3543300" y="2039112"/>
            <a:ext cx="621792" cy="338554"/>
          </a:xfrm>
          <a:prstGeom prst="rect">
            <a:avLst/>
          </a:prstGeom>
          <a:noFill/>
        </p:spPr>
        <p:txBody>
          <a:bodyPr wrap="square" rtlCol="0">
            <a:spAutoFit/>
          </a:bodyPr>
          <a:lstStyle/>
          <a:p>
            <a:r>
              <a:rPr lang="en-US" sz="1600" dirty="0"/>
              <a:t>2024</a:t>
            </a:r>
          </a:p>
        </p:txBody>
      </p:sp>
      <p:sp>
        <p:nvSpPr>
          <p:cNvPr id="18" name="TextBox 17">
            <a:extLst>
              <a:ext uri="{FF2B5EF4-FFF2-40B4-BE49-F238E27FC236}">
                <a16:creationId xmlns:a16="http://schemas.microsoft.com/office/drawing/2014/main" id="{43690661-EBC5-4F32-0AB1-60F10C19BE70}"/>
              </a:ext>
            </a:extLst>
          </p:cNvPr>
          <p:cNvSpPr txBox="1"/>
          <p:nvPr/>
        </p:nvSpPr>
        <p:spPr>
          <a:xfrm>
            <a:off x="5394960" y="2039112"/>
            <a:ext cx="621792" cy="338554"/>
          </a:xfrm>
          <a:prstGeom prst="rect">
            <a:avLst/>
          </a:prstGeom>
          <a:noFill/>
        </p:spPr>
        <p:txBody>
          <a:bodyPr wrap="square" rtlCol="0">
            <a:spAutoFit/>
          </a:bodyPr>
          <a:lstStyle/>
          <a:p>
            <a:r>
              <a:rPr lang="en-US" sz="1600" dirty="0"/>
              <a:t>2025</a:t>
            </a:r>
          </a:p>
        </p:txBody>
      </p:sp>
      <p:sp>
        <p:nvSpPr>
          <p:cNvPr id="19" name="Left Brace 18">
            <a:extLst>
              <a:ext uri="{FF2B5EF4-FFF2-40B4-BE49-F238E27FC236}">
                <a16:creationId xmlns:a16="http://schemas.microsoft.com/office/drawing/2014/main" id="{754BC874-24CE-8355-A5B9-C7512835698D}"/>
              </a:ext>
            </a:extLst>
          </p:cNvPr>
          <p:cNvSpPr/>
          <p:nvPr/>
        </p:nvSpPr>
        <p:spPr>
          <a:xfrm rot="5400000">
            <a:off x="2610611" y="1115569"/>
            <a:ext cx="137161" cy="548640"/>
          </a:xfrm>
          <a:prstGeom prst="lef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0" name="TextBox 19">
            <a:extLst>
              <a:ext uri="{FF2B5EF4-FFF2-40B4-BE49-F238E27FC236}">
                <a16:creationId xmlns:a16="http://schemas.microsoft.com/office/drawing/2014/main" id="{93EE245E-C64B-E499-3D7D-0E5CA4D52727}"/>
              </a:ext>
            </a:extLst>
          </p:cNvPr>
          <p:cNvSpPr txBox="1"/>
          <p:nvPr/>
        </p:nvSpPr>
        <p:spPr>
          <a:xfrm>
            <a:off x="2468880" y="978408"/>
            <a:ext cx="548639" cy="307777"/>
          </a:xfrm>
          <a:prstGeom prst="rect">
            <a:avLst/>
          </a:prstGeom>
          <a:noFill/>
        </p:spPr>
        <p:txBody>
          <a:bodyPr wrap="square" rtlCol="0">
            <a:spAutoFit/>
          </a:bodyPr>
          <a:lstStyle/>
          <a:p>
            <a:r>
              <a:rPr lang="en-US" sz="1400" dirty="0"/>
              <a:t>mod</a:t>
            </a:r>
          </a:p>
        </p:txBody>
      </p:sp>
      <p:sp>
        <p:nvSpPr>
          <p:cNvPr id="21" name="TextBox 20">
            <a:extLst>
              <a:ext uri="{FF2B5EF4-FFF2-40B4-BE49-F238E27FC236}">
                <a16:creationId xmlns:a16="http://schemas.microsoft.com/office/drawing/2014/main" id="{CD37E627-BF6A-2324-F0C3-909DB8BE09C0}"/>
              </a:ext>
            </a:extLst>
          </p:cNvPr>
          <p:cNvSpPr txBox="1"/>
          <p:nvPr/>
        </p:nvSpPr>
        <p:spPr>
          <a:xfrm>
            <a:off x="3648456" y="1286185"/>
            <a:ext cx="393192" cy="338554"/>
          </a:xfrm>
          <a:prstGeom prst="rect">
            <a:avLst/>
          </a:prstGeom>
          <a:noFill/>
        </p:spPr>
        <p:txBody>
          <a:bodyPr wrap="square" rtlCol="0">
            <a:spAutoFit/>
          </a:bodyPr>
          <a:lstStyle/>
          <a:p>
            <a:r>
              <a:rPr lang="en-US" sz="1600" dirty="0"/>
              <a:t>P</a:t>
            </a:r>
          </a:p>
        </p:txBody>
      </p:sp>
      <p:sp>
        <p:nvSpPr>
          <p:cNvPr id="22" name="TextBox 21">
            <a:extLst>
              <a:ext uri="{FF2B5EF4-FFF2-40B4-BE49-F238E27FC236}">
                <a16:creationId xmlns:a16="http://schemas.microsoft.com/office/drawing/2014/main" id="{F62D5C9B-53C6-FCC1-4556-777C69F72E15}"/>
              </a:ext>
            </a:extLst>
          </p:cNvPr>
          <p:cNvSpPr txBox="1"/>
          <p:nvPr/>
        </p:nvSpPr>
        <p:spPr>
          <a:xfrm>
            <a:off x="4846331" y="1311028"/>
            <a:ext cx="256023" cy="338554"/>
          </a:xfrm>
          <a:prstGeom prst="rect">
            <a:avLst/>
          </a:prstGeom>
          <a:noFill/>
        </p:spPr>
        <p:txBody>
          <a:bodyPr wrap="square" rtlCol="0">
            <a:spAutoFit/>
          </a:bodyPr>
          <a:lstStyle/>
          <a:p>
            <a:r>
              <a:rPr lang="en-US" sz="1600" dirty="0"/>
              <a:t>$</a:t>
            </a:r>
          </a:p>
        </p:txBody>
      </p:sp>
      <p:sp>
        <p:nvSpPr>
          <p:cNvPr id="23" name="TextBox 22">
            <a:extLst>
              <a:ext uri="{FF2B5EF4-FFF2-40B4-BE49-F238E27FC236}">
                <a16:creationId xmlns:a16="http://schemas.microsoft.com/office/drawing/2014/main" id="{55FA29BA-3CE7-07D1-C0C4-5C149414C448}"/>
              </a:ext>
            </a:extLst>
          </p:cNvPr>
          <p:cNvSpPr txBox="1"/>
          <p:nvPr/>
        </p:nvSpPr>
        <p:spPr>
          <a:xfrm>
            <a:off x="621792" y="2734056"/>
            <a:ext cx="7086599" cy="2769989"/>
          </a:xfrm>
          <a:prstGeom prst="rect">
            <a:avLst/>
          </a:prstGeom>
          <a:noFill/>
        </p:spPr>
        <p:txBody>
          <a:bodyPr wrap="square" rtlCol="0">
            <a:spAutoFit/>
          </a:bodyPr>
          <a:lstStyle/>
          <a:p>
            <a:r>
              <a:rPr lang="en-US" dirty="0"/>
              <a:t>max effort E</a:t>
            </a:r>
          </a:p>
          <a:p>
            <a:r>
              <a:rPr lang="en-US" dirty="0" err="1"/>
              <a:t>st</a:t>
            </a:r>
            <a:r>
              <a:rPr lang="en-US" dirty="0"/>
              <a:t> </a:t>
            </a:r>
            <a:r>
              <a:rPr lang="el-GR" dirty="0"/>
              <a:t>σ</a:t>
            </a:r>
            <a:r>
              <a:rPr lang="en-US" dirty="0"/>
              <a:t> ϵ {0,</a:t>
            </a:r>
            <a:r>
              <a:rPr lang="el-GR" dirty="0"/>
              <a:t>σ</a:t>
            </a:r>
            <a:r>
              <a:rPr lang="en-US" dirty="0"/>
              <a:t>}</a:t>
            </a:r>
          </a:p>
          <a:p>
            <a:r>
              <a:rPr lang="en-US" dirty="0"/>
              <a:t>E</a:t>
            </a:r>
            <a:r>
              <a:rPr lang="en-US" baseline="-25000" dirty="0"/>
              <a:t>24</a:t>
            </a:r>
            <a:r>
              <a:rPr lang="en-US" dirty="0"/>
              <a:t> proxied by C</a:t>
            </a:r>
            <a:r>
              <a:rPr lang="en-US" baseline="-25000" dirty="0"/>
              <a:t>24</a:t>
            </a:r>
            <a:r>
              <a:rPr lang="en-US" dirty="0"/>
              <a:t> </a:t>
            </a:r>
          </a:p>
          <a:p>
            <a:r>
              <a:rPr lang="en-US" dirty="0"/>
              <a:t>C</a:t>
            </a:r>
            <a:r>
              <a:rPr lang="en-US" baseline="-25000" dirty="0"/>
              <a:t>24</a:t>
            </a:r>
            <a:r>
              <a:rPr lang="en-US" dirty="0"/>
              <a:t> increasing in </a:t>
            </a:r>
            <a:r>
              <a:rPr lang="el-GR" dirty="0"/>
              <a:t>σ</a:t>
            </a:r>
            <a:endParaRPr lang="en-US" dirty="0"/>
          </a:p>
          <a:p>
            <a:r>
              <a:rPr lang="en-US" dirty="0"/>
              <a:t>Award $ = f(C</a:t>
            </a:r>
            <a:r>
              <a:rPr lang="en-US" baseline="-25000" dirty="0"/>
              <a:t>24</a:t>
            </a:r>
            <a:r>
              <a:rPr lang="en-US" dirty="0"/>
              <a:t> )</a:t>
            </a:r>
          </a:p>
          <a:p>
            <a:endParaRPr lang="en-US" dirty="0"/>
          </a:p>
          <a:p>
            <a:r>
              <a:rPr lang="en-US" dirty="0"/>
              <a:t>Modification of employee’s contract post-policy-change must be feasible at end 2023 and effective during performance period P. Only time for senior executives?</a:t>
            </a:r>
          </a:p>
          <a:p>
            <a:endParaRPr lang="en-US" baseline="-25000" dirty="0"/>
          </a:p>
        </p:txBody>
      </p:sp>
      <p:sp>
        <p:nvSpPr>
          <p:cNvPr id="24" name="TextBox 23">
            <a:extLst>
              <a:ext uri="{FF2B5EF4-FFF2-40B4-BE49-F238E27FC236}">
                <a16:creationId xmlns:a16="http://schemas.microsoft.com/office/drawing/2014/main" id="{5E13C7AA-F7B4-681F-663C-327443532C5D}"/>
              </a:ext>
            </a:extLst>
          </p:cNvPr>
          <p:cNvSpPr txBox="1"/>
          <p:nvPr/>
        </p:nvSpPr>
        <p:spPr>
          <a:xfrm>
            <a:off x="1435609" y="2890730"/>
            <a:ext cx="255198" cy="369332"/>
          </a:xfrm>
          <a:prstGeom prst="rect">
            <a:avLst/>
          </a:prstGeom>
          <a:noFill/>
        </p:spPr>
        <p:txBody>
          <a:bodyPr wrap="none" rtlCol="0">
            <a:spAutoFit/>
          </a:bodyPr>
          <a:lstStyle/>
          <a:p>
            <a:r>
              <a:rPr lang="en-US" dirty="0"/>
              <a:t>-</a:t>
            </a:r>
          </a:p>
        </p:txBody>
      </p:sp>
    </p:spTree>
    <p:extLst>
      <p:ext uri="{BB962C8B-B14F-4D97-AF65-F5344CB8AC3E}">
        <p14:creationId xmlns:p14="http://schemas.microsoft.com/office/powerpoint/2010/main" val="1190498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9AF235-7E0F-BE92-C9DB-4DB61852E0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66942-32D7-6AEB-05A0-38BBD4F3EF7A}"/>
              </a:ext>
            </a:extLst>
          </p:cNvPr>
          <p:cNvSpPr>
            <a:spLocks noGrp="1"/>
          </p:cNvSpPr>
          <p:nvPr>
            <p:ph type="title"/>
          </p:nvPr>
        </p:nvSpPr>
        <p:spPr/>
        <p:txBody>
          <a:bodyPr/>
          <a:lstStyle/>
          <a:p>
            <a:r>
              <a:rPr lang="en-US" sz="2200" dirty="0"/>
              <a:t>The Effect of Unlimiting Bankers’ Incentive Pay…</a:t>
            </a:r>
          </a:p>
        </p:txBody>
      </p:sp>
      <p:sp>
        <p:nvSpPr>
          <p:cNvPr id="3" name="Content Placeholder 2">
            <a:extLst>
              <a:ext uri="{FF2B5EF4-FFF2-40B4-BE49-F238E27FC236}">
                <a16:creationId xmlns:a16="http://schemas.microsoft.com/office/drawing/2014/main" id="{A46CFA2C-8CFF-E15F-6089-3208BE84DBAC}"/>
              </a:ext>
            </a:extLst>
          </p:cNvPr>
          <p:cNvSpPr>
            <a:spLocks noGrp="1"/>
          </p:cNvSpPr>
          <p:nvPr>
            <p:ph idx="1"/>
          </p:nvPr>
        </p:nvSpPr>
        <p:spPr/>
        <p:txBody>
          <a:bodyPr>
            <a:normAutofit/>
          </a:bodyPr>
          <a:lstStyle/>
          <a:p>
            <a:r>
              <a:rPr lang="en-US" dirty="0"/>
              <a:t>How should we think about the incentive pay – risk relationship? History:</a:t>
            </a:r>
          </a:p>
          <a:p>
            <a:pPr lvl="1"/>
            <a:r>
              <a:rPr lang="en-US" dirty="0"/>
              <a:t>In the 1970s, corporate finance experts noticed that firms were taking too little risk. Executive pay rewarded prior-year earnings.</a:t>
            </a:r>
          </a:p>
          <a:p>
            <a:pPr lvl="1"/>
            <a:r>
              <a:rPr lang="en-US" dirty="0"/>
              <a:t>These were real-economy firms that needed to invest to grow.  Investment reduced short-term earnings and thus disincentivized value-enhancing investment.</a:t>
            </a:r>
          </a:p>
          <a:p>
            <a:pPr lvl="1"/>
            <a:r>
              <a:rPr lang="en-US" dirty="0"/>
              <a:t>Solution:  Add multi-year options to the pay package.</a:t>
            </a:r>
          </a:p>
        </p:txBody>
      </p:sp>
    </p:spTree>
    <p:extLst>
      <p:ext uri="{BB962C8B-B14F-4D97-AF65-F5344CB8AC3E}">
        <p14:creationId xmlns:p14="http://schemas.microsoft.com/office/powerpoint/2010/main" val="2973284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85AF-C7DC-EB9D-BC49-D7C20A9998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A749C8-EAD0-9CB8-9C3E-1D0232163DBC}"/>
              </a:ext>
            </a:extLst>
          </p:cNvPr>
          <p:cNvSpPr>
            <a:spLocks noGrp="1"/>
          </p:cNvSpPr>
          <p:nvPr>
            <p:ph type="title"/>
          </p:nvPr>
        </p:nvSpPr>
        <p:spPr/>
        <p:txBody>
          <a:bodyPr/>
          <a:lstStyle/>
          <a:p>
            <a:r>
              <a:rPr lang="en-US" sz="2200" dirty="0"/>
              <a:t>The Effect of Unlimiting Bankers’ Incentive Pay…</a:t>
            </a:r>
          </a:p>
        </p:txBody>
      </p:sp>
      <p:sp>
        <p:nvSpPr>
          <p:cNvPr id="3" name="Content Placeholder 2">
            <a:extLst>
              <a:ext uri="{FF2B5EF4-FFF2-40B4-BE49-F238E27FC236}">
                <a16:creationId xmlns:a16="http://schemas.microsoft.com/office/drawing/2014/main" id="{A63FA104-2400-28D4-C51B-2D6EEE96DDF0}"/>
              </a:ext>
            </a:extLst>
          </p:cNvPr>
          <p:cNvSpPr>
            <a:spLocks noGrp="1"/>
          </p:cNvSpPr>
          <p:nvPr>
            <p:ph idx="1"/>
          </p:nvPr>
        </p:nvSpPr>
        <p:spPr/>
        <p:txBody>
          <a:bodyPr>
            <a:normAutofit fontScale="92500" lnSpcReduction="20000"/>
          </a:bodyPr>
          <a:lstStyle/>
          <a:p>
            <a:r>
              <a:rPr lang="en-US" dirty="0"/>
              <a:t>History 2:</a:t>
            </a:r>
          </a:p>
          <a:p>
            <a:pPr lvl="1"/>
            <a:r>
              <a:rPr lang="en-US" dirty="0"/>
              <a:t>The packages, but not the thinking, were applied to banks (and financial firms generally)</a:t>
            </a:r>
          </a:p>
          <a:p>
            <a:pPr lvl="1"/>
            <a:r>
              <a:rPr lang="en-US" dirty="0"/>
              <a:t>Financial firms are different:  They get paid for risk up front and losses come later, the opposite of real-economy firms.  Options, or earnings-driven bonuses paid in cash or stock, probably incentivize more than optimal risk taking</a:t>
            </a:r>
          </a:p>
          <a:p>
            <a:pPr lvl="1"/>
            <a:r>
              <a:rPr lang="en-US" dirty="0"/>
              <a:t>Effort still needs to be incentivized.  To do so while optimizing risk-taking incentives, use some combination of:</a:t>
            </a:r>
          </a:p>
          <a:p>
            <a:pPr lvl="2"/>
            <a:r>
              <a:rPr lang="en-US" dirty="0"/>
              <a:t>Risk-adjustment of revenue produced by the employee</a:t>
            </a:r>
          </a:p>
          <a:p>
            <a:pPr lvl="2"/>
            <a:r>
              <a:rPr lang="en-US" dirty="0"/>
              <a:t>Deferred bonuses with provision for recapture of the bonus if big losses occur later</a:t>
            </a:r>
          </a:p>
          <a:p>
            <a:pPr lvl="1"/>
            <a:r>
              <a:rPr lang="en-US" dirty="0"/>
              <a:t>Limiting the amount of incentive pay messes up effort incentives while doing little or nothing to affect risk taking. That’s why the U.S. did not do it</a:t>
            </a:r>
          </a:p>
        </p:txBody>
      </p:sp>
    </p:spTree>
    <p:extLst>
      <p:ext uri="{BB962C8B-B14F-4D97-AF65-F5344CB8AC3E}">
        <p14:creationId xmlns:p14="http://schemas.microsoft.com/office/powerpoint/2010/main" val="4211162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267C62-3E83-D867-71CF-60614597EF9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3157BC-3626-DB1F-CFDA-05BDBA0C3838}"/>
              </a:ext>
            </a:extLst>
          </p:cNvPr>
          <p:cNvSpPr>
            <a:spLocks noGrp="1"/>
          </p:cNvSpPr>
          <p:nvPr>
            <p:ph type="title"/>
          </p:nvPr>
        </p:nvSpPr>
        <p:spPr/>
        <p:txBody>
          <a:bodyPr/>
          <a:lstStyle/>
          <a:p>
            <a:r>
              <a:rPr lang="en-US" sz="2200" dirty="0"/>
              <a:t>The Effect of Unlimiting Bankers’ Incentive Pay…</a:t>
            </a:r>
          </a:p>
        </p:txBody>
      </p:sp>
      <p:sp>
        <p:nvSpPr>
          <p:cNvPr id="3" name="Content Placeholder 2">
            <a:extLst>
              <a:ext uri="{FF2B5EF4-FFF2-40B4-BE49-F238E27FC236}">
                <a16:creationId xmlns:a16="http://schemas.microsoft.com/office/drawing/2014/main" id="{CA99023A-CF7C-02F3-AD3D-71D04AF8FE79}"/>
              </a:ext>
            </a:extLst>
          </p:cNvPr>
          <p:cNvSpPr>
            <a:spLocks noGrp="1"/>
          </p:cNvSpPr>
          <p:nvPr>
            <p:ph idx="1"/>
          </p:nvPr>
        </p:nvSpPr>
        <p:spPr/>
        <p:txBody>
          <a:bodyPr>
            <a:normAutofit fontScale="92500" lnSpcReduction="10000"/>
          </a:bodyPr>
          <a:lstStyle/>
          <a:p>
            <a:r>
              <a:rPr lang="en-US" dirty="0"/>
              <a:t>Discussion of findings in this light</a:t>
            </a:r>
          </a:p>
          <a:p>
            <a:pPr lvl="1"/>
            <a:r>
              <a:rPr lang="en-US" dirty="0"/>
              <a:t>Of course incentive pay rises for those for whom incentivization of effort is most valuable. A complication: For all but top executives, fixed pay increases as well</a:t>
            </a:r>
          </a:p>
          <a:p>
            <a:pPr lvl="1"/>
            <a:r>
              <a:rPr lang="en-US" dirty="0"/>
              <a:t>Bad-tail risk should increase, but perhaps there was not enough time to take it, in part because it must be difficult to observe (supervisors are alert for the obvious varieties)</a:t>
            </a:r>
          </a:p>
          <a:p>
            <a:pPr lvl="1"/>
            <a:r>
              <a:rPr lang="en-US" dirty="0"/>
              <a:t>Not clear why systematic risk goes up, but in 2023-24 UK had mild recession and anti-inflation monetary policy</a:t>
            </a:r>
          </a:p>
          <a:p>
            <a:pPr lvl="1"/>
            <a:r>
              <a:rPr lang="en-US" dirty="0"/>
              <a:t>Not clear whether equity value should rise or fall.  Yes effort increases, but risk may increase </a:t>
            </a:r>
            <a:r>
              <a:rPr lang="en-US" dirty="0" err="1"/>
              <a:t>suboptimally</a:t>
            </a:r>
            <a:r>
              <a:rPr lang="en-US" dirty="0"/>
              <a:t> and labor costs rise a little.  Net effect?  Alternative:  Senior managers capture all the rents</a:t>
            </a:r>
          </a:p>
        </p:txBody>
      </p:sp>
    </p:spTree>
    <p:extLst>
      <p:ext uri="{BB962C8B-B14F-4D97-AF65-F5344CB8AC3E}">
        <p14:creationId xmlns:p14="http://schemas.microsoft.com/office/powerpoint/2010/main" val="18763957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F04C4-4045-0F3D-A94F-714D9DBCF77E}"/>
              </a:ext>
            </a:extLst>
          </p:cNvPr>
          <p:cNvSpPr>
            <a:spLocks noGrp="1"/>
          </p:cNvSpPr>
          <p:nvPr>
            <p:ph type="title"/>
          </p:nvPr>
        </p:nvSpPr>
        <p:spPr/>
        <p:txBody>
          <a:bodyPr/>
          <a:lstStyle/>
          <a:p>
            <a:r>
              <a:rPr lang="en-US" dirty="0"/>
              <a:t>The Effect of Unlimiting Bankers’ Incentive Pay…</a:t>
            </a:r>
          </a:p>
        </p:txBody>
      </p:sp>
      <p:sp>
        <p:nvSpPr>
          <p:cNvPr id="3" name="Content Placeholder 2">
            <a:extLst>
              <a:ext uri="{FF2B5EF4-FFF2-40B4-BE49-F238E27FC236}">
                <a16:creationId xmlns:a16="http://schemas.microsoft.com/office/drawing/2014/main" id="{35604088-2F4D-EB08-BDD9-BE874584DD34}"/>
              </a:ext>
            </a:extLst>
          </p:cNvPr>
          <p:cNvSpPr>
            <a:spLocks noGrp="1"/>
          </p:cNvSpPr>
          <p:nvPr>
            <p:ph idx="1"/>
          </p:nvPr>
        </p:nvSpPr>
        <p:spPr/>
        <p:txBody>
          <a:bodyPr/>
          <a:lstStyle/>
          <a:p>
            <a:r>
              <a:rPr lang="en-US" dirty="0"/>
              <a:t>Suggestions/Questions:</a:t>
            </a:r>
          </a:p>
          <a:p>
            <a:pPr lvl="1"/>
            <a:r>
              <a:rPr lang="en-US" dirty="0"/>
              <a:t>Did Continental banks differ in (not) releasing the cap for their UK employees?  If so, make two control groups</a:t>
            </a:r>
          </a:p>
          <a:p>
            <a:pPr lvl="1"/>
            <a:r>
              <a:rPr lang="en-US" dirty="0"/>
              <a:t>Differing cap bindingness during 20teens for UK and EU banks imply differing supervisory regimes (I confirm).  This is a complication</a:t>
            </a:r>
          </a:p>
          <a:p>
            <a:pPr lvl="1"/>
            <a:r>
              <a:rPr lang="en-US" dirty="0"/>
              <a:t>The labor market pressure story needs more attention.  The natural targets of raids on high-productivity employees are the Continental banks’ staff</a:t>
            </a:r>
          </a:p>
        </p:txBody>
      </p:sp>
    </p:spTree>
    <p:extLst>
      <p:ext uri="{BB962C8B-B14F-4D97-AF65-F5344CB8AC3E}">
        <p14:creationId xmlns:p14="http://schemas.microsoft.com/office/powerpoint/2010/main" val="3280865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21B39-271D-900D-44D8-093ECF930C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5B8FA7-024E-0668-635E-E11BEFCBF380}"/>
              </a:ext>
            </a:extLst>
          </p:cNvPr>
          <p:cNvSpPr>
            <a:spLocks noGrp="1"/>
          </p:cNvSpPr>
          <p:nvPr>
            <p:ph type="title"/>
          </p:nvPr>
        </p:nvSpPr>
        <p:spPr/>
        <p:txBody>
          <a:bodyPr/>
          <a:lstStyle/>
          <a:p>
            <a:r>
              <a:rPr lang="en-US" sz="2200" dirty="0"/>
              <a:t>How Do Government Guarantees Affect Deposit Supply</a:t>
            </a:r>
          </a:p>
        </p:txBody>
      </p:sp>
      <p:sp>
        <p:nvSpPr>
          <p:cNvPr id="3" name="Content Placeholder 2">
            <a:extLst>
              <a:ext uri="{FF2B5EF4-FFF2-40B4-BE49-F238E27FC236}">
                <a16:creationId xmlns:a16="http://schemas.microsoft.com/office/drawing/2014/main" id="{6E61B40E-63F1-9CE9-1A16-F4DE975EE713}"/>
              </a:ext>
            </a:extLst>
          </p:cNvPr>
          <p:cNvSpPr>
            <a:spLocks noGrp="1"/>
          </p:cNvSpPr>
          <p:nvPr>
            <p:ph idx="1"/>
          </p:nvPr>
        </p:nvSpPr>
        <p:spPr/>
        <p:txBody>
          <a:bodyPr>
            <a:normAutofit/>
          </a:bodyPr>
          <a:lstStyle/>
          <a:p>
            <a:r>
              <a:rPr lang="en-US" dirty="0"/>
              <a:t>A set of discrete deposit insurance premiums exists, but risks of insolvency change continuously. Therefore the net subsidy is different across banks and over time.</a:t>
            </a:r>
          </a:p>
          <a:p>
            <a:r>
              <a:rPr lang="en-US" dirty="0"/>
              <a:t>Bank “supply” (marketing) of deposits should be related to the subsidy.</a:t>
            </a:r>
          </a:p>
          <a:p>
            <a:r>
              <a:rPr lang="en-US" dirty="0"/>
              <a:t>This paper offers evidence that it is.</a:t>
            </a:r>
          </a:p>
          <a:p>
            <a:r>
              <a:rPr lang="en-US" dirty="0"/>
              <a:t>The measure of risk, nonperforming loans, is problematic because it is related to so many things, but controls are pretty good</a:t>
            </a:r>
          </a:p>
        </p:txBody>
      </p:sp>
    </p:spTree>
    <p:extLst>
      <p:ext uri="{BB962C8B-B14F-4D97-AF65-F5344CB8AC3E}">
        <p14:creationId xmlns:p14="http://schemas.microsoft.com/office/powerpoint/2010/main" val="1493693291"/>
      </p:ext>
    </p:extLst>
  </p:cSld>
  <p:clrMapOvr>
    <a:masterClrMapping/>
  </p:clrMapOvr>
</p:sld>
</file>

<file path=ppt/theme/theme1.xml><?xml version="1.0" encoding="utf-8"?>
<a:theme xmlns:a="http://schemas.openxmlformats.org/drawingml/2006/main" name="NEW OFR Presentation_External">
  <a:themeElements>
    <a:clrScheme name="Custom 4">
      <a:dk1>
        <a:sysClr val="windowText" lastClr="000000"/>
      </a:dk1>
      <a:lt1>
        <a:sysClr val="window" lastClr="FFFFFF"/>
      </a:lt1>
      <a:dk2>
        <a:srgbClr val="001A71"/>
      </a:dk2>
      <a:lt2>
        <a:srgbClr val="999999"/>
      </a:lt2>
      <a:accent1>
        <a:srgbClr val="4C9D2F"/>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2408b7f-6c72-4d9c-b1be-74264293f9b4">
      <Terms xmlns="http://schemas.microsoft.com/office/infopath/2007/PartnerControls"/>
    </lcf76f155ced4ddcb4097134ff3c332f>
    <WebPage xmlns="c2408b7f-6c72-4d9c-b1be-74264293f9b4">false</WebPage>
    <TaxCatchAll xmlns="432786d6-73d9-4b6c-8eed-cb3bc7f34c7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EDD465B243A36438624C2B30E442F42" ma:contentTypeVersion="17" ma:contentTypeDescription="Create a new document." ma:contentTypeScope="" ma:versionID="28963e383fdb4201c1d2c852a01d6894">
  <xsd:schema xmlns:xsd="http://www.w3.org/2001/XMLSchema" xmlns:xs="http://www.w3.org/2001/XMLSchema" xmlns:p="http://schemas.microsoft.com/office/2006/metadata/properties" xmlns:ns2="c2408b7f-6c72-4d9c-b1be-74264293f9b4" xmlns:ns3="432786d6-73d9-4b6c-8eed-cb3bc7f34c72" targetNamespace="http://schemas.microsoft.com/office/2006/metadata/properties" ma:root="true" ma:fieldsID="d4a5a6653c4aea753140dc3befa49986" ns2:_="" ns3:_="">
    <xsd:import namespace="c2408b7f-6c72-4d9c-b1be-74264293f9b4"/>
    <xsd:import namespace="432786d6-73d9-4b6c-8eed-cb3bc7f34c7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WebPage" minOccurs="0"/>
                <xsd:element ref="ns2:MediaServiceLocation" minOccurs="0"/>
                <xsd:element ref="ns2:lcf76f155ced4ddcb4097134ff3c332f" minOccurs="0"/>
                <xsd:element ref="ns3:TaxCatchAll" minOccurs="0"/>
                <xsd:element ref="ns2:MediaServiceObjectDetectorVersions"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408b7f-6c72-4d9c-b1be-74264293f9b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WebPage" ma:index="17" nillable="true" ma:displayName="WebPage" ma:default="0" ma:description="Added to BRC Web page" ma:format="Dropdown" ma:internalName="WebPage">
      <xsd:simpleType>
        <xsd:restriction base="dms:Boolea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b58a1203-ac53-45d5-a518-17ee4e78f8d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LengthInSeconds" ma:index="23" nillable="true" ma:displayName="MediaLengthInSeconds" ma:hidden="true" ma:internalName="MediaLengthInSeconds" ma:readOnly="true">
      <xsd:simpleType>
        <xsd:restriction base="dms:Unknown"/>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432786d6-73d9-4b6c-8eed-cb3bc7f34c7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2f46f8ee-6d5e-466a-a926-3fe78374a78f}" ma:internalName="TaxCatchAll" ma:showField="CatchAllData" ma:web="432786d6-73d9-4b6c-8eed-cb3bc7f34c7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59BC36B-2236-4BC5-9210-4E7C87A4F19A}">
  <ds:schemaRefs>
    <ds:schemaRef ds:uri="http://schemas.microsoft.com/sharepoint/v3/contenttype/forms"/>
  </ds:schemaRefs>
</ds:datastoreItem>
</file>

<file path=customXml/itemProps2.xml><?xml version="1.0" encoding="utf-8"?>
<ds:datastoreItem xmlns:ds="http://schemas.openxmlformats.org/officeDocument/2006/customXml" ds:itemID="{70F18EFD-FE39-4412-87CA-5F80857E1897}">
  <ds:schemaRefs>
    <ds:schemaRef ds:uri="http://schemas.openxmlformats.org/package/2006/metadata/core-properties"/>
    <ds:schemaRef ds:uri="http://schemas.microsoft.com/office/2006/documentManagement/types"/>
    <ds:schemaRef ds:uri="http://purl.org/dc/terms/"/>
    <ds:schemaRef ds:uri="948361ea-d582-4a46-9b75-4e74bdbc7e53"/>
    <ds:schemaRef ds:uri="http://purl.org/dc/elements/1.1/"/>
    <ds:schemaRef ds:uri="http://schemas.microsoft.com/office/infopath/2007/PartnerControls"/>
    <ds:schemaRef ds:uri="e7529b62-8dc6-4e94-aa24-5ba4263f1d35"/>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8D091877-8F8C-4635-90EB-CF8FFDA761E4}"/>
</file>

<file path=docProps/app.xml><?xml version="1.0" encoding="utf-8"?>
<Properties xmlns="http://schemas.openxmlformats.org/officeDocument/2006/extended-properties" xmlns:vt="http://schemas.openxmlformats.org/officeDocument/2006/docPropsVTypes">
  <Template>OFR Presentation - EXTERNAL (1)</Template>
  <TotalTime>1631</TotalTime>
  <Words>1331</Words>
  <Application>Microsoft Office PowerPoint</Application>
  <PresentationFormat>On-screen Show (4:3)</PresentationFormat>
  <Paragraphs>94</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Wingdings</vt:lpstr>
      <vt:lpstr>NEW OFR Presentation_External</vt:lpstr>
      <vt:lpstr>The Impact of Bank Regulation</vt:lpstr>
      <vt:lpstr>These are all nice papers</vt:lpstr>
      <vt:lpstr>The Effect of Unlimiting Bankers’ Incentive Pay…</vt:lpstr>
      <vt:lpstr>The Effect of Unlimiting Bankers’ Incentive Pay…</vt:lpstr>
      <vt:lpstr>The Effect of Unlimiting Bankers’ Incentive Pay…</vt:lpstr>
      <vt:lpstr>The Effect of Unlimiting Bankers’ Incentive Pay…</vt:lpstr>
      <vt:lpstr>The Effect of Unlimiting Bankers’ Incentive Pay…</vt:lpstr>
      <vt:lpstr>The Effect of Unlimiting Bankers’ Incentive Pay…</vt:lpstr>
      <vt:lpstr>How Do Government Guarantees Affect Deposit Supply</vt:lpstr>
      <vt:lpstr>How Do Government Guarantees Affect Deposit Supply</vt:lpstr>
      <vt:lpstr>How Do Government Guarantees Affect Deposit Supply</vt:lpstr>
      <vt:lpstr>How Do Government Guarantees Affect Deposit Supply</vt:lpstr>
      <vt:lpstr>Payout Restrictions and Bank Risk Shifting</vt:lpstr>
      <vt:lpstr>Payout Restrictions and Bank Risk Shifting</vt:lpstr>
      <vt:lpstr>Payout Restrictions and Bank Risk Shifting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subject>OFR Presentation - EXTERNAL</dc:subject>
  <dc:creator>Buckley, Amanda</dc:creator>
  <cp:keywords/>
  <dc:description/>
  <cp:lastModifiedBy>Carey, Mark</cp:lastModifiedBy>
  <cp:revision>33</cp:revision>
  <dcterms:created xsi:type="dcterms:W3CDTF">2021-10-05T13:28:19Z</dcterms:created>
  <dcterms:modified xsi:type="dcterms:W3CDTF">2025-09-15T17:36:09Z</dcterms:modified>
  <cp:contentStatus>Templates</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e1f239c2-6444-4b51-964a-c91bfe2269a9</vt:lpwstr>
  </property>
  <property fmtid="{D5CDD505-2E9C-101B-9397-08002B2CF9AE}" pid="3" name="ContentTypeId">
    <vt:lpwstr>0x0101007EDD465B243A36438624C2B30E442F42</vt:lpwstr>
  </property>
  <property fmtid="{D5CDD505-2E9C-101B-9397-08002B2CF9AE}" pid="4" name="OFR Keyword">
    <vt:lpwstr/>
  </property>
  <property fmtid="{D5CDD505-2E9C-101B-9397-08002B2CF9AE}" pid="5" name="Employee_x0020_Center_x0020_Keyword">
    <vt:lpwstr/>
  </property>
  <property fmtid="{D5CDD505-2E9C-101B-9397-08002B2CF9AE}" pid="6" name="Employee Center Keyword">
    <vt:lpwstr/>
  </property>
  <property fmtid="{D5CDD505-2E9C-101B-9397-08002B2CF9AE}" pid="7" name="WorkflowChangePath">
    <vt:lpwstr>f7cc6ffc-ead2-4a6b-a82e-bb0d92d695c4,9;</vt:lpwstr>
  </property>
  <property fmtid="{D5CDD505-2E9C-101B-9397-08002B2CF9AE}" pid="8" name="hf82e888fad74a72bc4157e363d24027">
    <vt:lpwstr/>
  </property>
  <property fmtid="{D5CDD505-2E9C-101B-9397-08002B2CF9AE}" pid="9" name="vti_imgdate">
    <vt:lpwstr/>
  </property>
  <property fmtid="{D5CDD505-2E9C-101B-9397-08002B2CF9AE}" pid="10" name="Paper Subject Matter">
    <vt:lpwstr/>
  </property>
  <property fmtid="{D5CDD505-2E9C-101B-9397-08002B2CF9AE}" pid="11" name="AlternateThumbnailUrl">
    <vt:lpwstr>, </vt:lpwstr>
  </property>
  <property fmtid="{D5CDD505-2E9C-101B-9397-08002B2CF9AE}" pid="12" name="Imported">
    <vt:bool>false</vt:bool>
  </property>
  <property fmtid="{D5CDD505-2E9C-101B-9397-08002B2CF9AE}" pid="13" name="Chart Author">
    <vt:lpwstr/>
  </property>
  <property fmtid="{D5CDD505-2E9C-101B-9397-08002B2CF9AE}" pid="14" name="Chart Validator">
    <vt:lpwstr/>
  </property>
  <property fmtid="{D5CDD505-2E9C-101B-9397-08002B2CF9AE}" pid="15" name="Chart Validated">
    <vt:bool>false</vt:bool>
  </property>
  <property fmtid="{D5CDD505-2E9C-101B-9397-08002B2CF9AE}" pid="16" name="MediaServiceImageTags">
    <vt:lpwstr/>
  </property>
</Properties>
</file>