
<file path=[Content_Types].xml><?xml version="1.0" encoding="utf-8"?>
<Types xmlns="http://schemas.openxmlformats.org/package/2006/content-types">
  <Default Extension="bin" ContentType="application/vnd.ms-office.vbaPro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ms-powerpoint.presentation.macroEnabled.main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47" r:id="rId2"/>
    <p:sldId id="367" r:id="rId3"/>
    <p:sldId id="368" r:id="rId4"/>
    <p:sldId id="382" r:id="rId5"/>
    <p:sldId id="381" r:id="rId6"/>
    <p:sldId id="393" r:id="rId7"/>
    <p:sldId id="369" r:id="rId8"/>
    <p:sldId id="384" r:id="rId9"/>
    <p:sldId id="394" r:id="rId10"/>
    <p:sldId id="395" r:id="rId11"/>
    <p:sldId id="396" r:id="rId12"/>
    <p:sldId id="386" r:id="rId13"/>
    <p:sldId id="397" r:id="rId14"/>
    <p:sldId id="370" r:id="rId15"/>
    <p:sldId id="387" r:id="rId16"/>
    <p:sldId id="398" r:id="rId17"/>
    <p:sldId id="399" r:id="rId18"/>
    <p:sldId id="400" r:id="rId1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2739" autoAdjust="0"/>
  </p:normalViewPr>
  <p:slideViewPr>
    <p:cSldViewPr snapToGrid="0">
      <p:cViewPr varScale="1">
        <p:scale>
          <a:sx n="53" d="100"/>
          <a:sy n="53" d="100"/>
        </p:scale>
        <p:origin x="88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06/relationships/vbaProject" Target="vbaProject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4A1C5E-A6BC-4BC3-BBAE-862FF54767E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2864F1-4192-4DF1-B1B5-2B2AE1318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864F1-4192-4DF1-B1B5-2B2AE13187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89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864F1-4192-4DF1-B1B5-2B2AE13187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91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864F1-4192-4DF1-B1B5-2B2AE13187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2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864F1-4192-4DF1-B1B5-2B2AE13187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45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864F1-4192-4DF1-B1B5-2B2AE13187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864F1-4192-4DF1-B1B5-2B2AE13187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07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864F1-4192-4DF1-B1B5-2B2AE13187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47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864F1-4192-4DF1-B1B5-2B2AE13187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03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864F1-4192-4DF1-B1B5-2B2AE13187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2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864F1-4192-4DF1-B1B5-2B2AE13187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40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864F1-4192-4DF1-B1B5-2B2AE13187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5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864F1-4192-4DF1-B1B5-2B2AE13187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5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864F1-4192-4DF1-B1B5-2B2AE13187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50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864F1-4192-4DF1-B1B5-2B2AE13187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54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864F1-4192-4DF1-B1B5-2B2AE13187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30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864F1-4192-4DF1-B1B5-2B2AE13187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02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864F1-4192-4DF1-B1B5-2B2AE13187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4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2"/>
            <a:ext cx="10363200" cy="1470025"/>
          </a:xfrm>
        </p:spPr>
        <p:txBody>
          <a:bodyPr/>
          <a:lstStyle>
            <a:lvl1pPr>
              <a:defRPr>
                <a:solidFill>
                  <a:srgbClr val="800000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71800"/>
            <a:ext cx="85344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0EDAAA3C-E2E2-4855-91AF-38A3F3EF639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DD3A33A7-5D3E-4FD0-9DB2-AABFF80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1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EDAAA3C-E2E2-4855-91AF-38A3F3EF639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D3A33A7-5D3E-4FD0-9DB2-AABFF80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1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EDAAA3C-E2E2-4855-91AF-38A3F3EF639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D3A33A7-5D3E-4FD0-9DB2-AABFF80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24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77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latin typeface="+mn-lt"/>
                <a:cs typeface="Times New Roman" pitchFamily="18" charset="0"/>
              </a:defRPr>
            </a:lvl1pPr>
            <a:lvl2pPr>
              <a:defRPr>
                <a:latin typeface="+mn-lt"/>
                <a:cs typeface="Times New Roman" pitchFamily="18" charset="0"/>
              </a:defRPr>
            </a:lvl2pPr>
            <a:lvl3pPr>
              <a:defRPr>
                <a:latin typeface="+mn-lt"/>
                <a:cs typeface="Times New Roman" pitchFamily="18" charset="0"/>
              </a:defRPr>
            </a:lvl3pPr>
            <a:lvl4pPr>
              <a:defRPr>
                <a:latin typeface="+mn-lt"/>
                <a:cs typeface="Times New Roman" pitchFamily="18" charset="0"/>
              </a:defRPr>
            </a:lvl4pPr>
            <a:lvl5pPr>
              <a:defRPr>
                <a:latin typeface="+mn-lt"/>
                <a:cs typeface="Times New Roman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EDAAA3C-E2E2-4855-91AF-38A3F3EF639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D3A33A7-5D3E-4FD0-9DB2-AABFF80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7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EDAAA3C-E2E2-4855-91AF-38A3F3EF639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D3A33A7-5D3E-4FD0-9DB2-AABFF80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1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+mn-lt"/>
                <a:cs typeface="Times New Roman" pitchFamily="18" charset="0"/>
              </a:defRPr>
            </a:lvl1pPr>
            <a:lvl2pPr>
              <a:defRPr sz="2400">
                <a:latin typeface="+mn-lt"/>
                <a:cs typeface="Times New Roman" pitchFamily="18" charset="0"/>
              </a:defRPr>
            </a:lvl2pPr>
            <a:lvl3pPr>
              <a:defRPr sz="2000">
                <a:latin typeface="+mn-lt"/>
                <a:cs typeface="Times New Roman" pitchFamily="18" charset="0"/>
              </a:defRPr>
            </a:lvl3pPr>
            <a:lvl4pPr>
              <a:defRPr sz="1800">
                <a:latin typeface="+mn-lt"/>
                <a:cs typeface="Times New Roman" pitchFamily="18" charset="0"/>
              </a:defRPr>
            </a:lvl4pPr>
            <a:lvl5pPr>
              <a:defRPr sz="1800">
                <a:latin typeface="+mn-lt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+mn-lt"/>
                <a:cs typeface="Times New Roman" pitchFamily="18" charset="0"/>
              </a:defRPr>
            </a:lvl1pPr>
            <a:lvl2pPr>
              <a:defRPr sz="2400">
                <a:latin typeface="+mn-lt"/>
                <a:cs typeface="Times New Roman" pitchFamily="18" charset="0"/>
              </a:defRPr>
            </a:lvl2pPr>
            <a:lvl3pPr>
              <a:defRPr sz="2000">
                <a:latin typeface="+mn-lt"/>
                <a:cs typeface="Times New Roman" pitchFamily="18" charset="0"/>
              </a:defRPr>
            </a:lvl3pPr>
            <a:lvl4pPr>
              <a:defRPr sz="1800">
                <a:latin typeface="+mn-lt"/>
                <a:cs typeface="Times New Roman" pitchFamily="18" charset="0"/>
              </a:defRPr>
            </a:lvl4pPr>
            <a:lvl5pPr>
              <a:defRPr sz="1800">
                <a:latin typeface="+mn-lt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Times New Roman" pitchFamily="18" charset="0"/>
              </a:defRPr>
            </a:lvl1pPr>
          </a:lstStyle>
          <a:p>
            <a:fld id="{0EDAAA3C-E2E2-4855-91AF-38A3F3EF639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Times New Roman" pitchFamily="18" charset="0"/>
              </a:defRPr>
            </a:lvl1pPr>
          </a:lstStyle>
          <a:p>
            <a:fld id="{DD3A33A7-5D3E-4FD0-9DB2-AABFF80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+mj-lt"/>
                <a:cs typeface="Times New Roman" pitchFamily="18" charset="0"/>
              </a:defRPr>
            </a:lvl1pPr>
            <a:lvl2pPr>
              <a:defRPr sz="2000">
                <a:latin typeface="+mj-lt"/>
                <a:cs typeface="Times New Roman" pitchFamily="18" charset="0"/>
              </a:defRPr>
            </a:lvl2pPr>
            <a:lvl3pPr>
              <a:defRPr sz="1800">
                <a:latin typeface="+mj-lt"/>
                <a:cs typeface="Times New Roman" pitchFamily="18" charset="0"/>
              </a:defRPr>
            </a:lvl3pPr>
            <a:lvl4pPr>
              <a:defRPr sz="1600">
                <a:latin typeface="+mj-lt"/>
                <a:cs typeface="Times New Roman" pitchFamily="18" charset="0"/>
              </a:defRPr>
            </a:lvl4pPr>
            <a:lvl5pPr>
              <a:defRPr sz="1600">
                <a:latin typeface="+mj-lt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>
                <a:latin typeface="+mj-lt"/>
                <a:cs typeface="Times New Roman" pitchFamily="18" charset="0"/>
              </a:defRPr>
            </a:lvl1pPr>
            <a:lvl2pPr>
              <a:defRPr sz="2000">
                <a:latin typeface="+mj-lt"/>
                <a:cs typeface="Times New Roman" pitchFamily="18" charset="0"/>
              </a:defRPr>
            </a:lvl2pPr>
            <a:lvl3pPr>
              <a:defRPr sz="1800">
                <a:latin typeface="+mj-lt"/>
                <a:cs typeface="Times New Roman" pitchFamily="18" charset="0"/>
              </a:defRPr>
            </a:lvl3pPr>
            <a:lvl4pPr>
              <a:defRPr sz="1600">
                <a:latin typeface="+mj-lt"/>
                <a:cs typeface="Times New Roman" pitchFamily="18" charset="0"/>
              </a:defRPr>
            </a:lvl4pPr>
            <a:lvl5pPr>
              <a:defRPr sz="1600">
                <a:latin typeface="+mj-lt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cs typeface="Times New Roman" pitchFamily="18" charset="0"/>
              </a:defRPr>
            </a:lvl1pPr>
          </a:lstStyle>
          <a:p>
            <a:fld id="{0EDAAA3C-E2E2-4855-91AF-38A3F3EF639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cs typeface="Times New Roman" pitchFamily="18" charset="0"/>
              </a:defRPr>
            </a:lvl1pPr>
          </a:lstStyle>
          <a:p>
            <a:fld id="{DD3A33A7-5D3E-4FD0-9DB2-AABFF80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6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EDAAA3C-E2E2-4855-91AF-38A3F3EF639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D3A33A7-5D3E-4FD0-9DB2-AABFF80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1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AAA3C-E2E2-4855-91AF-38A3F3EF639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A33A7-5D3E-4FD0-9DB2-AABFF80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1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EDAAA3C-E2E2-4855-91AF-38A3F3EF639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D3A33A7-5D3E-4FD0-9DB2-AABFF80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2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EDAAA3C-E2E2-4855-91AF-38A3F3EF639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D3A33A7-5D3E-4FD0-9DB2-AABFF80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3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EDAAA3C-E2E2-4855-91AF-38A3F3EF639F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D3A33A7-5D3E-4FD0-9DB2-AABFF8046719}" type="slidenum">
              <a:rPr lang="en-US" smtClean="0"/>
              <a:t>‹#›</a:t>
            </a:fld>
            <a:endParaRPr lang="en-US"/>
          </a:p>
        </p:txBody>
      </p:sp>
      <p:pic>
        <p:nvPicPr>
          <p:cNvPr id="2055" name="Picture 6" descr="SMITH_PPT-Template_10.28-8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960C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960C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9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1219200"/>
            <a:ext cx="8754292" cy="2130490"/>
          </a:xfrm>
        </p:spPr>
        <p:txBody>
          <a:bodyPr>
            <a:normAutofit fontScale="90000"/>
          </a:bodyPr>
          <a:lstStyle/>
          <a:p>
            <a:pPr>
              <a:spcAft>
                <a:spcPts val="2400"/>
              </a:spcAft>
            </a:pPr>
            <a:r>
              <a:rPr lang="en-US" b="1" dirty="0"/>
              <a:t>Lending Across the Financial Spectrum</a:t>
            </a:r>
            <a:br>
              <a:rPr lang="en-US" b="1" dirty="0"/>
            </a:br>
            <a:br>
              <a:rPr lang="en-US" sz="2200" b="1" dirty="0"/>
            </a:br>
            <a:r>
              <a:rPr lang="en-US" sz="4000" dirty="0"/>
              <a:t>24</a:t>
            </a:r>
            <a:r>
              <a:rPr lang="en-US" sz="4000" baseline="30000" dirty="0"/>
              <a:t>th</a:t>
            </a:r>
            <a:r>
              <a:rPr lang="en-US" sz="4000" dirty="0"/>
              <a:t> Annual Bank Research Conference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1996" y="4093028"/>
            <a:ext cx="7168008" cy="1327900"/>
          </a:xfrm>
        </p:spPr>
        <p:txBody>
          <a:bodyPr>
            <a:noAutofit/>
          </a:bodyPr>
          <a:lstStyle/>
          <a:p>
            <a:r>
              <a:rPr lang="en-US" sz="3000" dirty="0"/>
              <a:t>Discussant: Liu Yang</a:t>
            </a:r>
          </a:p>
          <a:p>
            <a:r>
              <a:rPr lang="en-US" sz="3000" dirty="0"/>
              <a:t>University of Maryland</a:t>
            </a:r>
          </a:p>
          <a:p>
            <a:r>
              <a:rPr lang="en-US" sz="3000" dirty="0"/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228164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0F4045-DA53-B5E1-A077-3D2BDE06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533" y="276851"/>
            <a:ext cx="7671560" cy="685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C1F3F1-E0C3-5264-258D-5D780253B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533" y="962063"/>
            <a:ext cx="7673299" cy="56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333F13-6450-473E-8E37-F3C3F59E5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13" y="683813"/>
            <a:ext cx="8855130" cy="502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02AD47-FE0D-19B9-53AD-1A0783E06DA1}"/>
              </a:ext>
            </a:extLst>
          </p:cNvPr>
          <p:cNvSpPr txBox="1"/>
          <p:nvPr/>
        </p:nvSpPr>
        <p:spPr>
          <a:xfrm>
            <a:off x="9121991" y="763324"/>
            <a:ext cx="295999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Bank financing is less likely in areas with high bank 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Do we see more 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alternative “bank-like” lenders </a:t>
            </a:r>
            <a:r>
              <a:rPr lang="en-US" sz="2200" dirty="0">
                <a:latin typeface="+mj-lt"/>
              </a:rPr>
              <a:t>in those areas?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Non-bank: Other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Term loans</a:t>
            </a:r>
          </a:p>
        </p:txBody>
      </p:sp>
    </p:spTree>
    <p:extLst>
      <p:ext uri="{BB962C8B-B14F-4D97-AF65-F5344CB8AC3E}">
        <p14:creationId xmlns:p14="http://schemas.microsoft.com/office/powerpoint/2010/main" val="416038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8AF9-4F05-B79A-789D-DAB776989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Do firms benefit from competition from non-banks?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8BC35-7D61-9A97-E106-F4511F28C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3865173"/>
          </a:xfrm>
        </p:spPr>
        <p:txBody>
          <a:bodyPr>
            <a:normAutofit fontScale="92500"/>
          </a:bodyPr>
          <a:lstStyle/>
          <a:p>
            <a:pPr>
              <a:spcAft>
                <a:spcPts val="1800"/>
              </a:spcAft>
            </a:pPr>
            <a:r>
              <a:rPr lang="en-US" dirty="0"/>
              <a:t>Do nonbanks extend </a:t>
            </a:r>
            <a:r>
              <a:rPr lang="en-US" dirty="0">
                <a:solidFill>
                  <a:srgbClr val="0000FF"/>
                </a:solidFill>
              </a:rPr>
              <a:t>credit access </a:t>
            </a:r>
            <a:r>
              <a:rPr lang="en-US" dirty="0"/>
              <a:t>to constrained firms?</a:t>
            </a:r>
          </a:p>
          <a:p>
            <a:pPr>
              <a:spcAft>
                <a:spcPts val="1800"/>
              </a:spcAft>
            </a:pPr>
            <a:r>
              <a:rPr lang="en-US" dirty="0"/>
              <a:t>Do nonbanks provide </a:t>
            </a:r>
            <a:r>
              <a:rPr lang="en-US" dirty="0">
                <a:solidFill>
                  <a:srgbClr val="0000FF"/>
                </a:solidFill>
              </a:rPr>
              <a:t>different products </a:t>
            </a:r>
            <a:r>
              <a:rPr lang="en-US" dirty="0"/>
              <a:t>to serve niche markets?</a:t>
            </a:r>
          </a:p>
          <a:p>
            <a:pPr>
              <a:spcAft>
                <a:spcPts val="1800"/>
              </a:spcAft>
            </a:pPr>
            <a:r>
              <a:rPr lang="en-US" dirty="0"/>
              <a:t>Do nonbanks charge </a:t>
            </a:r>
            <a:r>
              <a:rPr lang="en-US" dirty="0">
                <a:solidFill>
                  <a:srgbClr val="0000FF"/>
                </a:solidFill>
              </a:rPr>
              <a:t>lower costs </a:t>
            </a:r>
            <a:r>
              <a:rPr lang="en-US" dirty="0"/>
              <a:t>in concentrated markets?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/>
              <a:t>Studying where nonbanks succeed against banks can shed light on how to expand access while keeping efficiency.</a:t>
            </a:r>
          </a:p>
          <a:p>
            <a:pPr marL="0" indent="0">
              <a:spcAft>
                <a:spcPts val="1800"/>
              </a:spcAft>
              <a:buNone/>
            </a:pPr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7C2EB-B3C4-AA42-3830-BB4CFC99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0386B-9A4B-362D-3A90-762530163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462" y="5010885"/>
            <a:ext cx="10275736" cy="170821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000" dirty="0"/>
              <a:t>The racial part of the analysis is somewhat unclear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000" dirty="0"/>
              <a:t>Black-owned firms: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</a:rPr>
              <a:t>Less likely </a:t>
            </a:r>
            <a:r>
              <a:rPr lang="en-US" sz="1600" dirty="0"/>
              <a:t>to get credit cards (bank-only products). 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sz="1600" dirty="0"/>
              <a:t>Conditional on debt type, </a:t>
            </a:r>
            <a:r>
              <a:rPr lang="en-US" sz="1600" dirty="0">
                <a:solidFill>
                  <a:srgbClr val="0000FF"/>
                </a:solidFill>
              </a:rPr>
              <a:t>more</a:t>
            </a:r>
            <a:r>
              <a:rPr lang="en-US" sz="1600" dirty="0"/>
              <a:t> likely to receive financing from banks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000" dirty="0"/>
              <a:t>Asian-owned firms: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</a:rPr>
              <a:t>No</a:t>
            </a:r>
            <a:r>
              <a:rPr lang="en-US" sz="1600" dirty="0"/>
              <a:t> effect on the credit cards. 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sz="1600" dirty="0"/>
              <a:t>Conditionally on loan type, </a:t>
            </a:r>
            <a:r>
              <a:rPr lang="en-US" sz="1600" dirty="0">
                <a:solidFill>
                  <a:srgbClr val="0000FF"/>
                </a:solidFill>
              </a:rPr>
              <a:t>less</a:t>
            </a:r>
            <a:r>
              <a:rPr lang="en-US" sz="1600" dirty="0"/>
              <a:t> likely to get loans from banks. Through what channel?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34EC8-0B95-7A70-2718-584C300CF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088" y="138897"/>
            <a:ext cx="8771824" cy="48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44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B2896-619A-4914-E0F7-7824BB2B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849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Paper 3 – Reddit Loans </a:t>
            </a:r>
            <a:br>
              <a:rPr lang="en-US" dirty="0"/>
            </a:br>
            <a:r>
              <a:rPr lang="en-US" sz="3300" dirty="0"/>
              <a:t>(Correia, Martins, and Waikel)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82DC5-93FA-E35F-E1AE-F7F28D901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Question</a:t>
            </a:r>
            <a:r>
              <a:rPr lang="en-US" i="1" dirty="0"/>
              <a:t>: What happens without intermediaries?</a:t>
            </a:r>
          </a:p>
          <a:p>
            <a:pPr lvl="4"/>
            <a:endParaRPr lang="en-US" sz="1100" i="1" dirty="0"/>
          </a:p>
          <a:p>
            <a:r>
              <a:rPr lang="en-US" dirty="0"/>
              <a:t>Pure peer-to-peer lending on a platform</a:t>
            </a:r>
          </a:p>
          <a:p>
            <a:pPr lvl="1"/>
            <a:r>
              <a:rPr lang="en-US" dirty="0"/>
              <a:t>No banks, no regulation, no collateral. Purely reputation-based</a:t>
            </a:r>
          </a:p>
          <a:p>
            <a:pPr lvl="1"/>
            <a:r>
              <a:rPr lang="en-US" dirty="0"/>
              <a:t>Borrowers post requests; lenders decide to fund loans; borrowers repay</a:t>
            </a:r>
          </a:p>
          <a:p>
            <a:pPr lvl="1"/>
            <a:r>
              <a:rPr lang="en-US" dirty="0"/>
              <a:t>Offers rare micro evidence on how credit markets function without financial intermediation</a:t>
            </a:r>
          </a:p>
          <a:p>
            <a:pPr lvl="2"/>
            <a:endParaRPr lang="en-US" sz="1100" dirty="0"/>
          </a:p>
          <a:p>
            <a:r>
              <a:rPr lang="en-US" dirty="0"/>
              <a:t>Sample</a:t>
            </a:r>
          </a:p>
          <a:p>
            <a:pPr lvl="1"/>
            <a:r>
              <a:rPr lang="en-US" dirty="0"/>
              <a:t>2016-2021, 35,000 funded loans, about $7.5 million in credits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8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EB73-3646-76E2-F7B9-1908C657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0650A-6032-80E8-F8A3-A9D393DF5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7163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Borrowers face high interest rates (45-57% per month), and default rates are high, too (68% annualized)</a:t>
            </a:r>
          </a:p>
          <a:p>
            <a:pPr lvl="1"/>
            <a:r>
              <a:rPr lang="en-US" dirty="0"/>
              <a:t>Very small loans ($261) with short maturity (25 days)</a:t>
            </a:r>
          </a:p>
          <a:p>
            <a:pPr lvl="4"/>
            <a:endParaRPr lang="en-US" sz="1100" dirty="0"/>
          </a:p>
          <a:p>
            <a:r>
              <a:rPr lang="en-US" dirty="0"/>
              <a:t>Most lenders lose money</a:t>
            </a:r>
          </a:p>
          <a:p>
            <a:pPr lvl="1"/>
            <a:r>
              <a:rPr lang="en-US" dirty="0"/>
              <a:t>A small, skilled group earns large profits, owing to their </a:t>
            </a:r>
            <a:r>
              <a:rPr lang="en-US" i="1" dirty="0">
                <a:solidFill>
                  <a:srgbClr val="0000FF"/>
                </a:solidFill>
              </a:rPr>
              <a:t>skill</a:t>
            </a:r>
            <a:r>
              <a:rPr lang="en-US" dirty="0"/>
              <a:t> in screening risky borrowers. They offer lower interest rates and have much lower defaults.</a:t>
            </a:r>
          </a:p>
          <a:p>
            <a:pPr lvl="4"/>
            <a:endParaRPr lang="en-US" sz="1200" dirty="0"/>
          </a:p>
          <a:p>
            <a:r>
              <a:rPr lang="en-US" dirty="0"/>
              <a:t>Social ties matter </a:t>
            </a:r>
          </a:p>
          <a:p>
            <a:pPr lvl="1"/>
            <a:r>
              <a:rPr lang="en-US" dirty="0"/>
              <a:t>Broader overlap in Reddit activity </a:t>
            </a:r>
            <a:r>
              <a:rPr lang="en-US" dirty="0">
                <a:sym typeface="Wingdings" panose="05000000000000000000" pitchFamily="2" charset="2"/>
              </a:rPr>
              <a:t> higher chance of funding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Stronger overlap  higher repayment probability</a:t>
            </a:r>
          </a:p>
          <a:p>
            <a:pPr lvl="1"/>
            <a:r>
              <a:rPr lang="en-US" u="sng" dirty="0"/>
              <a:t>Trust and reputation </a:t>
            </a:r>
            <a:r>
              <a:rPr lang="en-US" dirty="0"/>
              <a:t>within the community substitute for formal contracts</a:t>
            </a:r>
            <a:r>
              <a:rPr lang="en-US" i="1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8599B7-BCF9-4FFD-B6CE-EA0FE3129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97" y="244544"/>
            <a:ext cx="6354719" cy="6068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AC353D-F6C0-FDCC-B844-8362A09E4060}"/>
              </a:ext>
            </a:extLst>
          </p:cNvPr>
          <p:cNvSpPr txBox="1"/>
          <p:nvPr/>
        </p:nvSpPr>
        <p:spPr>
          <a:xfrm>
            <a:off x="7442630" y="244544"/>
            <a:ext cx="44368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+mj-lt"/>
              </a:rPr>
              <a:t>Lenders’</a:t>
            </a:r>
            <a:r>
              <a:rPr lang="en-US" sz="2400" dirty="0">
                <a:latin typeface="+mj-lt"/>
              </a:rPr>
              <a:t> social ties matter most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Evidence supports an </a:t>
            </a:r>
            <a:r>
              <a:rPr lang="en-US" sz="2400" u="sng" dirty="0">
                <a:latin typeface="+mj-lt"/>
              </a:rPr>
              <a:t>information</a:t>
            </a:r>
            <a:r>
              <a:rPr lang="en-US" sz="2400" dirty="0">
                <a:latin typeface="+mj-lt"/>
              </a:rPr>
              <a:t> channel rather than a reputation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+mj-lt"/>
              </a:rPr>
              <a:t>Open question: </a:t>
            </a:r>
            <a:r>
              <a:rPr lang="en-US" sz="2400" i="1" dirty="0">
                <a:solidFill>
                  <a:srgbClr val="0000FF"/>
                </a:solidFill>
                <a:latin typeface="+mj-lt"/>
              </a:rPr>
              <a:t>What information are lenders really using?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+mj-lt"/>
              </a:rPr>
              <a:t>Borrowers’ activity on the platform (comments, posting frequency, etc.)?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Here, </a:t>
            </a:r>
            <a:r>
              <a:rPr lang="en-US" sz="2400" u="sng" dirty="0">
                <a:latin typeface="+mj-lt"/>
              </a:rPr>
              <a:t>social activity </a:t>
            </a:r>
            <a:r>
              <a:rPr lang="en-US" sz="2400" dirty="0">
                <a:latin typeface="+mj-lt"/>
              </a:rPr>
              <a:t>acts as a substitute for the screening and monitoring that banks usually provide.</a:t>
            </a:r>
          </a:p>
        </p:txBody>
      </p:sp>
    </p:spTree>
    <p:extLst>
      <p:ext uri="{BB962C8B-B14F-4D97-AF65-F5344CB8AC3E}">
        <p14:creationId xmlns:p14="http://schemas.microsoft.com/office/powerpoint/2010/main" val="393871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BDFF6-ACF1-FD28-7496-6989C778A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8F46-4FAB-5E68-E627-ED9AAB67D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Lending through the Financial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62E61-92EA-5D2A-0606-4D88B811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7219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Credit Card Banking (Full intermediation)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Banks</a:t>
            </a:r>
            <a:r>
              <a:rPr lang="en-US" dirty="0"/>
              <a:t> keep high spreads and extract rents through market power</a:t>
            </a:r>
          </a:p>
          <a:p>
            <a:pPr lvl="1"/>
            <a:r>
              <a:rPr lang="en-US" dirty="0"/>
              <a:t>Returns are especially high from low-FICO borrowers</a:t>
            </a:r>
          </a:p>
          <a:p>
            <a:pPr lvl="3"/>
            <a:endParaRPr lang="en-US" sz="1200" dirty="0"/>
          </a:p>
          <a:p>
            <a:r>
              <a:rPr lang="en-US" dirty="0"/>
              <a:t>Small Firms Financing (Partial intermediation)</a:t>
            </a:r>
          </a:p>
          <a:p>
            <a:pPr lvl="1"/>
            <a:r>
              <a:rPr lang="en-US" dirty="0"/>
              <a:t>Small firms borrow from both banks and nonbanks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Nonbanks</a:t>
            </a:r>
            <a:r>
              <a:rPr lang="en-US" dirty="0"/>
              <a:t> fill gaps where banks are less competitive and for minority borrowers.</a:t>
            </a:r>
          </a:p>
          <a:p>
            <a:pPr lvl="2"/>
            <a:endParaRPr lang="en-US" sz="1200" dirty="0"/>
          </a:p>
          <a:p>
            <a:r>
              <a:rPr lang="en-US" dirty="0"/>
              <a:t>Reddit Lending (No intermediation)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Peer-to-peer lending </a:t>
            </a:r>
            <a:r>
              <a:rPr lang="en-US" dirty="0"/>
              <a:t>expands access without banks.</a:t>
            </a:r>
          </a:p>
          <a:p>
            <a:pPr lvl="1"/>
            <a:r>
              <a:rPr lang="en-US" dirty="0"/>
              <a:t>But it comes with very high interest costs and default rates, and most participants lose, except for a small skilled group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21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A603B-149E-2330-392A-951DCD87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z="4000" dirty="0"/>
              <a:t>Discussion: Access vs.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C0722-C016-5142-3850-C4DB3DFA0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1990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Across the spectrum – for banks to nonbanks to peer lending, we see the same trade-off:</a:t>
            </a:r>
          </a:p>
          <a:p>
            <a:pPr lvl="1"/>
            <a:r>
              <a:rPr lang="en-US" dirty="0"/>
              <a:t>Efficiency comes with rents</a:t>
            </a:r>
          </a:p>
          <a:p>
            <a:pPr lvl="1"/>
            <a:r>
              <a:rPr lang="en-US" dirty="0"/>
              <a:t>Access comes with costs</a:t>
            </a:r>
          </a:p>
          <a:p>
            <a:pPr lvl="3"/>
            <a:endParaRPr lang="en-US" dirty="0"/>
          </a:p>
          <a:p>
            <a:r>
              <a:rPr lang="en-US" dirty="0"/>
              <a:t>Open Question</a:t>
            </a:r>
          </a:p>
          <a:p>
            <a:pPr lvl="1"/>
            <a:r>
              <a:rPr lang="en-US" sz="3200" i="1" dirty="0"/>
              <a:t>How can we broaden access and maintain efficiency, without placing the greatest burden on the most vulnerable borrowers? </a:t>
            </a:r>
          </a:p>
          <a:p>
            <a:pPr lvl="1"/>
            <a:r>
              <a:rPr lang="en-US" sz="3200" dirty="0"/>
              <a:t>Technology? Regulations? Innovation? What else?</a:t>
            </a:r>
          </a:p>
          <a:p>
            <a:pPr marL="457200" lvl="1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93085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D6957-D74B-EAD6-1EDD-6F808FE8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Market Frictions and Intermediation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24AA9-26B0-F5D8-EF35-EB8606A63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Central Question: </a:t>
            </a:r>
          </a:p>
          <a:p>
            <a:pPr lvl="1"/>
            <a:r>
              <a:rPr lang="en-US" i="1" dirty="0"/>
              <a:t>How do consumers and small firms get credit, at what cost, and with what frictions?</a:t>
            </a:r>
          </a:p>
          <a:p>
            <a:pPr lvl="4"/>
            <a:endParaRPr lang="en-US" sz="1500" dirty="0"/>
          </a:p>
          <a:p>
            <a:r>
              <a:rPr lang="en-US" dirty="0"/>
              <a:t>The three papers in this session span a spectrum of financial intermediation:</a:t>
            </a:r>
          </a:p>
          <a:p>
            <a:pPr lvl="1"/>
            <a:r>
              <a:rPr lang="en-US" dirty="0"/>
              <a:t>Credit cards: formal, regulated, heavily intermediated</a:t>
            </a:r>
          </a:p>
          <a:p>
            <a:pPr lvl="1"/>
            <a:r>
              <a:rPr lang="en-US" dirty="0"/>
              <a:t>Small firms: mixed bank + nonbank lenders, partial intermediation</a:t>
            </a:r>
          </a:p>
          <a:p>
            <a:pPr lvl="1"/>
            <a:r>
              <a:rPr lang="en-US" dirty="0"/>
              <a:t>Reddit loans: no collateral, no intermediation, no regulation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5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0C633-6049-1BFE-F8A7-F0E4C773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6558"/>
            <a:ext cx="10972800" cy="1143000"/>
          </a:xfrm>
        </p:spPr>
        <p:txBody>
          <a:bodyPr/>
          <a:lstStyle/>
          <a:p>
            <a:r>
              <a:rPr lang="en-US" dirty="0"/>
              <a:t>Paper 1 – Credit Card Banking </a:t>
            </a:r>
            <a:br>
              <a:rPr lang="en-US" dirty="0"/>
            </a:br>
            <a:r>
              <a:rPr lang="en-US" sz="3000" dirty="0"/>
              <a:t>(</a:t>
            </a:r>
            <a:r>
              <a:rPr lang="en-US" sz="3000" dirty="0" err="1"/>
              <a:t>Dreschsler</a:t>
            </a:r>
            <a:r>
              <a:rPr lang="en-US" sz="3000" dirty="0"/>
              <a:t>, Jung, Peng, Supera, and Zhou)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BBA1E-CD4A-B66E-3B20-CB2FF94F6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9212"/>
            <a:ext cx="1097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Question: </a:t>
            </a:r>
            <a:r>
              <a:rPr lang="en-US" i="1" dirty="0"/>
              <a:t>Why are APRs (23%) so high for credit cards?</a:t>
            </a:r>
          </a:p>
          <a:p>
            <a:pPr lvl="4"/>
            <a:endParaRPr lang="en-US" dirty="0"/>
          </a:p>
          <a:p>
            <a:r>
              <a:rPr lang="en-US" dirty="0"/>
              <a:t>Credit cards are the most “bank-like”: issued by large, regulated banks, with fixed APRs and strong payment infrastructure</a:t>
            </a:r>
          </a:p>
          <a:p>
            <a:pPr lvl="4"/>
            <a:endParaRPr lang="en-US" dirty="0"/>
          </a:p>
          <a:p>
            <a:r>
              <a:rPr lang="en-US" dirty="0"/>
              <a:t>Comprehensive Data</a:t>
            </a:r>
          </a:p>
          <a:p>
            <a:pPr lvl="1"/>
            <a:r>
              <a:rPr lang="en-US" dirty="0"/>
              <a:t>Near-universe coverage: 330 million accounts (90% of all outstanding credit card balances)</a:t>
            </a:r>
          </a:p>
          <a:p>
            <a:pPr lvl="1"/>
            <a:r>
              <a:rPr lang="en-US" dirty="0"/>
              <a:t>Granular information: borrowers (revolvers) vs transactors, interest income, non-interest revenues, rewards, and operating costs</a:t>
            </a:r>
          </a:p>
          <a:p>
            <a:pPr lvl="1"/>
            <a:r>
              <a:rPr lang="en-US" dirty="0"/>
              <a:t>Time series: follow cohorts originated in 2015-2017 through 2023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4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F5CE-8CFE-50F1-FCFC-4E6D6BAFA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88015-316E-1F51-29D5-E1E18251B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9831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APR spreads exceed expected default losses</a:t>
            </a:r>
          </a:p>
          <a:p>
            <a:pPr lvl="1"/>
            <a:r>
              <a:rPr lang="en-US" dirty="0"/>
              <a:t>Net spreads remain 6-12% after adjusting for charge-offs</a:t>
            </a:r>
          </a:p>
          <a:p>
            <a:pPr lvl="3"/>
            <a:endParaRPr lang="en-US" sz="1200" dirty="0"/>
          </a:p>
          <a:p>
            <a:r>
              <a:rPr lang="en-US" dirty="0"/>
              <a:t>Rewards are large, but not the driver</a:t>
            </a:r>
          </a:p>
          <a:p>
            <a:pPr lvl="1"/>
            <a:r>
              <a:rPr lang="en-US" dirty="0"/>
              <a:t>Rewards are largely funded by positive interchange fees</a:t>
            </a:r>
          </a:p>
          <a:p>
            <a:pPr lvl="5"/>
            <a:endParaRPr lang="en-US" sz="1200" dirty="0"/>
          </a:p>
          <a:p>
            <a:r>
              <a:rPr lang="en-US" b="1" dirty="0"/>
              <a:t>High operating costs</a:t>
            </a:r>
          </a:p>
          <a:p>
            <a:pPr lvl="1"/>
            <a:r>
              <a:rPr lang="en-US" dirty="0"/>
              <a:t>4-5% of balances (vs. 2% for general banking)</a:t>
            </a:r>
          </a:p>
          <a:p>
            <a:pPr lvl="1"/>
            <a:r>
              <a:rPr lang="en-US" dirty="0"/>
              <a:t>Marketing costs &gt; 10 x other banks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Banks with higher operating costs also charge higher spreads</a:t>
            </a:r>
          </a:p>
          <a:p>
            <a:pPr lvl="5"/>
            <a:endParaRPr lang="en-US" sz="1200" dirty="0"/>
          </a:p>
          <a:p>
            <a:r>
              <a:rPr lang="en-US" dirty="0"/>
              <a:t> Positive alpha after risk adjustment</a:t>
            </a:r>
          </a:p>
          <a:p>
            <a:pPr lvl="1"/>
            <a:r>
              <a:rPr lang="en-US" dirty="0"/>
              <a:t>Credit card banks earn 1.17% to 1.44% abnormal returns relative to the overall banking sector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3D8E0C-A1B1-191E-4A87-13A26408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4131"/>
          </a:xfrm>
        </p:spPr>
        <p:txBody>
          <a:bodyPr/>
          <a:lstStyle/>
          <a:p>
            <a:r>
              <a:rPr lang="en-US" sz="3600" dirty="0"/>
              <a:t>Profitability by Borrower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44606-A877-B81E-E7BA-810ADD8E3F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7176" y="5380877"/>
            <a:ext cx="10972800" cy="11430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Low-FICO</a:t>
            </a:r>
            <a:r>
              <a:rPr lang="en-US" sz="2800" dirty="0"/>
              <a:t> borrowers generate the highest returns for banks.</a:t>
            </a:r>
          </a:p>
          <a:p>
            <a:r>
              <a:rPr lang="en-US" sz="2800" dirty="0"/>
              <a:t>Even after adjusting for risk, these borrowers deliver positive alpha.</a:t>
            </a:r>
          </a:p>
          <a:p>
            <a:pPr marL="5715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 Vulnerable borrowers are the most profitable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95A4D-7339-2D99-9CAA-CECF9C37C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63" y="1026369"/>
            <a:ext cx="7086474" cy="421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3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1835E-04D6-2D8F-740E-213DA646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z="3800" dirty="0"/>
              <a:t>If alpha is so high, why isn’t there more competition?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876D5-932D-F681-19E6-3DE337A08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Strong network effects: Visa/Mastercard duopoly</a:t>
            </a:r>
          </a:p>
          <a:p>
            <a:pPr>
              <a:spcAft>
                <a:spcPts val="1800"/>
              </a:spcAft>
            </a:pPr>
            <a:r>
              <a:rPr lang="en-US" dirty="0"/>
              <a:t>Funding edge: cheap deposits for banks</a:t>
            </a:r>
          </a:p>
          <a:p>
            <a:pPr>
              <a:spcAft>
                <a:spcPts val="1800"/>
              </a:spcAft>
            </a:pPr>
            <a:r>
              <a:rPr lang="en-US" dirty="0"/>
              <a:t>Marketing scale: billions spent per issuer</a:t>
            </a:r>
          </a:p>
          <a:p>
            <a:pPr>
              <a:spcAft>
                <a:spcPts val="1800"/>
              </a:spcAft>
            </a:pPr>
            <a:r>
              <a:rPr lang="en-US" dirty="0"/>
              <a:t>High fixed costs: IT, compliance, fraud system, etc.</a:t>
            </a:r>
          </a:p>
          <a:p>
            <a:pPr>
              <a:spcAft>
                <a:spcPts val="1800"/>
              </a:spcAft>
            </a:pPr>
            <a:r>
              <a:rPr lang="en-US" dirty="0"/>
              <a:t>Brand power: loyalty, reputation, and data</a:t>
            </a:r>
          </a:p>
        </p:txBody>
      </p:sp>
    </p:spTree>
    <p:extLst>
      <p:ext uri="{BB962C8B-B14F-4D97-AF65-F5344CB8AC3E}">
        <p14:creationId xmlns:p14="http://schemas.microsoft.com/office/powerpoint/2010/main" val="41178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94FA-29DE-C390-B89A-C5CFF7788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282" y="38737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Paper 2 – Small Firms’ Debt Financing </a:t>
            </a:r>
            <a:br>
              <a:rPr lang="en-US" dirty="0"/>
            </a:br>
            <a:r>
              <a:rPr lang="en-US" sz="3300" dirty="0"/>
              <a:t>(Chernenko &amp; Wang)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CA5D1-34D1-1743-220F-1BBD48D38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572"/>
            <a:ext cx="10972800" cy="469505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Question: </a:t>
            </a:r>
            <a:r>
              <a:rPr lang="en-US" i="1" dirty="0"/>
              <a:t>Where do small firms get debt?</a:t>
            </a:r>
          </a:p>
          <a:p>
            <a:pPr lvl="5"/>
            <a:endParaRPr lang="en-US" sz="1100" i="1" dirty="0"/>
          </a:p>
          <a:p>
            <a:r>
              <a:rPr lang="en-US" dirty="0"/>
              <a:t>Empirical Settings</a:t>
            </a:r>
          </a:p>
          <a:p>
            <a:pPr lvl="1"/>
            <a:r>
              <a:rPr lang="en-US" dirty="0"/>
              <a:t>Bankruptcy filings in Florida (2019-2021)</a:t>
            </a:r>
          </a:p>
          <a:p>
            <a:pPr lvl="1"/>
            <a:r>
              <a:rPr lang="en-US" dirty="0"/>
              <a:t>Covers all debt types and lenders</a:t>
            </a:r>
          </a:p>
          <a:p>
            <a:pPr lvl="2"/>
            <a:r>
              <a:rPr lang="en-US" dirty="0"/>
              <a:t>Credit cards, equipment loans, term loans, mortgages, receivable financing, lines of credit, SBA loans</a:t>
            </a:r>
          </a:p>
          <a:p>
            <a:pPr lvl="2"/>
            <a:r>
              <a:rPr lang="en-US" dirty="0"/>
              <a:t>Banks, non-banks, individuals, and government</a:t>
            </a:r>
          </a:p>
          <a:p>
            <a:pPr lvl="4"/>
            <a:endParaRPr lang="en-US" sz="1100" dirty="0"/>
          </a:p>
          <a:p>
            <a:r>
              <a:rPr lang="en-US" dirty="0"/>
              <a:t>Selection Concerns</a:t>
            </a:r>
          </a:p>
          <a:p>
            <a:pPr lvl="1"/>
            <a:r>
              <a:rPr lang="en-US" dirty="0"/>
              <a:t>Bankrupt firms may differ from healthier small businesses</a:t>
            </a:r>
          </a:p>
          <a:p>
            <a:pPr lvl="1"/>
            <a:r>
              <a:rPr lang="en-US" dirty="0"/>
              <a:t>Near bankruptcy, firms often draw heavily on revolving credit for liquidity and face reduced willingness from banks to extend unsecured loans</a:t>
            </a:r>
          </a:p>
        </p:txBody>
      </p:sp>
    </p:spTree>
    <p:extLst>
      <p:ext uri="{BB962C8B-B14F-4D97-AF65-F5344CB8AC3E}">
        <p14:creationId xmlns:p14="http://schemas.microsoft.com/office/powerpoint/2010/main" val="103458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7EF03-89FC-FC55-348B-D6E4A285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DD682-08E5-184C-8055-AB0E4FE05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793506" cy="47052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Small firms borrow from multiple sources </a:t>
            </a:r>
          </a:p>
          <a:p>
            <a:pPr lvl="1"/>
            <a:r>
              <a:rPr lang="en-US" dirty="0"/>
              <a:t>Only </a:t>
            </a:r>
            <a:r>
              <a:rPr lang="en-US" dirty="0">
                <a:solidFill>
                  <a:srgbClr val="0000FF"/>
                </a:solidFill>
              </a:rPr>
              <a:t>29%</a:t>
            </a:r>
            <a:r>
              <a:rPr lang="en-US" dirty="0"/>
              <a:t> of firms borrow solely from banks, and </a:t>
            </a:r>
            <a:r>
              <a:rPr lang="en-US" dirty="0">
                <a:solidFill>
                  <a:srgbClr val="0000FF"/>
                </a:solidFill>
              </a:rPr>
              <a:t>34%</a:t>
            </a:r>
            <a:r>
              <a:rPr lang="en-US" dirty="0"/>
              <a:t> of the firms never borrow from banks</a:t>
            </a:r>
          </a:p>
          <a:p>
            <a:pPr lvl="5"/>
            <a:endParaRPr lang="en-US" sz="1200" dirty="0"/>
          </a:p>
          <a:p>
            <a:r>
              <a:rPr lang="en-US" dirty="0"/>
              <a:t>Market structure matters</a:t>
            </a:r>
          </a:p>
          <a:p>
            <a:pPr lvl="1"/>
            <a:r>
              <a:rPr lang="en-US" dirty="0"/>
              <a:t>In areas with higher bank </a:t>
            </a:r>
            <a:r>
              <a:rPr lang="en-US" dirty="0">
                <a:solidFill>
                  <a:srgbClr val="0000FF"/>
                </a:solidFill>
              </a:rPr>
              <a:t>concentration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</a:rPr>
              <a:t>large</a:t>
            </a:r>
            <a:r>
              <a:rPr lang="en-US" dirty="0"/>
              <a:t> banks, firms are more likely to borrow from nonbanks.</a:t>
            </a:r>
          </a:p>
          <a:p>
            <a:pPr lvl="5"/>
            <a:endParaRPr lang="en-US" sz="1100" dirty="0"/>
          </a:p>
          <a:p>
            <a:r>
              <a:rPr lang="en-US" dirty="0"/>
              <a:t>Racial Disparities</a:t>
            </a:r>
          </a:p>
          <a:p>
            <a:pPr lvl="1"/>
            <a:r>
              <a:rPr lang="en-US" dirty="0"/>
              <a:t>Minority-owned firms have less access to banks and are more likely to borrow from non-banks</a:t>
            </a:r>
          </a:p>
        </p:txBody>
      </p:sp>
    </p:spTree>
    <p:extLst>
      <p:ext uri="{BB962C8B-B14F-4D97-AF65-F5344CB8AC3E}">
        <p14:creationId xmlns:p14="http://schemas.microsoft.com/office/powerpoint/2010/main" val="13018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5857DB6-A7CB-1971-7902-EE6B44337D49}"/>
              </a:ext>
            </a:extLst>
          </p:cNvPr>
          <p:cNvSpPr txBox="1"/>
          <p:nvPr/>
        </p:nvSpPr>
        <p:spPr>
          <a:xfrm>
            <a:off x="8660353" y="554491"/>
            <a:ext cx="344129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Banks lend mostly through credit cards (CC), with some term loans (TL).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Nonbanks are different, even among themselves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Some exclusively focus on equipment financing (EF)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Some offer term loans(TL), looking more like banks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+mj-lt"/>
              </a:rPr>
              <a:t>Where/how do those bank-like non-banks compete with banks?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023B34-299C-703F-1F30-2C7E1FFE4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5" y="3429000"/>
            <a:ext cx="8555635" cy="21701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47488E-5755-DD6C-CBEA-A174B2743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5" y="455754"/>
            <a:ext cx="8552198" cy="272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POs_LYang_UMD" id="{0F6EBDCD-58E6-4279-AA70-FC4DAF48CF15}" vid="{8B9DE85F-FF85-4E27-BBB7-31B0619170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D465B243A36438624C2B30E442F42" ma:contentTypeVersion="17" ma:contentTypeDescription="Create a new document." ma:contentTypeScope="" ma:versionID="28963e383fdb4201c1d2c852a01d6894">
  <xsd:schema xmlns:xsd="http://www.w3.org/2001/XMLSchema" xmlns:xs="http://www.w3.org/2001/XMLSchema" xmlns:p="http://schemas.microsoft.com/office/2006/metadata/properties" xmlns:ns2="c2408b7f-6c72-4d9c-b1be-74264293f9b4" xmlns:ns3="432786d6-73d9-4b6c-8eed-cb3bc7f34c72" targetNamespace="http://schemas.microsoft.com/office/2006/metadata/properties" ma:root="true" ma:fieldsID="d4a5a6653c4aea753140dc3befa49986" ns2:_="" ns3:_="">
    <xsd:import namespace="c2408b7f-6c72-4d9c-b1be-74264293f9b4"/>
    <xsd:import namespace="432786d6-73d9-4b6c-8eed-cb3bc7f34c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WebPag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08b7f-6c72-4d9c-b1be-74264293f9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WebPage" ma:index="17" nillable="true" ma:displayName="WebPage" ma:default="0" ma:description="Added to BRC Web page" ma:format="Dropdown" ma:internalName="WebPage">
      <xsd:simpleType>
        <xsd:restriction base="dms:Boolea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58a1203-ac53-45d5-a518-17ee4e78f8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786d6-73d9-4b6c-8eed-cb3bc7f34c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f46f8ee-6d5e-466a-a926-3fe78374a78f}" ma:internalName="TaxCatchAll" ma:showField="CatchAllData" ma:web="432786d6-73d9-4b6c-8eed-cb3bc7f34c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408b7f-6c72-4d9c-b1be-74264293f9b4">
      <Terms xmlns="http://schemas.microsoft.com/office/infopath/2007/PartnerControls"/>
    </lcf76f155ced4ddcb4097134ff3c332f>
    <WebPage xmlns="c2408b7f-6c72-4d9c-b1be-74264293f9b4">false</WebPage>
    <TaxCatchAll xmlns="432786d6-73d9-4b6c-8eed-cb3bc7f34c72" xsi:nil="true"/>
  </documentManagement>
</p:properties>
</file>

<file path=customXml/itemProps1.xml><?xml version="1.0" encoding="utf-8"?>
<ds:datastoreItem xmlns:ds="http://schemas.openxmlformats.org/officeDocument/2006/customXml" ds:itemID="{13A75487-DA8B-4EFB-B91C-34ADFE7A9522}"/>
</file>

<file path=customXml/itemProps2.xml><?xml version="1.0" encoding="utf-8"?>
<ds:datastoreItem xmlns:ds="http://schemas.openxmlformats.org/officeDocument/2006/customXml" ds:itemID="{1E0628AE-B016-4C09-A2D7-170AFCB0D183}"/>
</file>

<file path=customXml/itemProps3.xml><?xml version="1.0" encoding="utf-8"?>
<ds:datastoreItem xmlns:ds="http://schemas.openxmlformats.org/officeDocument/2006/customXml" ds:itemID="{683DE7D3-8F16-47E2-A2A2-7D0E8B0F32AA}"/>
</file>

<file path=docProps/app.xml><?xml version="1.0" encoding="utf-8"?>
<Properties xmlns="http://schemas.openxmlformats.org/officeDocument/2006/extended-properties" xmlns:vt="http://schemas.openxmlformats.org/officeDocument/2006/docPropsVTypes">
  <Template>CFEA 2018 Chava Oettl Singh Zeng Yang Discussion</Template>
  <TotalTime>38931</TotalTime>
  <Words>1142</Words>
  <Application>Microsoft Office PowerPoint</Application>
  <PresentationFormat>Widescreen</PresentationFormat>
  <Paragraphs>159</Paragraphs>
  <Slides>18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2_Office Theme</vt:lpstr>
      <vt:lpstr>Lending Across the Financial Spectrum  24th Annual Bank Research Conference</vt:lpstr>
      <vt:lpstr>Credit Market Frictions and Intermediation</vt:lpstr>
      <vt:lpstr>Paper 1 – Credit Card Banking  (Dreschsler, Jung, Peng, Supera, and Zhou)</vt:lpstr>
      <vt:lpstr>Main Findings</vt:lpstr>
      <vt:lpstr>Profitability by Borrower Type</vt:lpstr>
      <vt:lpstr>If alpha is so high, why isn’t there more competition?</vt:lpstr>
      <vt:lpstr>Paper 2 – Small Firms’ Debt Financing  (Chernenko &amp; Wang)</vt:lpstr>
      <vt:lpstr>Main Findings</vt:lpstr>
      <vt:lpstr>PowerPoint Presentation</vt:lpstr>
      <vt:lpstr>PowerPoint Presentation</vt:lpstr>
      <vt:lpstr>PowerPoint Presentation</vt:lpstr>
      <vt:lpstr>Do firms benefit from competition from non-banks?</vt:lpstr>
      <vt:lpstr>PowerPoint Presentation</vt:lpstr>
      <vt:lpstr>Paper 3 – Reddit Loans  (Correia, Martins, and Waikel)</vt:lpstr>
      <vt:lpstr>Main Findings</vt:lpstr>
      <vt:lpstr>PowerPoint Presentation</vt:lpstr>
      <vt:lpstr>Lending through the Financial Spectrum</vt:lpstr>
      <vt:lpstr>Discussion: Access vs. Efficiency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Buyer Power and Horizontal Mergers: Evidence from Plant-Level Input Prices and Supply Contracts</dc:title>
  <dc:creator>Liu Yang</dc:creator>
  <cp:lastModifiedBy>Liu Yang</cp:lastModifiedBy>
  <cp:revision>556</cp:revision>
  <cp:lastPrinted>2022-05-22T02:10:05Z</cp:lastPrinted>
  <dcterms:created xsi:type="dcterms:W3CDTF">2019-05-16T20:48:40Z</dcterms:created>
  <dcterms:modified xsi:type="dcterms:W3CDTF">2025-09-22T13:47:37Z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0x0101007EDD465B243A36438624C2B30E442F42</vt:lpwstr>
  </property>
</Properties>
</file>