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08" r:id="rId3"/>
    <p:sldId id="307" r:id="rId4"/>
    <p:sldId id="290" r:id="rId5"/>
    <p:sldId id="287" r:id="rId6"/>
    <p:sldId id="289" r:id="rId7"/>
    <p:sldId id="286" r:id="rId8"/>
    <p:sldId id="296" r:id="rId9"/>
    <p:sldId id="297" r:id="rId10"/>
    <p:sldId id="298" r:id="rId11"/>
    <p:sldId id="300" r:id="rId12"/>
    <p:sldId id="299" r:id="rId13"/>
    <p:sldId id="303" r:id="rId14"/>
    <p:sldId id="309" r:id="rId15"/>
    <p:sldId id="302" r:id="rId16"/>
    <p:sldId id="304" r:id="rId17"/>
    <p:sldId id="305" r:id="rId18"/>
    <p:sldId id="310" r:id="rId19"/>
    <p:sldId id="311"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9" autoAdjust="0"/>
    <p:restoredTop sz="94660"/>
  </p:normalViewPr>
  <p:slideViewPr>
    <p:cSldViewPr snapToGrid="0">
      <p:cViewPr varScale="1">
        <p:scale>
          <a:sx n="120" d="100"/>
          <a:sy n="120" d="100"/>
        </p:scale>
        <p:origin x="96" y="52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412CB-E72A-4DD3-9049-DFF9FBF0C789}"/>
              </a:ext>
            </a:extLst>
          </p:cNvPr>
          <p:cNvSpPr>
            <a:spLocks noGrp="1"/>
          </p:cNvSpPr>
          <p:nvPr>
            <p:ph type="ctrTitle"/>
          </p:nvPr>
        </p:nvSpPr>
        <p:spPr>
          <a:xfrm>
            <a:off x="1524000" y="1122363"/>
            <a:ext cx="9144000" cy="2387600"/>
          </a:xfrm>
        </p:spPr>
        <p:txBody>
          <a:bodyPr anchor="b">
            <a:normAutofit/>
          </a:bodyPr>
          <a:lstStyle>
            <a:lvl1pPr algn="ctr">
              <a:defRPr sz="4000"/>
            </a:lvl1pPr>
          </a:lstStyle>
          <a:p>
            <a:r>
              <a:rPr lang="en-US" dirty="0"/>
              <a:t>Click to edit Master title style</a:t>
            </a:r>
          </a:p>
        </p:txBody>
      </p:sp>
      <p:sp>
        <p:nvSpPr>
          <p:cNvPr id="3" name="Subtitle 2">
            <a:extLst>
              <a:ext uri="{FF2B5EF4-FFF2-40B4-BE49-F238E27FC236}">
                <a16:creationId xmlns:a16="http://schemas.microsoft.com/office/drawing/2014/main" id="{CBFDB9D1-6937-464C-A8B5-27EDB22109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36DBB56F-E0D7-4354-8966-9D99D0C1CD8B}"/>
              </a:ext>
            </a:extLst>
          </p:cNvPr>
          <p:cNvSpPr>
            <a:spLocks noGrp="1"/>
          </p:cNvSpPr>
          <p:nvPr>
            <p:ph type="dt" sz="half" idx="10"/>
          </p:nvPr>
        </p:nvSpPr>
        <p:spPr/>
        <p:txBody>
          <a:bodyPr/>
          <a:lstStyle/>
          <a:p>
            <a:fld id="{5F85A9FF-F717-4898-A06F-5D23B78BF51D}" type="datetimeFigureOut">
              <a:rPr lang="en-US" smtClean="0"/>
              <a:t>9/23/2025</a:t>
            </a:fld>
            <a:endParaRPr lang="en-US"/>
          </a:p>
        </p:txBody>
      </p:sp>
      <p:sp>
        <p:nvSpPr>
          <p:cNvPr id="5" name="Footer Placeholder 4">
            <a:extLst>
              <a:ext uri="{FF2B5EF4-FFF2-40B4-BE49-F238E27FC236}">
                <a16:creationId xmlns:a16="http://schemas.microsoft.com/office/drawing/2014/main" id="{6972732C-4E6B-4FF8-B6AA-D2806B30A7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396958-3373-40FE-8500-87B21C5474A6}"/>
              </a:ext>
            </a:extLst>
          </p:cNvPr>
          <p:cNvSpPr>
            <a:spLocks noGrp="1"/>
          </p:cNvSpPr>
          <p:nvPr>
            <p:ph type="sldNum" sz="quarter" idx="12"/>
          </p:nvPr>
        </p:nvSpPr>
        <p:spPr/>
        <p:txBody>
          <a:bodyPr/>
          <a:lstStyle/>
          <a:p>
            <a:fld id="{1BD5B823-FCE5-4BF0-BE53-547D85F79B40}" type="slidenum">
              <a:rPr lang="en-US" smtClean="0"/>
              <a:t>‹#›</a:t>
            </a:fld>
            <a:endParaRPr lang="en-US"/>
          </a:p>
        </p:txBody>
      </p:sp>
    </p:spTree>
    <p:extLst>
      <p:ext uri="{BB962C8B-B14F-4D97-AF65-F5344CB8AC3E}">
        <p14:creationId xmlns:p14="http://schemas.microsoft.com/office/powerpoint/2010/main" val="1238454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404FA-F5A5-4D0D-BD70-E67CB2D020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61531DB-6991-45FF-8FD2-A5579C6918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9F3A74-CAA6-45EE-9189-6E58A36BBEDB}"/>
              </a:ext>
            </a:extLst>
          </p:cNvPr>
          <p:cNvSpPr>
            <a:spLocks noGrp="1"/>
          </p:cNvSpPr>
          <p:nvPr>
            <p:ph type="dt" sz="half" idx="10"/>
          </p:nvPr>
        </p:nvSpPr>
        <p:spPr/>
        <p:txBody>
          <a:bodyPr/>
          <a:lstStyle/>
          <a:p>
            <a:fld id="{5F85A9FF-F717-4898-A06F-5D23B78BF51D}" type="datetimeFigureOut">
              <a:rPr lang="en-US" smtClean="0"/>
              <a:t>9/23/2025</a:t>
            </a:fld>
            <a:endParaRPr lang="en-US"/>
          </a:p>
        </p:txBody>
      </p:sp>
      <p:sp>
        <p:nvSpPr>
          <p:cNvPr id="5" name="Footer Placeholder 4">
            <a:extLst>
              <a:ext uri="{FF2B5EF4-FFF2-40B4-BE49-F238E27FC236}">
                <a16:creationId xmlns:a16="http://schemas.microsoft.com/office/drawing/2014/main" id="{DD5D051E-4A0C-4E36-93C8-4DA44DBD8C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BD3319-422D-4202-BD0D-6C52DB9D7522}"/>
              </a:ext>
            </a:extLst>
          </p:cNvPr>
          <p:cNvSpPr>
            <a:spLocks noGrp="1"/>
          </p:cNvSpPr>
          <p:nvPr>
            <p:ph type="sldNum" sz="quarter" idx="12"/>
          </p:nvPr>
        </p:nvSpPr>
        <p:spPr/>
        <p:txBody>
          <a:bodyPr/>
          <a:lstStyle/>
          <a:p>
            <a:fld id="{1BD5B823-FCE5-4BF0-BE53-547D85F79B40}" type="slidenum">
              <a:rPr lang="en-US" smtClean="0"/>
              <a:t>‹#›</a:t>
            </a:fld>
            <a:endParaRPr lang="en-US"/>
          </a:p>
        </p:txBody>
      </p:sp>
    </p:spTree>
    <p:extLst>
      <p:ext uri="{BB962C8B-B14F-4D97-AF65-F5344CB8AC3E}">
        <p14:creationId xmlns:p14="http://schemas.microsoft.com/office/powerpoint/2010/main" val="1537874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E7EC65-2692-4002-9CAB-560B1FE13CA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FD329D-0AC9-4E75-BB19-CF1134427A8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3EDAB8-B2BF-463F-91AE-01B66E31B59A}"/>
              </a:ext>
            </a:extLst>
          </p:cNvPr>
          <p:cNvSpPr>
            <a:spLocks noGrp="1"/>
          </p:cNvSpPr>
          <p:nvPr>
            <p:ph type="dt" sz="half" idx="10"/>
          </p:nvPr>
        </p:nvSpPr>
        <p:spPr/>
        <p:txBody>
          <a:bodyPr/>
          <a:lstStyle/>
          <a:p>
            <a:fld id="{5F85A9FF-F717-4898-A06F-5D23B78BF51D}" type="datetimeFigureOut">
              <a:rPr lang="en-US" smtClean="0"/>
              <a:t>9/23/2025</a:t>
            </a:fld>
            <a:endParaRPr lang="en-US"/>
          </a:p>
        </p:txBody>
      </p:sp>
      <p:sp>
        <p:nvSpPr>
          <p:cNvPr id="5" name="Footer Placeholder 4">
            <a:extLst>
              <a:ext uri="{FF2B5EF4-FFF2-40B4-BE49-F238E27FC236}">
                <a16:creationId xmlns:a16="http://schemas.microsoft.com/office/drawing/2014/main" id="{4EF44719-DC77-420F-B651-41A94020A8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E07C64-2DB7-4C6D-9B42-83625889786A}"/>
              </a:ext>
            </a:extLst>
          </p:cNvPr>
          <p:cNvSpPr>
            <a:spLocks noGrp="1"/>
          </p:cNvSpPr>
          <p:nvPr>
            <p:ph type="sldNum" sz="quarter" idx="12"/>
          </p:nvPr>
        </p:nvSpPr>
        <p:spPr/>
        <p:txBody>
          <a:bodyPr/>
          <a:lstStyle/>
          <a:p>
            <a:fld id="{1BD5B823-FCE5-4BF0-BE53-547D85F79B40}" type="slidenum">
              <a:rPr lang="en-US" smtClean="0"/>
              <a:t>‹#›</a:t>
            </a:fld>
            <a:endParaRPr lang="en-US"/>
          </a:p>
        </p:txBody>
      </p:sp>
    </p:spTree>
    <p:extLst>
      <p:ext uri="{BB962C8B-B14F-4D97-AF65-F5344CB8AC3E}">
        <p14:creationId xmlns:p14="http://schemas.microsoft.com/office/powerpoint/2010/main" val="3751314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E8C67-E3BB-49D1-9851-A7CE47D01141}"/>
              </a:ext>
            </a:extLst>
          </p:cNvPr>
          <p:cNvSpPr>
            <a:spLocks noGrp="1"/>
          </p:cNvSpPr>
          <p:nvPr>
            <p:ph type="title"/>
          </p:nvPr>
        </p:nvSpPr>
        <p:spPr>
          <a:xfrm>
            <a:off x="838200" y="365126"/>
            <a:ext cx="10515600" cy="798046"/>
          </a:xfrm>
        </p:spPr>
        <p:txBody>
          <a:bodyPr>
            <a:normAutofit/>
          </a:bodyPr>
          <a:lstStyle>
            <a:lvl1pPr>
              <a:defRPr sz="3200">
                <a:latin typeface="Garamond" panose="02020404030301010803" pitchFamily="18"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C12FD7-ABD9-4000-B92A-B0E65E53CDBD}"/>
              </a:ext>
            </a:extLst>
          </p:cNvPr>
          <p:cNvSpPr>
            <a:spLocks noGrp="1"/>
          </p:cNvSpPr>
          <p:nvPr>
            <p:ph idx="1"/>
          </p:nvPr>
        </p:nvSpPr>
        <p:spPr>
          <a:xfrm>
            <a:off x="838200" y="1405218"/>
            <a:ext cx="10515600" cy="4771745"/>
          </a:xfrm>
        </p:spPr>
        <p:txBody>
          <a:bodyPr>
            <a:normAutofit/>
          </a:bodyPr>
          <a:lstStyle>
            <a:lvl1pPr>
              <a:lnSpc>
                <a:spcPct val="100000"/>
              </a:lnSpc>
              <a:spcBef>
                <a:spcPts val="600"/>
              </a:spcBef>
              <a:spcAft>
                <a:spcPts val="600"/>
              </a:spcAft>
              <a:defRPr sz="2000">
                <a:latin typeface="Garamond" panose="02020404030301010803" pitchFamily="18" charset="0"/>
              </a:defRPr>
            </a:lvl1pPr>
            <a:lvl2pPr>
              <a:lnSpc>
                <a:spcPct val="100000"/>
              </a:lnSpc>
              <a:spcBef>
                <a:spcPts val="600"/>
              </a:spcBef>
              <a:spcAft>
                <a:spcPts val="600"/>
              </a:spcAft>
              <a:defRPr sz="2000">
                <a:latin typeface="Garamond" panose="02020404030301010803" pitchFamily="18" charset="0"/>
              </a:defRPr>
            </a:lvl2pPr>
            <a:lvl3pPr>
              <a:lnSpc>
                <a:spcPct val="100000"/>
              </a:lnSpc>
              <a:spcBef>
                <a:spcPts val="600"/>
              </a:spcBef>
              <a:spcAft>
                <a:spcPts val="600"/>
              </a:spcAft>
              <a:defRPr sz="2000">
                <a:latin typeface="Garamond" panose="02020404030301010803" pitchFamily="18" charset="0"/>
              </a:defRPr>
            </a:lvl3pPr>
            <a:lvl4pPr>
              <a:lnSpc>
                <a:spcPct val="100000"/>
              </a:lnSpc>
              <a:spcBef>
                <a:spcPts val="600"/>
              </a:spcBef>
              <a:spcAft>
                <a:spcPts val="600"/>
              </a:spcAft>
              <a:defRPr sz="2000">
                <a:latin typeface="Garamond" panose="02020404030301010803" pitchFamily="18" charset="0"/>
              </a:defRPr>
            </a:lvl4pPr>
            <a:lvl5pPr>
              <a:lnSpc>
                <a:spcPct val="100000"/>
              </a:lnSpc>
              <a:spcBef>
                <a:spcPts val="600"/>
              </a:spcBef>
              <a:spcAft>
                <a:spcPts val="600"/>
              </a:spcAft>
              <a:defRPr sz="2000">
                <a:latin typeface="Garamond" panose="02020404030301010803"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57451C-9EB4-4BA5-9370-1D5F3A348B61}"/>
              </a:ext>
            </a:extLst>
          </p:cNvPr>
          <p:cNvSpPr>
            <a:spLocks noGrp="1"/>
          </p:cNvSpPr>
          <p:nvPr>
            <p:ph type="dt" sz="half" idx="10"/>
          </p:nvPr>
        </p:nvSpPr>
        <p:spPr/>
        <p:txBody>
          <a:bodyPr/>
          <a:lstStyle/>
          <a:p>
            <a:fld id="{5F85A9FF-F717-4898-A06F-5D23B78BF51D}" type="datetimeFigureOut">
              <a:rPr lang="en-US" smtClean="0"/>
              <a:t>9/23/2025</a:t>
            </a:fld>
            <a:endParaRPr lang="en-US"/>
          </a:p>
        </p:txBody>
      </p:sp>
      <p:sp>
        <p:nvSpPr>
          <p:cNvPr id="5" name="Footer Placeholder 4">
            <a:extLst>
              <a:ext uri="{FF2B5EF4-FFF2-40B4-BE49-F238E27FC236}">
                <a16:creationId xmlns:a16="http://schemas.microsoft.com/office/drawing/2014/main" id="{5DDF0A95-1D19-4396-A8A4-E7730EABDA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FB2DC7-4EB4-43EA-8290-A04E794475DD}"/>
              </a:ext>
            </a:extLst>
          </p:cNvPr>
          <p:cNvSpPr>
            <a:spLocks noGrp="1"/>
          </p:cNvSpPr>
          <p:nvPr>
            <p:ph type="sldNum" sz="quarter" idx="12"/>
          </p:nvPr>
        </p:nvSpPr>
        <p:spPr/>
        <p:txBody>
          <a:bodyPr/>
          <a:lstStyle/>
          <a:p>
            <a:fld id="{1BD5B823-FCE5-4BF0-BE53-547D85F79B40}" type="slidenum">
              <a:rPr lang="en-US" smtClean="0"/>
              <a:t>‹#›</a:t>
            </a:fld>
            <a:endParaRPr lang="en-US"/>
          </a:p>
        </p:txBody>
      </p:sp>
    </p:spTree>
    <p:extLst>
      <p:ext uri="{BB962C8B-B14F-4D97-AF65-F5344CB8AC3E}">
        <p14:creationId xmlns:p14="http://schemas.microsoft.com/office/powerpoint/2010/main" val="1718323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04A25-0A15-4018-8F3C-14C754D2E0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E405729-6EEB-4AB5-88C8-59AB12237C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A8EFE8-A485-426B-9E64-40E620641E0C}"/>
              </a:ext>
            </a:extLst>
          </p:cNvPr>
          <p:cNvSpPr>
            <a:spLocks noGrp="1"/>
          </p:cNvSpPr>
          <p:nvPr>
            <p:ph type="dt" sz="half" idx="10"/>
          </p:nvPr>
        </p:nvSpPr>
        <p:spPr/>
        <p:txBody>
          <a:bodyPr/>
          <a:lstStyle/>
          <a:p>
            <a:fld id="{5F85A9FF-F717-4898-A06F-5D23B78BF51D}" type="datetimeFigureOut">
              <a:rPr lang="en-US" smtClean="0"/>
              <a:t>9/23/2025</a:t>
            </a:fld>
            <a:endParaRPr lang="en-US"/>
          </a:p>
        </p:txBody>
      </p:sp>
      <p:sp>
        <p:nvSpPr>
          <p:cNvPr id="5" name="Footer Placeholder 4">
            <a:extLst>
              <a:ext uri="{FF2B5EF4-FFF2-40B4-BE49-F238E27FC236}">
                <a16:creationId xmlns:a16="http://schemas.microsoft.com/office/drawing/2014/main" id="{3AF6F4B8-C116-4A25-8BD6-FEAC9F1D8D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C1248D-CBD3-4B89-BA68-2ED310FAE5F7}"/>
              </a:ext>
            </a:extLst>
          </p:cNvPr>
          <p:cNvSpPr>
            <a:spLocks noGrp="1"/>
          </p:cNvSpPr>
          <p:nvPr>
            <p:ph type="sldNum" sz="quarter" idx="12"/>
          </p:nvPr>
        </p:nvSpPr>
        <p:spPr/>
        <p:txBody>
          <a:bodyPr/>
          <a:lstStyle/>
          <a:p>
            <a:fld id="{1BD5B823-FCE5-4BF0-BE53-547D85F79B40}" type="slidenum">
              <a:rPr lang="en-US" smtClean="0"/>
              <a:t>‹#›</a:t>
            </a:fld>
            <a:endParaRPr lang="en-US"/>
          </a:p>
        </p:txBody>
      </p:sp>
    </p:spTree>
    <p:extLst>
      <p:ext uri="{BB962C8B-B14F-4D97-AF65-F5344CB8AC3E}">
        <p14:creationId xmlns:p14="http://schemas.microsoft.com/office/powerpoint/2010/main" val="90681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68F708-4978-4B3E-BDDF-D6D7EDD458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B56FD6E-5EF2-4DE2-ACC5-76132BEACF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DE77064-BBD5-406C-97F5-CD163504861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8B7FE8-6A0D-4810-92D9-96AF8E469215}"/>
              </a:ext>
            </a:extLst>
          </p:cNvPr>
          <p:cNvSpPr>
            <a:spLocks noGrp="1"/>
          </p:cNvSpPr>
          <p:nvPr>
            <p:ph type="dt" sz="half" idx="10"/>
          </p:nvPr>
        </p:nvSpPr>
        <p:spPr/>
        <p:txBody>
          <a:bodyPr/>
          <a:lstStyle/>
          <a:p>
            <a:fld id="{5F85A9FF-F717-4898-A06F-5D23B78BF51D}" type="datetimeFigureOut">
              <a:rPr lang="en-US" smtClean="0"/>
              <a:t>9/23/2025</a:t>
            </a:fld>
            <a:endParaRPr lang="en-US"/>
          </a:p>
        </p:txBody>
      </p:sp>
      <p:sp>
        <p:nvSpPr>
          <p:cNvPr id="6" name="Footer Placeholder 5">
            <a:extLst>
              <a:ext uri="{FF2B5EF4-FFF2-40B4-BE49-F238E27FC236}">
                <a16:creationId xmlns:a16="http://schemas.microsoft.com/office/drawing/2014/main" id="{DAE17D32-E602-4CB1-BA63-3CFF1D85B9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5F91D0-64DD-4C89-914E-AE8857EBC657}"/>
              </a:ext>
            </a:extLst>
          </p:cNvPr>
          <p:cNvSpPr>
            <a:spLocks noGrp="1"/>
          </p:cNvSpPr>
          <p:nvPr>
            <p:ph type="sldNum" sz="quarter" idx="12"/>
          </p:nvPr>
        </p:nvSpPr>
        <p:spPr/>
        <p:txBody>
          <a:bodyPr/>
          <a:lstStyle/>
          <a:p>
            <a:fld id="{1BD5B823-FCE5-4BF0-BE53-547D85F79B40}" type="slidenum">
              <a:rPr lang="en-US" smtClean="0"/>
              <a:t>‹#›</a:t>
            </a:fld>
            <a:endParaRPr lang="en-US"/>
          </a:p>
        </p:txBody>
      </p:sp>
    </p:spTree>
    <p:extLst>
      <p:ext uri="{BB962C8B-B14F-4D97-AF65-F5344CB8AC3E}">
        <p14:creationId xmlns:p14="http://schemas.microsoft.com/office/powerpoint/2010/main" val="2365921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94AA5-25A6-4C25-9ADB-85F1BB71374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EFE09D-7DC8-46D6-8CC1-7761801850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586E4E1-3650-45F7-8C42-DA5B8B7906A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10BB638-D950-4564-BA7F-BFC13C686D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22426B4-0E13-44B9-839C-60B34A4B30E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1B5E2AD-0B3B-4515-8C80-5B7940E7F2F2}"/>
              </a:ext>
            </a:extLst>
          </p:cNvPr>
          <p:cNvSpPr>
            <a:spLocks noGrp="1"/>
          </p:cNvSpPr>
          <p:nvPr>
            <p:ph type="dt" sz="half" idx="10"/>
          </p:nvPr>
        </p:nvSpPr>
        <p:spPr/>
        <p:txBody>
          <a:bodyPr/>
          <a:lstStyle/>
          <a:p>
            <a:fld id="{5F85A9FF-F717-4898-A06F-5D23B78BF51D}" type="datetimeFigureOut">
              <a:rPr lang="en-US" smtClean="0"/>
              <a:t>9/23/2025</a:t>
            </a:fld>
            <a:endParaRPr lang="en-US"/>
          </a:p>
        </p:txBody>
      </p:sp>
      <p:sp>
        <p:nvSpPr>
          <p:cNvPr id="8" name="Footer Placeholder 7">
            <a:extLst>
              <a:ext uri="{FF2B5EF4-FFF2-40B4-BE49-F238E27FC236}">
                <a16:creationId xmlns:a16="http://schemas.microsoft.com/office/drawing/2014/main" id="{2F196F87-D642-40AC-BCF4-3154FAB904C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EF66557-F248-4B36-8F0D-096899C08FB6}"/>
              </a:ext>
            </a:extLst>
          </p:cNvPr>
          <p:cNvSpPr>
            <a:spLocks noGrp="1"/>
          </p:cNvSpPr>
          <p:nvPr>
            <p:ph type="sldNum" sz="quarter" idx="12"/>
          </p:nvPr>
        </p:nvSpPr>
        <p:spPr/>
        <p:txBody>
          <a:bodyPr/>
          <a:lstStyle/>
          <a:p>
            <a:fld id="{1BD5B823-FCE5-4BF0-BE53-547D85F79B40}" type="slidenum">
              <a:rPr lang="en-US" smtClean="0"/>
              <a:t>‹#›</a:t>
            </a:fld>
            <a:endParaRPr lang="en-US"/>
          </a:p>
        </p:txBody>
      </p:sp>
    </p:spTree>
    <p:extLst>
      <p:ext uri="{BB962C8B-B14F-4D97-AF65-F5344CB8AC3E}">
        <p14:creationId xmlns:p14="http://schemas.microsoft.com/office/powerpoint/2010/main" val="1404505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A4654-20A1-4519-BE73-48299EB38F1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14CC839-7E4E-4A09-954A-EF7966475A37}"/>
              </a:ext>
            </a:extLst>
          </p:cNvPr>
          <p:cNvSpPr>
            <a:spLocks noGrp="1"/>
          </p:cNvSpPr>
          <p:nvPr>
            <p:ph type="dt" sz="half" idx="10"/>
          </p:nvPr>
        </p:nvSpPr>
        <p:spPr/>
        <p:txBody>
          <a:bodyPr/>
          <a:lstStyle/>
          <a:p>
            <a:fld id="{5F85A9FF-F717-4898-A06F-5D23B78BF51D}" type="datetimeFigureOut">
              <a:rPr lang="en-US" smtClean="0"/>
              <a:t>9/23/2025</a:t>
            </a:fld>
            <a:endParaRPr lang="en-US"/>
          </a:p>
        </p:txBody>
      </p:sp>
      <p:sp>
        <p:nvSpPr>
          <p:cNvPr id="4" name="Footer Placeholder 3">
            <a:extLst>
              <a:ext uri="{FF2B5EF4-FFF2-40B4-BE49-F238E27FC236}">
                <a16:creationId xmlns:a16="http://schemas.microsoft.com/office/drawing/2014/main" id="{C57A892B-3108-49B0-8F38-2DC1C2DF7CA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B880553-C17C-4FB3-99FE-5BE5489B6864}"/>
              </a:ext>
            </a:extLst>
          </p:cNvPr>
          <p:cNvSpPr>
            <a:spLocks noGrp="1"/>
          </p:cNvSpPr>
          <p:nvPr>
            <p:ph type="sldNum" sz="quarter" idx="12"/>
          </p:nvPr>
        </p:nvSpPr>
        <p:spPr/>
        <p:txBody>
          <a:bodyPr/>
          <a:lstStyle/>
          <a:p>
            <a:fld id="{1BD5B823-FCE5-4BF0-BE53-547D85F79B40}" type="slidenum">
              <a:rPr lang="en-US" smtClean="0"/>
              <a:t>‹#›</a:t>
            </a:fld>
            <a:endParaRPr lang="en-US"/>
          </a:p>
        </p:txBody>
      </p:sp>
    </p:spTree>
    <p:extLst>
      <p:ext uri="{BB962C8B-B14F-4D97-AF65-F5344CB8AC3E}">
        <p14:creationId xmlns:p14="http://schemas.microsoft.com/office/powerpoint/2010/main" val="3015648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84FA07-D402-4D6D-B8FF-3D4432527C87}"/>
              </a:ext>
            </a:extLst>
          </p:cNvPr>
          <p:cNvSpPr>
            <a:spLocks noGrp="1"/>
          </p:cNvSpPr>
          <p:nvPr>
            <p:ph type="dt" sz="half" idx="10"/>
          </p:nvPr>
        </p:nvSpPr>
        <p:spPr/>
        <p:txBody>
          <a:bodyPr/>
          <a:lstStyle/>
          <a:p>
            <a:fld id="{5F85A9FF-F717-4898-A06F-5D23B78BF51D}" type="datetimeFigureOut">
              <a:rPr lang="en-US" smtClean="0"/>
              <a:t>9/23/2025</a:t>
            </a:fld>
            <a:endParaRPr lang="en-US"/>
          </a:p>
        </p:txBody>
      </p:sp>
      <p:sp>
        <p:nvSpPr>
          <p:cNvPr id="3" name="Footer Placeholder 2">
            <a:extLst>
              <a:ext uri="{FF2B5EF4-FFF2-40B4-BE49-F238E27FC236}">
                <a16:creationId xmlns:a16="http://schemas.microsoft.com/office/drawing/2014/main" id="{29ADC3BC-256F-4000-B60F-35D0866EF0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18E904C-8166-4D97-AFAE-163D096D904B}"/>
              </a:ext>
            </a:extLst>
          </p:cNvPr>
          <p:cNvSpPr>
            <a:spLocks noGrp="1"/>
          </p:cNvSpPr>
          <p:nvPr>
            <p:ph type="sldNum" sz="quarter" idx="12"/>
          </p:nvPr>
        </p:nvSpPr>
        <p:spPr/>
        <p:txBody>
          <a:bodyPr/>
          <a:lstStyle/>
          <a:p>
            <a:fld id="{1BD5B823-FCE5-4BF0-BE53-547D85F79B40}" type="slidenum">
              <a:rPr lang="en-US" smtClean="0"/>
              <a:t>‹#›</a:t>
            </a:fld>
            <a:endParaRPr lang="en-US"/>
          </a:p>
        </p:txBody>
      </p:sp>
    </p:spTree>
    <p:extLst>
      <p:ext uri="{BB962C8B-B14F-4D97-AF65-F5344CB8AC3E}">
        <p14:creationId xmlns:p14="http://schemas.microsoft.com/office/powerpoint/2010/main" val="88140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44208-9467-41B7-8177-E5321A6698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07113BD-58FB-46AC-AD3A-925CFCBAAF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BCFFA5-DAA6-4CD9-B20E-1ACCEDFC24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405E9A-2CA7-4ABC-8727-E86FB4A34203}"/>
              </a:ext>
            </a:extLst>
          </p:cNvPr>
          <p:cNvSpPr>
            <a:spLocks noGrp="1"/>
          </p:cNvSpPr>
          <p:nvPr>
            <p:ph type="dt" sz="half" idx="10"/>
          </p:nvPr>
        </p:nvSpPr>
        <p:spPr/>
        <p:txBody>
          <a:bodyPr/>
          <a:lstStyle/>
          <a:p>
            <a:fld id="{5F85A9FF-F717-4898-A06F-5D23B78BF51D}" type="datetimeFigureOut">
              <a:rPr lang="en-US" smtClean="0"/>
              <a:t>9/23/2025</a:t>
            </a:fld>
            <a:endParaRPr lang="en-US"/>
          </a:p>
        </p:txBody>
      </p:sp>
      <p:sp>
        <p:nvSpPr>
          <p:cNvPr id="6" name="Footer Placeholder 5">
            <a:extLst>
              <a:ext uri="{FF2B5EF4-FFF2-40B4-BE49-F238E27FC236}">
                <a16:creationId xmlns:a16="http://schemas.microsoft.com/office/drawing/2014/main" id="{2CAA2D89-0344-44D4-BF45-2E2DF6E400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E136B4-F3C2-4E90-811D-03DC9795C6E6}"/>
              </a:ext>
            </a:extLst>
          </p:cNvPr>
          <p:cNvSpPr>
            <a:spLocks noGrp="1"/>
          </p:cNvSpPr>
          <p:nvPr>
            <p:ph type="sldNum" sz="quarter" idx="12"/>
          </p:nvPr>
        </p:nvSpPr>
        <p:spPr/>
        <p:txBody>
          <a:bodyPr/>
          <a:lstStyle/>
          <a:p>
            <a:fld id="{1BD5B823-FCE5-4BF0-BE53-547D85F79B40}" type="slidenum">
              <a:rPr lang="en-US" smtClean="0"/>
              <a:t>‹#›</a:t>
            </a:fld>
            <a:endParaRPr lang="en-US"/>
          </a:p>
        </p:txBody>
      </p:sp>
    </p:spTree>
    <p:extLst>
      <p:ext uri="{BB962C8B-B14F-4D97-AF65-F5344CB8AC3E}">
        <p14:creationId xmlns:p14="http://schemas.microsoft.com/office/powerpoint/2010/main" val="12669760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A4D31-44C2-45DB-9657-3088B4F506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F77D26F-2F8B-452A-9C6F-F152657FCF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FBFC682-B1B1-4949-ABDD-7178314185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4EB23E-BCCA-40D5-9656-DF92F65D227D}"/>
              </a:ext>
            </a:extLst>
          </p:cNvPr>
          <p:cNvSpPr>
            <a:spLocks noGrp="1"/>
          </p:cNvSpPr>
          <p:nvPr>
            <p:ph type="dt" sz="half" idx="10"/>
          </p:nvPr>
        </p:nvSpPr>
        <p:spPr/>
        <p:txBody>
          <a:bodyPr/>
          <a:lstStyle/>
          <a:p>
            <a:fld id="{5F85A9FF-F717-4898-A06F-5D23B78BF51D}" type="datetimeFigureOut">
              <a:rPr lang="en-US" smtClean="0"/>
              <a:t>9/23/2025</a:t>
            </a:fld>
            <a:endParaRPr lang="en-US"/>
          </a:p>
        </p:txBody>
      </p:sp>
      <p:sp>
        <p:nvSpPr>
          <p:cNvPr id="6" name="Footer Placeholder 5">
            <a:extLst>
              <a:ext uri="{FF2B5EF4-FFF2-40B4-BE49-F238E27FC236}">
                <a16:creationId xmlns:a16="http://schemas.microsoft.com/office/drawing/2014/main" id="{E5920464-3AD6-44BD-9209-98DA3D230B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8652B2-750A-4141-8ABD-67EA36F67354}"/>
              </a:ext>
            </a:extLst>
          </p:cNvPr>
          <p:cNvSpPr>
            <a:spLocks noGrp="1"/>
          </p:cNvSpPr>
          <p:nvPr>
            <p:ph type="sldNum" sz="quarter" idx="12"/>
          </p:nvPr>
        </p:nvSpPr>
        <p:spPr/>
        <p:txBody>
          <a:bodyPr/>
          <a:lstStyle/>
          <a:p>
            <a:fld id="{1BD5B823-FCE5-4BF0-BE53-547D85F79B40}" type="slidenum">
              <a:rPr lang="en-US" smtClean="0"/>
              <a:t>‹#›</a:t>
            </a:fld>
            <a:endParaRPr lang="en-US"/>
          </a:p>
        </p:txBody>
      </p:sp>
    </p:spTree>
    <p:extLst>
      <p:ext uri="{BB962C8B-B14F-4D97-AF65-F5344CB8AC3E}">
        <p14:creationId xmlns:p14="http://schemas.microsoft.com/office/powerpoint/2010/main" val="497360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6559F-1246-4475-AB46-DB83F458812F}"/>
              </a:ext>
            </a:extLst>
          </p:cNvPr>
          <p:cNvSpPr>
            <a:spLocks noGrp="1"/>
          </p:cNvSpPr>
          <p:nvPr>
            <p:ph type="title"/>
          </p:nvPr>
        </p:nvSpPr>
        <p:spPr>
          <a:xfrm>
            <a:off x="838200" y="365125"/>
            <a:ext cx="10515600" cy="549275"/>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9CD2F819-8581-4989-A283-5043B30FB9D3}"/>
              </a:ext>
            </a:extLst>
          </p:cNvPr>
          <p:cNvSpPr>
            <a:spLocks noGrp="1"/>
          </p:cNvSpPr>
          <p:nvPr>
            <p:ph type="body" idx="1"/>
          </p:nvPr>
        </p:nvSpPr>
        <p:spPr>
          <a:xfrm>
            <a:off x="838200" y="1163171"/>
            <a:ext cx="10515600" cy="501379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CE88399E-034E-4B6E-9B21-64D286E9F0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85A9FF-F717-4898-A06F-5D23B78BF51D}" type="datetimeFigureOut">
              <a:rPr lang="en-US" smtClean="0"/>
              <a:t>9/23/2025</a:t>
            </a:fld>
            <a:endParaRPr lang="en-US"/>
          </a:p>
        </p:txBody>
      </p:sp>
      <p:sp>
        <p:nvSpPr>
          <p:cNvPr id="5" name="Footer Placeholder 4">
            <a:extLst>
              <a:ext uri="{FF2B5EF4-FFF2-40B4-BE49-F238E27FC236}">
                <a16:creationId xmlns:a16="http://schemas.microsoft.com/office/drawing/2014/main" id="{4F812975-4003-43EF-B73E-688009A2BC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29FE233-217D-44D9-9438-7AEC636A33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D5B823-FCE5-4BF0-BE53-547D85F79B40}" type="slidenum">
              <a:rPr lang="en-US" smtClean="0"/>
              <a:t>‹#›</a:t>
            </a:fld>
            <a:endParaRPr lang="en-US"/>
          </a:p>
        </p:txBody>
      </p:sp>
    </p:spTree>
    <p:extLst>
      <p:ext uri="{BB962C8B-B14F-4D97-AF65-F5344CB8AC3E}">
        <p14:creationId xmlns:p14="http://schemas.microsoft.com/office/powerpoint/2010/main" val="13669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kern="1200">
          <a:solidFill>
            <a:schemeClr val="tx1"/>
          </a:solidFill>
          <a:latin typeface="Garamond" panose="02020404030301010803"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Garamond" panose="020204040303010108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aramond" panose="020204040303010108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aramond" panose="020204040303010108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aramond" panose="020204040303010108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aramond" panose="020204040303010108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950290"/>
          </a:xfrm>
        </p:spPr>
        <p:txBody>
          <a:bodyPr>
            <a:normAutofit/>
          </a:bodyPr>
          <a:lstStyle/>
          <a:p>
            <a:r>
              <a:rPr lang="en-US" sz="3600" dirty="0">
                <a:latin typeface="Garamond"/>
              </a:rPr>
              <a:t>Credit Provision by Banks and Nonbanks</a:t>
            </a:r>
            <a:endParaRPr sz="3600" dirty="0">
              <a:latin typeface="Garamond"/>
            </a:endParaRPr>
          </a:p>
        </p:txBody>
      </p:sp>
      <p:sp>
        <p:nvSpPr>
          <p:cNvPr id="3" name="Subtitle 2"/>
          <p:cNvSpPr>
            <a:spLocks noGrp="1"/>
          </p:cNvSpPr>
          <p:nvPr>
            <p:ph type="subTitle" idx="1"/>
          </p:nvPr>
        </p:nvSpPr>
        <p:spPr/>
        <p:txBody>
          <a:bodyPr/>
          <a:lstStyle/>
          <a:p>
            <a:r>
              <a:rPr sz="2000" dirty="0">
                <a:latin typeface="Garamond"/>
              </a:rPr>
              <a:t>Discussant</a:t>
            </a:r>
            <a:r>
              <a:rPr lang="en-US" sz="2000" dirty="0">
                <a:latin typeface="Garamond"/>
              </a:rPr>
              <a:t>: Janet Gao</a:t>
            </a:r>
            <a:r>
              <a:rPr sz="2000" dirty="0">
                <a:latin typeface="Garamond"/>
              </a:rPr>
              <a:t> </a:t>
            </a:r>
            <a:endParaRPr lang="en-US" sz="2000" dirty="0">
              <a:latin typeface="Garamond"/>
            </a:endParaRPr>
          </a:p>
          <a:p>
            <a:r>
              <a:rPr lang="en-US" sz="2000" dirty="0">
                <a:latin typeface="Garamond"/>
              </a:rPr>
              <a:t>Georgetown University</a:t>
            </a:r>
          </a:p>
          <a:p>
            <a:r>
              <a:rPr lang="en-US" sz="2000" dirty="0">
                <a:latin typeface="Garamond"/>
              </a:rPr>
              <a:t>FDIC Bank Research Conference </a:t>
            </a:r>
          </a:p>
          <a:p>
            <a:r>
              <a:rPr lang="en-US" sz="2000" dirty="0">
                <a:latin typeface="Garamond"/>
              </a:rPr>
              <a:t>September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9C4A2-9A30-4F7A-A95E-D59828EFAFF8}"/>
              </a:ext>
            </a:extLst>
          </p:cNvPr>
          <p:cNvSpPr>
            <a:spLocks noGrp="1"/>
          </p:cNvSpPr>
          <p:nvPr>
            <p:ph type="title"/>
          </p:nvPr>
        </p:nvSpPr>
        <p:spPr/>
        <p:txBody>
          <a:bodyPr/>
          <a:lstStyle/>
          <a:p>
            <a:r>
              <a:rPr lang="en-US" dirty="0"/>
              <a:t>Paper 1: What makes private lenders special? </a:t>
            </a:r>
          </a:p>
        </p:txBody>
      </p:sp>
      <p:sp>
        <p:nvSpPr>
          <p:cNvPr id="3" name="Content Placeholder 2">
            <a:extLst>
              <a:ext uri="{FF2B5EF4-FFF2-40B4-BE49-F238E27FC236}">
                <a16:creationId xmlns:a16="http://schemas.microsoft.com/office/drawing/2014/main" id="{0EF2D64C-12E7-4E8D-A865-CBAA0B8A310D}"/>
              </a:ext>
            </a:extLst>
          </p:cNvPr>
          <p:cNvSpPr>
            <a:spLocks noGrp="1"/>
          </p:cNvSpPr>
          <p:nvPr>
            <p:ph idx="1"/>
          </p:nvPr>
        </p:nvSpPr>
        <p:spPr/>
        <p:txBody>
          <a:bodyPr>
            <a:normAutofit/>
          </a:bodyPr>
          <a:lstStyle/>
          <a:p>
            <a:r>
              <a:rPr lang="en-US" dirty="0"/>
              <a:t>Explanation 1: Private lenders are less regulated (similar to less-regulated banks) </a:t>
            </a:r>
            <a:r>
              <a:rPr lang="en-US" dirty="0">
                <a:sym typeface="Wingdings" panose="05000000000000000000" pitchFamily="2" charset="2"/>
              </a:rPr>
              <a:t> Take more risk</a:t>
            </a:r>
            <a:endParaRPr lang="en-US" dirty="0"/>
          </a:p>
          <a:p>
            <a:pPr lvl="1"/>
            <a:r>
              <a:rPr lang="en-US" dirty="0"/>
              <a:t>Do private lenders behave similarly to banks with non-binding capital requirements?</a:t>
            </a:r>
          </a:p>
          <a:p>
            <a:r>
              <a:rPr lang="en-US" dirty="0"/>
              <a:t>Explanation 2: Private lenders lack monitoring ability or soft information</a:t>
            </a:r>
          </a:p>
          <a:p>
            <a:pPr lvl="1"/>
            <a:r>
              <a:rPr lang="en-US" dirty="0"/>
              <a:t>Similar to the syndicated loans market: banks provide line of credit and monitoring, nonbank lenders provide term loans (</a:t>
            </a:r>
            <a:r>
              <a:rPr lang="en-US" i="1" dirty="0">
                <a:solidFill>
                  <a:schemeClr val="accent1"/>
                </a:solidFill>
              </a:rPr>
              <a:t>Berlin, </a:t>
            </a:r>
            <a:r>
              <a:rPr lang="en-US" i="1" dirty="0" err="1">
                <a:solidFill>
                  <a:schemeClr val="accent1"/>
                </a:solidFill>
              </a:rPr>
              <a:t>Nini</a:t>
            </a:r>
            <a:r>
              <a:rPr lang="en-US" i="1" dirty="0">
                <a:solidFill>
                  <a:schemeClr val="accent1"/>
                </a:solidFill>
              </a:rPr>
              <a:t>, and Yu 2020 JFE</a:t>
            </a:r>
            <a:r>
              <a:rPr lang="en-US" dirty="0"/>
              <a:t>). </a:t>
            </a:r>
          </a:p>
          <a:p>
            <a:pPr lvl="1"/>
            <a:r>
              <a:rPr lang="en-US" b="1" dirty="0">
                <a:solidFill>
                  <a:schemeClr val="accent1"/>
                </a:solidFill>
              </a:rPr>
              <a:t>Suggestion</a:t>
            </a:r>
            <a:r>
              <a:rPr lang="en-US" dirty="0"/>
              <a:t>: Verify whether direct lenders rely on banks’ monitoring ability, e.g., does having bank line of credit facilitate firms getting private credit? What types of covenants are specified in dual borrower loans?</a:t>
            </a:r>
          </a:p>
          <a:p>
            <a:r>
              <a:rPr lang="en-US" dirty="0"/>
              <a:t>Explanation 3: Private lenders provide near-equity debt to facilitate risky transaction</a:t>
            </a:r>
          </a:p>
          <a:p>
            <a:pPr lvl="1"/>
            <a:r>
              <a:rPr lang="en-US" b="1" dirty="0">
                <a:solidFill>
                  <a:schemeClr val="accent1"/>
                </a:solidFill>
              </a:rPr>
              <a:t>Suggestion</a:t>
            </a:r>
            <a:r>
              <a:rPr lang="en-US" dirty="0"/>
              <a:t>: Compare the risk and return of private credit to PE return as a benchmark, or the equity returns of the borrowers</a:t>
            </a:r>
          </a:p>
        </p:txBody>
      </p:sp>
    </p:spTree>
    <p:extLst>
      <p:ext uri="{BB962C8B-B14F-4D97-AF65-F5344CB8AC3E}">
        <p14:creationId xmlns:p14="http://schemas.microsoft.com/office/powerpoint/2010/main" val="2256828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70F58-D7CB-4264-BF8A-01A3B70DF010}"/>
              </a:ext>
            </a:extLst>
          </p:cNvPr>
          <p:cNvSpPr>
            <a:spLocks noGrp="1"/>
          </p:cNvSpPr>
          <p:nvPr>
            <p:ph type="title"/>
          </p:nvPr>
        </p:nvSpPr>
        <p:spPr/>
        <p:txBody>
          <a:bodyPr>
            <a:normAutofit fontScale="90000"/>
          </a:bodyPr>
          <a:lstStyle/>
          <a:p>
            <a:r>
              <a:rPr lang="en-US" dirty="0"/>
              <a:t>Paper 2: Credit Union Expansions: A Fork in the Road for Local Banks? </a:t>
            </a:r>
          </a:p>
        </p:txBody>
      </p:sp>
      <p:sp>
        <p:nvSpPr>
          <p:cNvPr id="3" name="Content Placeholder 2">
            <a:extLst>
              <a:ext uri="{FF2B5EF4-FFF2-40B4-BE49-F238E27FC236}">
                <a16:creationId xmlns:a16="http://schemas.microsoft.com/office/drawing/2014/main" id="{5FA54770-661B-418A-B4A8-A97ED0A6DCB8}"/>
              </a:ext>
            </a:extLst>
          </p:cNvPr>
          <p:cNvSpPr>
            <a:spLocks noGrp="1"/>
          </p:cNvSpPr>
          <p:nvPr>
            <p:ph idx="1"/>
          </p:nvPr>
        </p:nvSpPr>
        <p:spPr/>
        <p:txBody>
          <a:bodyPr>
            <a:normAutofit/>
          </a:bodyPr>
          <a:lstStyle/>
          <a:p>
            <a:r>
              <a:rPr lang="en-US" dirty="0"/>
              <a:t>The authors provide a rich set of fact that describes the “equilibrium” IO structure in the financial intermediation industry</a:t>
            </a:r>
          </a:p>
          <a:p>
            <a:pPr lvl="1"/>
            <a:r>
              <a:rPr lang="en-US" dirty="0"/>
              <a:t>Credit unions follow a highly localized business model and are more “generous” than banks, providing higher deposit rates and charging lower loan spreads </a:t>
            </a:r>
          </a:p>
          <a:p>
            <a:r>
              <a:rPr lang="en-US" dirty="0"/>
              <a:t>Identification strategy: A 2017 change in regulatory requirement that allows federal credit unions (FCUs) to relax their membership requirements and expand membership bases</a:t>
            </a:r>
          </a:p>
          <a:p>
            <a:r>
              <a:rPr lang="en-US" dirty="0"/>
              <a:t>Main findings: </a:t>
            </a:r>
          </a:p>
          <a:p>
            <a:pPr lvl="1"/>
            <a:r>
              <a:rPr lang="en-US" dirty="0"/>
              <a:t>As credit union expands due to deregulation, large banks retreat but small banks “fight”</a:t>
            </a:r>
          </a:p>
          <a:p>
            <a:pPr lvl="2"/>
            <a:r>
              <a:rPr lang="en-US" dirty="0"/>
              <a:t>Large banks close branches, securitize more loans</a:t>
            </a:r>
          </a:p>
          <a:p>
            <a:pPr lvl="2"/>
            <a:r>
              <a:rPr lang="en-US" dirty="0"/>
              <a:t>Small banks increase deposit rates and reduce lending rates</a:t>
            </a:r>
          </a:p>
          <a:p>
            <a:pPr lvl="1"/>
            <a:r>
              <a:rPr lang="en-US" dirty="0"/>
              <a:t>Importantly, increased credit to low-income borrowers without increasing risk.</a:t>
            </a:r>
          </a:p>
          <a:p>
            <a:endParaRPr lang="en-US" dirty="0"/>
          </a:p>
        </p:txBody>
      </p:sp>
    </p:spTree>
    <p:extLst>
      <p:ext uri="{BB962C8B-B14F-4D97-AF65-F5344CB8AC3E}">
        <p14:creationId xmlns:p14="http://schemas.microsoft.com/office/powerpoint/2010/main" val="2748680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70F58-D7CB-4264-BF8A-01A3B70DF010}"/>
              </a:ext>
            </a:extLst>
          </p:cNvPr>
          <p:cNvSpPr>
            <a:spLocks noGrp="1"/>
          </p:cNvSpPr>
          <p:nvPr>
            <p:ph type="title"/>
          </p:nvPr>
        </p:nvSpPr>
        <p:spPr/>
        <p:txBody>
          <a:bodyPr>
            <a:normAutofit fontScale="90000"/>
          </a:bodyPr>
          <a:lstStyle/>
          <a:p>
            <a:r>
              <a:rPr lang="en-US" dirty="0"/>
              <a:t>Paper 2: Credit Union Expansions: A Fork in the Road for Local Banks? </a:t>
            </a:r>
          </a:p>
        </p:txBody>
      </p:sp>
      <p:sp>
        <p:nvSpPr>
          <p:cNvPr id="3" name="Content Placeholder 2">
            <a:extLst>
              <a:ext uri="{FF2B5EF4-FFF2-40B4-BE49-F238E27FC236}">
                <a16:creationId xmlns:a16="http://schemas.microsoft.com/office/drawing/2014/main" id="{5FA54770-661B-418A-B4A8-A97ED0A6DCB8}"/>
              </a:ext>
            </a:extLst>
          </p:cNvPr>
          <p:cNvSpPr>
            <a:spLocks noGrp="1"/>
          </p:cNvSpPr>
          <p:nvPr>
            <p:ph idx="1"/>
          </p:nvPr>
        </p:nvSpPr>
        <p:spPr>
          <a:xfrm>
            <a:off x="838200" y="1405219"/>
            <a:ext cx="10515600" cy="5358652"/>
          </a:xfrm>
        </p:spPr>
        <p:txBody>
          <a:bodyPr>
            <a:normAutofit/>
          </a:bodyPr>
          <a:lstStyle/>
          <a:p>
            <a:r>
              <a:rPr lang="en-US" dirty="0"/>
              <a:t>Impressive data work &amp; empirical execution!</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Theoretical framework helps to outline intuition</a:t>
            </a:r>
          </a:p>
          <a:p>
            <a:r>
              <a:rPr lang="en-US" dirty="0"/>
              <a:t>Fascinating results!</a:t>
            </a:r>
          </a:p>
          <a:p>
            <a:endParaRPr lang="en-US" dirty="0"/>
          </a:p>
          <a:p>
            <a:endParaRPr lang="en-US" dirty="0"/>
          </a:p>
          <a:p>
            <a:endParaRPr lang="en-US" dirty="0"/>
          </a:p>
          <a:p>
            <a:endParaRPr lang="en-US" dirty="0"/>
          </a:p>
          <a:p>
            <a:endParaRPr lang="en-US" dirty="0"/>
          </a:p>
        </p:txBody>
      </p:sp>
      <p:grpSp>
        <p:nvGrpSpPr>
          <p:cNvPr id="21" name="Group 20">
            <a:extLst>
              <a:ext uri="{FF2B5EF4-FFF2-40B4-BE49-F238E27FC236}">
                <a16:creationId xmlns:a16="http://schemas.microsoft.com/office/drawing/2014/main" id="{77983E00-8F21-4916-9600-3D9E1B65B195}"/>
              </a:ext>
            </a:extLst>
          </p:cNvPr>
          <p:cNvGrpSpPr/>
          <p:nvPr/>
        </p:nvGrpSpPr>
        <p:grpSpPr>
          <a:xfrm>
            <a:off x="1670250" y="2080957"/>
            <a:ext cx="5782235" cy="2981322"/>
            <a:chOff x="1741394" y="2270310"/>
            <a:chExt cx="5782235" cy="2981322"/>
          </a:xfrm>
        </p:grpSpPr>
        <p:grpSp>
          <p:nvGrpSpPr>
            <p:cNvPr id="12" name="Group 11">
              <a:extLst>
                <a:ext uri="{FF2B5EF4-FFF2-40B4-BE49-F238E27FC236}">
                  <a16:creationId xmlns:a16="http://schemas.microsoft.com/office/drawing/2014/main" id="{7FF3A393-06A5-406E-B434-252D018108CA}"/>
                </a:ext>
              </a:extLst>
            </p:cNvPr>
            <p:cNvGrpSpPr/>
            <p:nvPr/>
          </p:nvGrpSpPr>
          <p:grpSpPr>
            <a:xfrm>
              <a:off x="1741394" y="3295788"/>
              <a:ext cx="3467100" cy="927848"/>
              <a:chOff x="1882588" y="2965075"/>
              <a:chExt cx="3467100" cy="927848"/>
            </a:xfrm>
          </p:grpSpPr>
          <p:sp>
            <p:nvSpPr>
              <p:cNvPr id="5" name="Rectangle: Rounded Corners 4">
                <a:extLst>
                  <a:ext uri="{FF2B5EF4-FFF2-40B4-BE49-F238E27FC236}">
                    <a16:creationId xmlns:a16="http://schemas.microsoft.com/office/drawing/2014/main" id="{7934F782-2534-4EC6-98D7-5F3277585574}"/>
                  </a:ext>
                </a:extLst>
              </p:cNvPr>
              <p:cNvSpPr/>
              <p:nvPr/>
            </p:nvSpPr>
            <p:spPr>
              <a:xfrm>
                <a:off x="1882588" y="2965076"/>
                <a:ext cx="1465729" cy="9278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Garamond" panose="02020404030301010803" pitchFamily="18" charset="0"/>
                  </a:rPr>
                  <a:t>Bank and CU Fundamentals and ID (Call Report)</a:t>
                </a:r>
              </a:p>
            </p:txBody>
          </p:sp>
          <p:sp>
            <p:nvSpPr>
              <p:cNvPr id="6" name="Rectangle: Rounded Corners 5">
                <a:extLst>
                  <a:ext uri="{FF2B5EF4-FFF2-40B4-BE49-F238E27FC236}">
                    <a16:creationId xmlns:a16="http://schemas.microsoft.com/office/drawing/2014/main" id="{F3A83999-0D0C-4441-BB62-1E33D62D5349}"/>
                  </a:ext>
                </a:extLst>
              </p:cNvPr>
              <p:cNvSpPr/>
              <p:nvPr/>
            </p:nvSpPr>
            <p:spPr>
              <a:xfrm>
                <a:off x="3883959" y="2965075"/>
                <a:ext cx="1465729" cy="9278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Garamond" panose="02020404030301010803" pitchFamily="18" charset="0"/>
                  </a:rPr>
                  <a:t>Branch Location (and deposits): FDIC</a:t>
                </a:r>
              </a:p>
            </p:txBody>
          </p:sp>
          <p:cxnSp>
            <p:nvCxnSpPr>
              <p:cNvPr id="8" name="Straight Arrow Connector 7">
                <a:extLst>
                  <a:ext uri="{FF2B5EF4-FFF2-40B4-BE49-F238E27FC236}">
                    <a16:creationId xmlns:a16="http://schemas.microsoft.com/office/drawing/2014/main" id="{B231DE4D-CB88-45C9-B6C6-D1D4DE0543D0}"/>
                  </a:ext>
                </a:extLst>
              </p:cNvPr>
              <p:cNvCxnSpPr>
                <a:endCxn id="6" idx="1"/>
              </p:cNvCxnSpPr>
              <p:nvPr/>
            </p:nvCxnSpPr>
            <p:spPr>
              <a:xfrm>
                <a:off x="3348317" y="3428999"/>
                <a:ext cx="535642"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grpSp>
          <p:nvGrpSpPr>
            <p:cNvPr id="20" name="Group 19">
              <a:extLst>
                <a:ext uri="{FF2B5EF4-FFF2-40B4-BE49-F238E27FC236}">
                  <a16:creationId xmlns:a16="http://schemas.microsoft.com/office/drawing/2014/main" id="{17B3F82A-1325-47FA-9055-E91FB3E7252E}"/>
                </a:ext>
              </a:extLst>
            </p:cNvPr>
            <p:cNvGrpSpPr/>
            <p:nvPr/>
          </p:nvGrpSpPr>
          <p:grpSpPr>
            <a:xfrm>
              <a:off x="5208494" y="2270310"/>
              <a:ext cx="2315135" cy="2981322"/>
              <a:chOff x="5208494" y="2270310"/>
              <a:chExt cx="2315135" cy="2981322"/>
            </a:xfrm>
          </p:grpSpPr>
          <p:sp>
            <p:nvSpPr>
              <p:cNvPr id="9" name="Rectangle: Rounded Corners 8">
                <a:extLst>
                  <a:ext uri="{FF2B5EF4-FFF2-40B4-BE49-F238E27FC236}">
                    <a16:creationId xmlns:a16="http://schemas.microsoft.com/office/drawing/2014/main" id="{97C5F152-A3BB-4A90-BC26-58340DFB6926}"/>
                  </a:ext>
                </a:extLst>
              </p:cNvPr>
              <p:cNvSpPr/>
              <p:nvPr/>
            </p:nvSpPr>
            <p:spPr>
              <a:xfrm>
                <a:off x="5791200" y="2270310"/>
                <a:ext cx="1732429" cy="9278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Garamond" panose="02020404030301010803" pitchFamily="18" charset="0"/>
                  </a:rPr>
                  <a:t>Mortgage Origination and Performance (HMDA and Fannie Mae &amp; Freddie Mac)</a:t>
                </a:r>
              </a:p>
            </p:txBody>
          </p:sp>
          <p:sp>
            <p:nvSpPr>
              <p:cNvPr id="10" name="Rectangle: Rounded Corners 9">
                <a:extLst>
                  <a:ext uri="{FF2B5EF4-FFF2-40B4-BE49-F238E27FC236}">
                    <a16:creationId xmlns:a16="http://schemas.microsoft.com/office/drawing/2014/main" id="{A856358D-662D-44B7-9CC6-C0C421BB3AA4}"/>
                  </a:ext>
                </a:extLst>
              </p:cNvPr>
              <p:cNvSpPr/>
              <p:nvPr/>
            </p:nvSpPr>
            <p:spPr>
              <a:xfrm>
                <a:off x="5791199" y="3295789"/>
                <a:ext cx="1732429" cy="9278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Garamond" panose="02020404030301010803" pitchFamily="18" charset="0"/>
                  </a:rPr>
                  <a:t>Deposit Rate </a:t>
                </a:r>
              </a:p>
              <a:p>
                <a:pPr algn="ctr"/>
                <a:r>
                  <a:rPr lang="en-US" sz="1200" dirty="0">
                    <a:latin typeface="Garamond" panose="02020404030301010803" pitchFamily="18" charset="0"/>
                  </a:rPr>
                  <a:t>(</a:t>
                </a:r>
                <a:r>
                  <a:rPr lang="en-US" sz="1200" dirty="0" err="1">
                    <a:latin typeface="Garamond" panose="02020404030301010803" pitchFamily="18" charset="0"/>
                  </a:rPr>
                  <a:t>RateWatch</a:t>
                </a:r>
                <a:r>
                  <a:rPr lang="en-US" sz="1200" dirty="0">
                    <a:latin typeface="Garamond" panose="02020404030301010803" pitchFamily="18" charset="0"/>
                  </a:rPr>
                  <a:t>)</a:t>
                </a:r>
              </a:p>
            </p:txBody>
          </p:sp>
          <p:sp>
            <p:nvSpPr>
              <p:cNvPr id="11" name="Rectangle: Rounded Corners 10">
                <a:extLst>
                  <a:ext uri="{FF2B5EF4-FFF2-40B4-BE49-F238E27FC236}">
                    <a16:creationId xmlns:a16="http://schemas.microsoft.com/office/drawing/2014/main" id="{6E4988D9-FFD7-4AB3-AEB3-0CAA04358AFE}"/>
                  </a:ext>
                </a:extLst>
              </p:cNvPr>
              <p:cNvSpPr/>
              <p:nvPr/>
            </p:nvSpPr>
            <p:spPr>
              <a:xfrm>
                <a:off x="5791199" y="4323785"/>
                <a:ext cx="1732429" cy="92784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latin typeface="Garamond" panose="02020404030301010803" pitchFamily="18" charset="0"/>
                  </a:rPr>
                  <a:t>Small Business Loans (SBA 7a)</a:t>
                </a:r>
              </a:p>
            </p:txBody>
          </p:sp>
          <p:cxnSp>
            <p:nvCxnSpPr>
              <p:cNvPr id="14" name="Straight Arrow Connector 13">
                <a:extLst>
                  <a:ext uri="{FF2B5EF4-FFF2-40B4-BE49-F238E27FC236}">
                    <a16:creationId xmlns:a16="http://schemas.microsoft.com/office/drawing/2014/main" id="{CC7358ED-4C45-40C1-A5F3-FA2ED49F95B8}"/>
                  </a:ext>
                </a:extLst>
              </p:cNvPr>
              <p:cNvCxnSpPr>
                <a:stCxn id="6" idx="3"/>
                <a:endCxn id="9" idx="1"/>
              </p:cNvCxnSpPr>
              <p:nvPr/>
            </p:nvCxnSpPr>
            <p:spPr>
              <a:xfrm flipV="1">
                <a:off x="5208494" y="2734234"/>
                <a:ext cx="582706" cy="10254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A58DCC98-5A3F-4700-90C8-ED22B79A8D26}"/>
                  </a:ext>
                </a:extLst>
              </p:cNvPr>
              <p:cNvCxnSpPr>
                <a:endCxn id="10" idx="1"/>
              </p:cNvCxnSpPr>
              <p:nvPr/>
            </p:nvCxnSpPr>
            <p:spPr>
              <a:xfrm>
                <a:off x="5208494" y="3759711"/>
                <a:ext cx="582705" cy="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C9B9E31F-F785-4870-BA53-5F151A38AD30}"/>
                  </a:ext>
                </a:extLst>
              </p:cNvPr>
              <p:cNvCxnSpPr>
                <a:cxnSpLocks/>
                <a:stCxn id="6" idx="3"/>
              </p:cNvCxnSpPr>
              <p:nvPr/>
            </p:nvCxnSpPr>
            <p:spPr>
              <a:xfrm>
                <a:off x="5208494" y="3759712"/>
                <a:ext cx="578783" cy="10254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338332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6" presetClass="entr" presetSubtype="21" fill="hold" nodeType="withEffect">
                                  <p:stCondLst>
                                    <p:cond delay="0"/>
                                  </p:stCondLst>
                                  <p:childTnLst>
                                    <p:set>
                                      <p:cBhvr>
                                        <p:cTn id="8" dur="1" fill="hold">
                                          <p:stCondLst>
                                            <p:cond delay="0"/>
                                          </p:stCondLst>
                                        </p:cTn>
                                        <p:tgtEl>
                                          <p:spTgt spid="21"/>
                                        </p:tgtEl>
                                        <p:attrNameLst>
                                          <p:attrName>style.visibility</p:attrName>
                                        </p:attrNameLst>
                                      </p:cBhvr>
                                      <p:to>
                                        <p:strVal val="visible"/>
                                      </p:to>
                                    </p:set>
                                    <p:animEffect transition="in" filter="barn(inVertical)">
                                      <p:cBhvr>
                                        <p:cTn id="9" dur="500"/>
                                        <p:tgtEl>
                                          <p:spTgt spid="21"/>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DCC0B-839C-4517-9EEB-8D5DD6033A11}"/>
              </a:ext>
            </a:extLst>
          </p:cNvPr>
          <p:cNvSpPr>
            <a:spLocks noGrp="1"/>
          </p:cNvSpPr>
          <p:nvPr>
            <p:ph type="title"/>
          </p:nvPr>
        </p:nvSpPr>
        <p:spPr/>
        <p:txBody>
          <a:bodyPr/>
          <a:lstStyle/>
          <a:p>
            <a:r>
              <a:rPr lang="en-US" dirty="0"/>
              <a:t>Paper 2: Uniqueness of the Setting </a:t>
            </a:r>
          </a:p>
        </p:txBody>
      </p:sp>
      <p:sp>
        <p:nvSpPr>
          <p:cNvPr id="3" name="Content Placeholder 2">
            <a:extLst>
              <a:ext uri="{FF2B5EF4-FFF2-40B4-BE49-F238E27FC236}">
                <a16:creationId xmlns:a16="http://schemas.microsoft.com/office/drawing/2014/main" id="{7E2E7626-4C2F-4EF3-BF72-384FF869DD4B}"/>
              </a:ext>
            </a:extLst>
          </p:cNvPr>
          <p:cNvSpPr>
            <a:spLocks noGrp="1"/>
          </p:cNvSpPr>
          <p:nvPr>
            <p:ph idx="1"/>
          </p:nvPr>
        </p:nvSpPr>
        <p:spPr/>
        <p:txBody>
          <a:bodyPr>
            <a:normAutofit/>
          </a:bodyPr>
          <a:lstStyle/>
          <a:p>
            <a:r>
              <a:rPr lang="en-US" dirty="0"/>
              <a:t>How unique are the setting and results? </a:t>
            </a:r>
          </a:p>
          <a:p>
            <a:pPr lvl="1"/>
            <a:r>
              <a:rPr lang="en-US" dirty="0"/>
              <a:t>Is the shock different from a typical penetration/competition shock directly affecting small banks?</a:t>
            </a:r>
          </a:p>
          <a:p>
            <a:pPr lvl="1"/>
            <a:r>
              <a:rPr lang="en-US" dirty="0"/>
              <a:t>Is it surprising that credit unions compete mostly with small, local lenders? </a:t>
            </a:r>
          </a:p>
          <a:p>
            <a:r>
              <a:rPr lang="en-US" b="1" dirty="0">
                <a:solidFill>
                  <a:schemeClr val="accent1"/>
                </a:solidFill>
              </a:rPr>
              <a:t>Suggestion</a:t>
            </a:r>
            <a:r>
              <a:rPr lang="en-US" dirty="0"/>
              <a:t>: </a:t>
            </a:r>
          </a:p>
          <a:p>
            <a:pPr lvl="1"/>
            <a:r>
              <a:rPr lang="en-US" dirty="0"/>
              <a:t>Clarify the “null” -- Should we expect credit unions expansion to not affect local banks, or equally affect all banks?</a:t>
            </a:r>
          </a:p>
          <a:p>
            <a:pPr lvl="1"/>
            <a:r>
              <a:rPr lang="en-US" dirty="0"/>
              <a:t>Highlight the results on overall credit provision and credit risk in the area. </a:t>
            </a:r>
            <a:r>
              <a:rPr lang="en-US" dirty="0">
                <a:sym typeface="Wingdings" panose="05000000000000000000" pitchFamily="2" charset="2"/>
              </a:rPr>
              <a:t></a:t>
            </a:r>
            <a:r>
              <a:rPr lang="en-US" dirty="0"/>
              <a:t> C</a:t>
            </a:r>
            <a:r>
              <a:rPr lang="en-US" dirty="0">
                <a:sym typeface="Wingdings" panose="05000000000000000000" pitchFamily="2" charset="2"/>
              </a:rPr>
              <a:t>redit union expansion does not lead to “over-provision” of credit, but rather alleviates the effects from banking concentration</a:t>
            </a:r>
          </a:p>
          <a:p>
            <a:pPr lvl="1"/>
            <a:r>
              <a:rPr lang="en-US" dirty="0">
                <a:sym typeface="Wingdings" panose="05000000000000000000" pitchFamily="2" charset="2"/>
              </a:rPr>
              <a:t>Dive more </a:t>
            </a:r>
            <a:r>
              <a:rPr lang="en-US">
                <a:sym typeface="Wingdings" panose="05000000000000000000" pitchFamily="2" charset="2"/>
              </a:rPr>
              <a:t>into borrower-lender sorting</a:t>
            </a:r>
            <a:endParaRPr lang="en-US" dirty="0">
              <a:sym typeface="Wingdings" panose="05000000000000000000" pitchFamily="2" charset="2"/>
            </a:endParaRPr>
          </a:p>
        </p:txBody>
      </p:sp>
    </p:spTree>
    <p:extLst>
      <p:ext uri="{BB962C8B-B14F-4D97-AF65-F5344CB8AC3E}">
        <p14:creationId xmlns:p14="http://schemas.microsoft.com/office/powerpoint/2010/main" val="893803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DCC0B-839C-4517-9EEB-8D5DD6033A11}"/>
              </a:ext>
            </a:extLst>
          </p:cNvPr>
          <p:cNvSpPr>
            <a:spLocks noGrp="1"/>
          </p:cNvSpPr>
          <p:nvPr>
            <p:ph type="title"/>
          </p:nvPr>
        </p:nvSpPr>
        <p:spPr/>
        <p:txBody>
          <a:bodyPr/>
          <a:lstStyle/>
          <a:p>
            <a:r>
              <a:rPr lang="en-US" dirty="0"/>
              <a:t>Paper 2: Borrower-Lender Sorting</a:t>
            </a:r>
          </a:p>
        </p:txBody>
      </p:sp>
      <p:sp>
        <p:nvSpPr>
          <p:cNvPr id="3" name="Content Placeholder 2">
            <a:extLst>
              <a:ext uri="{FF2B5EF4-FFF2-40B4-BE49-F238E27FC236}">
                <a16:creationId xmlns:a16="http://schemas.microsoft.com/office/drawing/2014/main" id="{7E2E7626-4C2F-4EF3-BF72-384FF869DD4B}"/>
              </a:ext>
            </a:extLst>
          </p:cNvPr>
          <p:cNvSpPr>
            <a:spLocks noGrp="1"/>
          </p:cNvSpPr>
          <p:nvPr>
            <p:ph idx="1"/>
          </p:nvPr>
        </p:nvSpPr>
        <p:spPr>
          <a:xfrm>
            <a:off x="838200" y="1405218"/>
            <a:ext cx="10515600" cy="5256080"/>
          </a:xfrm>
        </p:spPr>
        <p:txBody>
          <a:bodyPr>
            <a:normAutofit/>
          </a:bodyPr>
          <a:lstStyle/>
          <a:p>
            <a:r>
              <a:rPr lang="en-US" dirty="0">
                <a:sym typeface="Wingdings" panose="05000000000000000000" pitchFamily="2" charset="2"/>
              </a:rPr>
              <a:t>Interesting (seemingly conflicting) evidence: </a:t>
            </a:r>
          </a:p>
          <a:p>
            <a:pPr lvl="1"/>
            <a:r>
              <a:rPr lang="en-US" dirty="0">
                <a:sym typeface="Wingdings" panose="05000000000000000000" pitchFamily="2" charset="2"/>
              </a:rPr>
              <a:t>credit union penetration increases NPL and delinquency at small banks</a:t>
            </a:r>
          </a:p>
          <a:p>
            <a:pPr lvl="1"/>
            <a:r>
              <a:rPr lang="en-US" dirty="0"/>
              <a:t>credit union penetration expands credit to the riskiest (lowest-income) borrowers </a:t>
            </a:r>
          </a:p>
          <a:p>
            <a:r>
              <a:rPr lang="en-US" dirty="0"/>
              <a:t>Potential explanation: credit unions syphon away higher quality borrowers, forcing small banks to reach down to lower-quality borrowers</a:t>
            </a:r>
          </a:p>
          <a:p>
            <a:pPr lvl="1"/>
            <a:r>
              <a:rPr lang="en-US" dirty="0">
                <a:sym typeface="Wingdings" panose="05000000000000000000" pitchFamily="2" charset="2"/>
              </a:rPr>
              <a:t>When large banks retreat, how do CUs or small banks fill the void and divide the clients? </a:t>
            </a:r>
          </a:p>
          <a:p>
            <a:r>
              <a:rPr lang="en-US" b="1" dirty="0">
                <a:solidFill>
                  <a:schemeClr val="accent1"/>
                </a:solidFill>
                <a:sym typeface="Wingdings" panose="05000000000000000000" pitchFamily="2" charset="2"/>
              </a:rPr>
              <a:t>Additional Suggestions</a:t>
            </a:r>
            <a:r>
              <a:rPr lang="en-US" dirty="0">
                <a:sym typeface="Wingdings" panose="05000000000000000000" pitchFamily="2" charset="2"/>
              </a:rPr>
              <a:t>:</a:t>
            </a:r>
          </a:p>
          <a:p>
            <a:pPr lvl="1"/>
            <a:r>
              <a:rPr lang="en-US" dirty="0"/>
              <a:t>Clarify whether the lower rates charged by credit unions arise from their specialization in safer borrowers, or from their information advantage. – For example, regress loan terms on CU indicator, while controlling for borrower type-year FE. </a:t>
            </a:r>
          </a:p>
          <a:p>
            <a:pPr lvl="1"/>
            <a:r>
              <a:rPr lang="en-US" dirty="0">
                <a:sym typeface="Wingdings" panose="05000000000000000000" pitchFamily="2" charset="2"/>
              </a:rPr>
              <a:t>Check borrower-lender sorting based on (1) ex ante borrower characteristics, (2) ex post delinquency rates, and how the sorting </a:t>
            </a:r>
            <a:r>
              <a:rPr lang="en-US" b="1" dirty="0">
                <a:solidFill>
                  <a:schemeClr val="accent1"/>
                </a:solidFill>
                <a:sym typeface="Wingdings" panose="05000000000000000000" pitchFamily="2" charset="2"/>
              </a:rPr>
              <a:t>changes</a:t>
            </a:r>
            <a:r>
              <a:rPr lang="en-US" dirty="0">
                <a:sym typeface="Wingdings" panose="05000000000000000000" pitchFamily="2" charset="2"/>
              </a:rPr>
              <a:t> after credit union penetration</a:t>
            </a:r>
          </a:p>
        </p:txBody>
      </p:sp>
    </p:spTree>
    <p:extLst>
      <p:ext uri="{BB962C8B-B14F-4D97-AF65-F5344CB8AC3E}">
        <p14:creationId xmlns:p14="http://schemas.microsoft.com/office/powerpoint/2010/main" val="3554822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70F58-D7CB-4264-BF8A-01A3B70DF010}"/>
              </a:ext>
            </a:extLst>
          </p:cNvPr>
          <p:cNvSpPr>
            <a:spLocks noGrp="1"/>
          </p:cNvSpPr>
          <p:nvPr>
            <p:ph type="title"/>
          </p:nvPr>
        </p:nvSpPr>
        <p:spPr/>
        <p:txBody>
          <a:bodyPr>
            <a:normAutofit/>
          </a:bodyPr>
          <a:lstStyle/>
          <a:p>
            <a:r>
              <a:rPr lang="en-US" dirty="0"/>
              <a:t>Paper 2: Identification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5FA54770-661B-418A-B4A8-A97ED0A6DCB8}"/>
                  </a:ext>
                </a:extLst>
              </p:cNvPr>
              <p:cNvSpPr>
                <a:spLocks noGrp="1"/>
              </p:cNvSpPr>
              <p:nvPr>
                <p:ph idx="1"/>
              </p:nvPr>
            </p:nvSpPr>
            <p:spPr>
              <a:xfrm>
                <a:off x="838200" y="1405218"/>
                <a:ext cx="10515600" cy="5087656"/>
              </a:xfrm>
            </p:spPr>
            <p:txBody>
              <a:bodyPr>
                <a:normAutofit fontScale="92500" lnSpcReduction="10000"/>
              </a:bodyPr>
              <a:lstStyle/>
              <a:p>
                <a:r>
                  <a:rPr lang="en-US" dirty="0"/>
                  <a:t>The authors run a DID design:</a:t>
                </a:r>
              </a:p>
              <a:p>
                <a:pPr marL="0" indent="0" algn="ctr">
                  <a:buNone/>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𝑌</m:t>
                          </m:r>
                        </m:e>
                        <m:sub>
                          <m:r>
                            <a:rPr lang="en-US" b="0" i="1" smtClean="0">
                              <a:latin typeface="Cambria Math" panose="02040503050406030204" pitchFamily="18" charset="0"/>
                            </a:rPr>
                            <m:t>𝑖</m:t>
                          </m:r>
                          <m:r>
                            <a:rPr lang="en-US" b="0" i="1" smtClean="0">
                              <a:latin typeface="Cambria Math" panose="02040503050406030204" pitchFamily="18" charset="0"/>
                            </a:rPr>
                            <m:t>,</m:t>
                          </m:r>
                          <m:r>
                            <a:rPr lang="en-US" b="0" i="1" smtClean="0">
                              <a:latin typeface="Cambria Math" panose="02040503050406030204" pitchFamily="18" charset="0"/>
                            </a:rPr>
                            <m:t>𝑡</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𝛽</m:t>
                          </m:r>
                        </m:e>
                        <m:sub>
                          <m:r>
                            <a:rPr lang="en-US" b="0" i="1" smtClean="0">
                              <a:latin typeface="Cambria Math" panose="02040503050406030204" pitchFamily="18" charset="0"/>
                            </a:rPr>
                            <m:t>1</m:t>
                          </m:r>
                        </m:sub>
                      </m:sSub>
                      <m:r>
                        <a:rPr lang="en-US" b="0" i="1" smtClean="0">
                          <a:latin typeface="Cambria Math" panose="02040503050406030204" pitchFamily="18" charset="0"/>
                        </a:rPr>
                        <m:t>%</m:t>
                      </m:r>
                      <m:r>
                        <a:rPr lang="en-US" b="0" i="1" smtClean="0">
                          <a:latin typeface="Cambria Math" panose="02040503050406030204" pitchFamily="18" charset="0"/>
                        </a:rPr>
                        <m:t>𝐹𝐶</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𝑈</m:t>
                          </m:r>
                        </m:e>
                        <m:sub>
                          <m:r>
                            <a:rPr lang="en-US" b="0" i="1" smtClean="0">
                              <a:latin typeface="Cambria Math" panose="02040503050406030204" pitchFamily="18" charset="0"/>
                            </a:rPr>
                            <m:t>𝑖</m:t>
                          </m:r>
                        </m:sub>
                      </m:sSub>
                      <m:r>
                        <a:rPr lang="en-US" b="0" i="1" smtClean="0">
                          <a:latin typeface="Cambria Math" panose="02040503050406030204" pitchFamily="18" charset="0"/>
                        </a:rPr>
                        <m:t>×</m:t>
                      </m:r>
                      <m:r>
                        <a:rPr lang="en-US" b="0" i="1" smtClean="0">
                          <a:latin typeface="Cambria Math" panose="02040503050406030204" pitchFamily="18" charset="0"/>
                        </a:rPr>
                        <m:t>𝑃𝑜𝑠</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𝑡</m:t>
                          </m:r>
                        </m:e>
                        <m:sub>
                          <m:r>
                            <a:rPr lang="en-US" b="0" i="1" smtClean="0">
                              <a:latin typeface="Cambria Math" panose="02040503050406030204" pitchFamily="18" charset="0"/>
                            </a:rPr>
                            <m:t>𝑡</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𝛾</m:t>
                          </m:r>
                        </m:e>
                        <m:sub>
                          <m:r>
                            <a:rPr lang="en-US" b="0" i="1" smtClean="0">
                              <a:latin typeface="Cambria Math" panose="02040503050406030204" pitchFamily="18" charset="0"/>
                            </a:rPr>
                            <m:t>𝑡</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𝛿</m:t>
                          </m:r>
                        </m:e>
                        <m:sub>
                          <m:r>
                            <a:rPr lang="en-US" b="0" i="1" smtClean="0">
                              <a:latin typeface="Cambria Math" panose="02040503050406030204" pitchFamily="18" charset="0"/>
                            </a:rPr>
                            <m:t>𝑖</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𝜖</m:t>
                          </m:r>
                        </m:e>
                        <m:sub>
                          <m:r>
                            <a:rPr lang="en-US" b="0" i="1" smtClean="0">
                              <a:latin typeface="Cambria Math" panose="02040503050406030204" pitchFamily="18" charset="0"/>
                            </a:rPr>
                            <m:t>𝑖</m:t>
                          </m:r>
                          <m:r>
                            <a:rPr lang="en-US" b="0" i="1" smtClean="0">
                              <a:latin typeface="Cambria Math" panose="02040503050406030204" pitchFamily="18" charset="0"/>
                            </a:rPr>
                            <m:t>,</m:t>
                          </m:r>
                          <m:r>
                            <a:rPr lang="en-US" b="0" i="1" smtClean="0">
                              <a:latin typeface="Cambria Math" panose="02040503050406030204" pitchFamily="18" charset="0"/>
                            </a:rPr>
                            <m:t>𝑡</m:t>
                          </m:r>
                        </m:sub>
                      </m:sSub>
                      <m:r>
                        <a:rPr lang="en-US" b="0" i="1" smtClean="0">
                          <a:latin typeface="Cambria Math" panose="02040503050406030204" pitchFamily="18" charset="0"/>
                        </a:rPr>
                        <m:t> </m:t>
                      </m:r>
                    </m:oMath>
                  </m:oMathPara>
                </a14:m>
                <a:endParaRPr lang="en-US" dirty="0"/>
              </a:p>
              <a:p>
                <a:r>
                  <a:rPr lang="en-US" dirty="0"/>
                  <a:t>Treatment intensity: </a:t>
                </a:r>
                <a14:m>
                  <m:oMath xmlns:m="http://schemas.openxmlformats.org/officeDocument/2006/math">
                    <m:r>
                      <a:rPr lang="en-US" b="0" i="1" smtClean="0">
                        <a:latin typeface="Cambria Math" panose="02040503050406030204" pitchFamily="18" charset="0"/>
                      </a:rPr>
                      <m:t>%</m:t>
                    </m:r>
                    <m:r>
                      <a:rPr lang="en-US" b="0" i="1" smtClean="0">
                        <a:latin typeface="Cambria Math" panose="02040503050406030204" pitchFamily="18" charset="0"/>
                      </a:rPr>
                      <m:t>𝐹𝐶𝑈</m:t>
                    </m:r>
                  </m:oMath>
                </a14:m>
                <a:r>
                  <a:rPr lang="en-US" dirty="0"/>
                  <a:t>, i.e., the market share of FCU in a lending market. </a:t>
                </a:r>
              </a:p>
              <a:p>
                <a:r>
                  <a:rPr lang="en-US" dirty="0"/>
                  <a:t>Implicit assumption: absent deregulation, areas with high vs. low %FCU should experience similar changes in large and small banks (i.e., parallel trend). </a:t>
                </a:r>
              </a:p>
              <a:p>
                <a:r>
                  <a:rPr lang="en-US" dirty="0"/>
                  <a:t>However, high %FCU areas could be where local connections and soft information are important. In those areas, large banks likely already in decline</a:t>
                </a:r>
              </a:p>
              <a:p>
                <a:pPr lvl="1"/>
                <a:r>
                  <a:rPr lang="en-US" dirty="0"/>
                  <a:t>From the map, credit unions seem to specialize in inland areas, and (likely) areas of traditional industries</a:t>
                </a:r>
              </a:p>
              <a:p>
                <a:r>
                  <a:rPr lang="en-US" b="1" dirty="0">
                    <a:solidFill>
                      <a:schemeClr val="accent1"/>
                    </a:solidFill>
                  </a:rPr>
                  <a:t>Suggestions</a:t>
                </a:r>
                <a:r>
                  <a:rPr lang="en-US" dirty="0">
                    <a:solidFill>
                      <a:schemeClr val="accent1"/>
                    </a:solidFill>
                  </a:rPr>
                  <a:t>:</a:t>
                </a:r>
              </a:p>
              <a:p>
                <a:pPr lvl="1"/>
                <a:r>
                  <a:rPr lang="en-US" dirty="0"/>
                  <a:t>Provide a determinant analysis, showing how %FCU correlates with local characteristics</a:t>
                </a:r>
              </a:p>
              <a:p>
                <a:pPr lvl="1"/>
                <a:r>
                  <a:rPr lang="en-US" dirty="0"/>
                  <a:t>As a placebo test, replace the treatment intensity with %SCU (market share of state-chartered credit unions) and check whether results disappear</a:t>
                </a:r>
              </a:p>
              <a:p>
                <a:pPr lvl="1"/>
                <a:r>
                  <a:rPr lang="en-US" dirty="0"/>
                  <a:t>Show dynamic effects for large and small banks separately</a:t>
                </a:r>
              </a:p>
            </p:txBody>
          </p:sp>
        </mc:Choice>
        <mc:Fallback xmlns="">
          <p:sp>
            <p:nvSpPr>
              <p:cNvPr id="3" name="Content Placeholder 2">
                <a:extLst>
                  <a:ext uri="{FF2B5EF4-FFF2-40B4-BE49-F238E27FC236}">
                    <a16:creationId xmlns:a16="http://schemas.microsoft.com/office/drawing/2014/main" id="{5FA54770-661B-418A-B4A8-A97ED0A6DCB8}"/>
                  </a:ext>
                </a:extLst>
              </p:cNvPr>
              <p:cNvSpPr>
                <a:spLocks noGrp="1" noRot="1" noChangeAspect="1" noMove="1" noResize="1" noEditPoints="1" noAdjustHandles="1" noChangeArrowheads="1" noChangeShapeType="1" noTextEdit="1"/>
              </p:cNvSpPr>
              <p:nvPr>
                <p:ph idx="1"/>
              </p:nvPr>
            </p:nvSpPr>
            <p:spPr>
              <a:xfrm>
                <a:off x="838200" y="1405218"/>
                <a:ext cx="10515600" cy="5087656"/>
              </a:xfrm>
              <a:blipFill>
                <a:blip r:embed="rId2"/>
                <a:stretch>
                  <a:fillRect l="-464" t="-1079" r="-348" b="-2038"/>
                </a:stretch>
              </a:blipFill>
            </p:spPr>
            <p:txBody>
              <a:bodyPr/>
              <a:lstStyle/>
              <a:p>
                <a:r>
                  <a:rPr lang="en-US">
                    <a:noFill/>
                  </a:rPr>
                  <a:t> </a:t>
                </a:r>
              </a:p>
            </p:txBody>
          </p:sp>
        </mc:Fallback>
      </mc:AlternateContent>
    </p:spTree>
    <p:extLst>
      <p:ext uri="{BB962C8B-B14F-4D97-AF65-F5344CB8AC3E}">
        <p14:creationId xmlns:p14="http://schemas.microsoft.com/office/powerpoint/2010/main" val="4096502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15B8C5-9BC7-4545-BABB-8D040C65A0D6}"/>
              </a:ext>
            </a:extLst>
          </p:cNvPr>
          <p:cNvSpPr>
            <a:spLocks noGrp="1"/>
          </p:cNvSpPr>
          <p:nvPr>
            <p:ph type="title"/>
          </p:nvPr>
        </p:nvSpPr>
        <p:spPr/>
        <p:txBody>
          <a:bodyPr>
            <a:normAutofit fontScale="90000"/>
          </a:bodyPr>
          <a:lstStyle/>
          <a:p>
            <a:r>
              <a:rPr lang="en-US" dirty="0"/>
              <a:t>Paper 3: Non-Profits, Competition, and Risk Segmentation in</a:t>
            </a:r>
            <a:br>
              <a:rPr lang="en-US" dirty="0"/>
            </a:br>
            <a:r>
              <a:rPr lang="en-US" dirty="0"/>
              <a:t>Consumer Lending Markets</a:t>
            </a:r>
          </a:p>
        </p:txBody>
      </p:sp>
      <p:sp>
        <p:nvSpPr>
          <p:cNvPr id="3" name="Content Placeholder 2">
            <a:extLst>
              <a:ext uri="{FF2B5EF4-FFF2-40B4-BE49-F238E27FC236}">
                <a16:creationId xmlns:a16="http://schemas.microsoft.com/office/drawing/2014/main" id="{17BB76A8-567C-41A4-B94A-4144762A0D72}"/>
              </a:ext>
            </a:extLst>
          </p:cNvPr>
          <p:cNvSpPr>
            <a:spLocks noGrp="1"/>
          </p:cNvSpPr>
          <p:nvPr>
            <p:ph idx="1"/>
          </p:nvPr>
        </p:nvSpPr>
        <p:spPr/>
        <p:txBody>
          <a:bodyPr/>
          <a:lstStyle/>
          <a:p>
            <a:r>
              <a:rPr lang="en-US" dirty="0"/>
              <a:t>Setting: </a:t>
            </a:r>
            <a:r>
              <a:rPr lang="en-US" b="1" dirty="0">
                <a:solidFill>
                  <a:schemeClr val="accent1"/>
                </a:solidFill>
              </a:rPr>
              <a:t>Auto-loan markets</a:t>
            </a:r>
            <a:r>
              <a:rPr lang="en-US" dirty="0"/>
              <a:t>, another prominent component of household credit</a:t>
            </a:r>
          </a:p>
          <a:p>
            <a:r>
              <a:rPr lang="en-US" dirty="0"/>
              <a:t>Focus on for-profit vs. nonprofit comparison</a:t>
            </a:r>
          </a:p>
          <a:p>
            <a:r>
              <a:rPr lang="en-US" dirty="0"/>
              <a:t>Main findings:</a:t>
            </a:r>
          </a:p>
          <a:p>
            <a:pPr lvl="1"/>
            <a:r>
              <a:rPr lang="en-US" dirty="0"/>
              <a:t>Banks and credit unions compete and differentiate in their clients. </a:t>
            </a:r>
          </a:p>
          <a:p>
            <a:pPr lvl="1"/>
            <a:r>
              <a:rPr lang="en-US" dirty="0"/>
              <a:t>CUs tend to focus on lower-risk borrowers, and charge lower interest rates</a:t>
            </a:r>
          </a:p>
          <a:p>
            <a:pPr lvl="1"/>
            <a:r>
              <a:rPr lang="en-US" dirty="0">
                <a:sym typeface="Wingdings" panose="05000000000000000000" pitchFamily="2" charset="2"/>
              </a:rPr>
              <a:t>When local banking industry become more concentrated through mergers, CU further reduce prices and takes safer clients </a:t>
            </a:r>
          </a:p>
          <a:p>
            <a:pPr lvl="1"/>
            <a:r>
              <a:rPr lang="en-US" dirty="0">
                <a:sym typeface="Wingdings" panose="05000000000000000000" pitchFamily="2" charset="2"/>
              </a:rPr>
              <a:t>A model outlines the intuition: nonprofit lenders care more about consumer surplus, thus leaving more rent to borrowers. </a:t>
            </a:r>
            <a:endParaRPr lang="en-US" dirty="0"/>
          </a:p>
        </p:txBody>
      </p:sp>
    </p:spTree>
    <p:extLst>
      <p:ext uri="{BB962C8B-B14F-4D97-AF65-F5344CB8AC3E}">
        <p14:creationId xmlns:p14="http://schemas.microsoft.com/office/powerpoint/2010/main" val="492596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AACC6-A8E6-43C7-B0F3-A72807CA6233}"/>
              </a:ext>
            </a:extLst>
          </p:cNvPr>
          <p:cNvSpPr>
            <a:spLocks noGrp="1"/>
          </p:cNvSpPr>
          <p:nvPr>
            <p:ph type="title"/>
          </p:nvPr>
        </p:nvSpPr>
        <p:spPr/>
        <p:txBody>
          <a:bodyPr/>
          <a:lstStyle/>
          <a:p>
            <a:r>
              <a:rPr lang="en-US" dirty="0"/>
              <a:t>Paper 3: Nonprofit vs. For-profit Orientation</a:t>
            </a:r>
          </a:p>
        </p:txBody>
      </p:sp>
      <p:sp>
        <p:nvSpPr>
          <p:cNvPr id="3" name="Content Placeholder 2">
            <a:extLst>
              <a:ext uri="{FF2B5EF4-FFF2-40B4-BE49-F238E27FC236}">
                <a16:creationId xmlns:a16="http://schemas.microsoft.com/office/drawing/2014/main" id="{AC402923-46AF-40D0-B9D8-B787753FBA41}"/>
              </a:ext>
            </a:extLst>
          </p:cNvPr>
          <p:cNvSpPr>
            <a:spLocks noGrp="1"/>
          </p:cNvSpPr>
          <p:nvPr>
            <p:ph idx="1"/>
          </p:nvPr>
        </p:nvSpPr>
        <p:spPr/>
        <p:txBody>
          <a:bodyPr>
            <a:normAutofit/>
          </a:bodyPr>
          <a:lstStyle/>
          <a:p>
            <a:r>
              <a:rPr lang="en-US" dirty="0"/>
              <a:t>I really like the for-profit vs. nonprofit angle of the study! The authors highlight several important differences between banks and credit unions. </a:t>
            </a:r>
          </a:p>
          <a:p>
            <a:pPr lvl="1"/>
            <a:r>
              <a:rPr lang="en-US" dirty="0"/>
              <a:t>Credit unions are tax exempt, not motivated by profit-generation, member-owned</a:t>
            </a:r>
          </a:p>
          <a:p>
            <a:r>
              <a:rPr lang="en-US" dirty="0"/>
              <a:t>Can we investigate further and link these features to the separation of clientele?</a:t>
            </a:r>
          </a:p>
          <a:p>
            <a:pPr lvl="1"/>
            <a:r>
              <a:rPr lang="en-US" dirty="0"/>
              <a:t>Tax exemption: more liquidity, deeper pockets, which allow CUs to cut rates and retain customers</a:t>
            </a:r>
          </a:p>
          <a:p>
            <a:pPr lvl="1"/>
            <a:r>
              <a:rPr lang="en-US" dirty="0"/>
              <a:t>Not-for-profit motive: CUs do not extract rents</a:t>
            </a:r>
          </a:p>
          <a:p>
            <a:pPr lvl="1"/>
            <a:r>
              <a:rPr lang="en-US" dirty="0"/>
              <a:t>Membership: limited capacity, leading to market segmentation (although less relevant here)</a:t>
            </a:r>
          </a:p>
          <a:p>
            <a:r>
              <a:rPr lang="en-US" dirty="0"/>
              <a:t>Any drawback from non-profit orientation?</a:t>
            </a:r>
          </a:p>
          <a:p>
            <a:pPr lvl="1"/>
            <a:r>
              <a:rPr lang="en-US" dirty="0"/>
              <a:t>Are nonprofit lenders less efficient? Slower at responding to demand? </a:t>
            </a:r>
          </a:p>
          <a:p>
            <a:pPr lvl="1"/>
            <a:r>
              <a:rPr lang="en-US" dirty="0"/>
              <a:t>Do credit unions generate lower profit than banks?</a:t>
            </a:r>
          </a:p>
          <a:p>
            <a:pPr lvl="1"/>
            <a:endParaRPr lang="en-US" dirty="0"/>
          </a:p>
        </p:txBody>
      </p:sp>
    </p:spTree>
    <p:extLst>
      <p:ext uri="{BB962C8B-B14F-4D97-AF65-F5344CB8AC3E}">
        <p14:creationId xmlns:p14="http://schemas.microsoft.com/office/powerpoint/2010/main" val="1824556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AACC6-A8E6-43C7-B0F3-A72807CA6233}"/>
              </a:ext>
            </a:extLst>
          </p:cNvPr>
          <p:cNvSpPr>
            <a:spLocks noGrp="1"/>
          </p:cNvSpPr>
          <p:nvPr>
            <p:ph type="title"/>
          </p:nvPr>
        </p:nvSpPr>
        <p:spPr/>
        <p:txBody>
          <a:bodyPr/>
          <a:lstStyle/>
          <a:p>
            <a:r>
              <a:rPr lang="en-US" dirty="0"/>
              <a:t>Paper 3: Pricing Differential</a:t>
            </a:r>
          </a:p>
        </p:txBody>
      </p:sp>
      <p:sp>
        <p:nvSpPr>
          <p:cNvPr id="3" name="Content Placeholder 2">
            <a:extLst>
              <a:ext uri="{FF2B5EF4-FFF2-40B4-BE49-F238E27FC236}">
                <a16:creationId xmlns:a16="http://schemas.microsoft.com/office/drawing/2014/main" id="{AC402923-46AF-40D0-B9D8-B787753FBA41}"/>
              </a:ext>
            </a:extLst>
          </p:cNvPr>
          <p:cNvSpPr>
            <a:spLocks noGrp="1"/>
          </p:cNvSpPr>
          <p:nvPr>
            <p:ph idx="1"/>
          </p:nvPr>
        </p:nvSpPr>
        <p:spPr>
          <a:xfrm>
            <a:off x="838200" y="1405218"/>
            <a:ext cx="10515600" cy="4949199"/>
          </a:xfrm>
        </p:spPr>
        <p:txBody>
          <a:bodyPr>
            <a:noAutofit/>
          </a:bodyPr>
          <a:lstStyle/>
          <a:p>
            <a:r>
              <a:rPr lang="en-US" dirty="0"/>
              <a:t>Key mechanism: CU has pricing advantage. An (exogenous) price differential + limited capacity of the cheaper lenders </a:t>
            </a:r>
            <a:r>
              <a:rPr lang="en-US" dirty="0">
                <a:sym typeface="Wingdings" panose="05000000000000000000" pitchFamily="2" charset="2"/>
              </a:rPr>
              <a:t> market segmentation</a:t>
            </a:r>
          </a:p>
          <a:p>
            <a:r>
              <a:rPr lang="en-US" dirty="0"/>
              <a:t>… But this is not unique to nonprofits. Differential pricing exists also among banks, due to different funding structure, size, and business models</a:t>
            </a:r>
          </a:p>
          <a:p>
            <a:r>
              <a:rPr lang="en-US" b="1" dirty="0">
                <a:solidFill>
                  <a:schemeClr val="accent1"/>
                </a:solidFill>
                <a:sym typeface="Wingdings" panose="05000000000000000000" pitchFamily="2" charset="2"/>
              </a:rPr>
              <a:t>Remaining Questions:</a:t>
            </a:r>
          </a:p>
          <a:p>
            <a:pPr lvl="1"/>
            <a:r>
              <a:rPr lang="en-US" dirty="0">
                <a:sym typeface="Wingdings" panose="05000000000000000000" pitchFamily="2" charset="2"/>
              </a:rPr>
              <a:t>Is the market segmentation policy relevant?</a:t>
            </a:r>
          </a:p>
          <a:p>
            <a:pPr lvl="2"/>
            <a:r>
              <a:rPr lang="en-US" dirty="0">
                <a:sym typeface="Wingdings" panose="05000000000000000000" pitchFamily="2" charset="2"/>
              </a:rPr>
              <a:t>Should we be concerned about inequality or stability? </a:t>
            </a:r>
          </a:p>
          <a:p>
            <a:pPr lvl="2"/>
            <a:r>
              <a:rPr lang="en-US" dirty="0">
                <a:sym typeface="Wingdings" panose="05000000000000000000" pitchFamily="2" charset="2"/>
              </a:rPr>
              <a:t>What types of borrowers are the winners and losers of this segmentation? </a:t>
            </a:r>
          </a:p>
          <a:p>
            <a:pPr lvl="1"/>
            <a:r>
              <a:rPr lang="en-US" dirty="0"/>
              <a:t>Is the pricing differential fully justified by observable risks of borrowers? Or is a strategic competition tool by CUs? Or maybe it is due to CU’s superior ability to screen and monitor borrowers?</a:t>
            </a:r>
            <a:endParaRPr lang="en-US" dirty="0">
              <a:sym typeface="Wingdings" panose="05000000000000000000" pitchFamily="2" charset="2"/>
            </a:endParaRPr>
          </a:p>
          <a:p>
            <a:r>
              <a:rPr lang="en-US" b="1" dirty="0">
                <a:solidFill>
                  <a:schemeClr val="accent1"/>
                </a:solidFill>
                <a:sym typeface="Wingdings" panose="05000000000000000000" pitchFamily="2" charset="2"/>
              </a:rPr>
              <a:t>Suggestion:</a:t>
            </a:r>
            <a:r>
              <a:rPr lang="en-US" dirty="0">
                <a:sym typeface="Wingdings" panose="05000000000000000000" pitchFamily="2" charset="2"/>
              </a:rPr>
              <a:t> check the disparity of the effects across borrowers. Do members benefit more from an expansion of credit unions, and are non-members (esp. those with more “soft” information) left out?</a:t>
            </a:r>
            <a:endParaRPr lang="en-US" dirty="0"/>
          </a:p>
          <a:p>
            <a:endParaRPr lang="en-US" dirty="0"/>
          </a:p>
        </p:txBody>
      </p:sp>
    </p:spTree>
    <p:extLst>
      <p:ext uri="{BB962C8B-B14F-4D97-AF65-F5344CB8AC3E}">
        <p14:creationId xmlns:p14="http://schemas.microsoft.com/office/powerpoint/2010/main" val="2397098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3F535-7274-4B3F-8B93-9428BA7C48FE}"/>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196111CD-2791-4E62-BEA8-220537297388}"/>
              </a:ext>
            </a:extLst>
          </p:cNvPr>
          <p:cNvSpPr>
            <a:spLocks noGrp="1"/>
          </p:cNvSpPr>
          <p:nvPr>
            <p:ph idx="1"/>
          </p:nvPr>
        </p:nvSpPr>
        <p:spPr/>
        <p:txBody>
          <a:bodyPr/>
          <a:lstStyle/>
          <a:p>
            <a:r>
              <a:rPr lang="en-US" dirty="0"/>
              <a:t>Credit markets have become more diversified. Banks, credit unions, private lenders each have their advantages and different business models. </a:t>
            </a:r>
          </a:p>
          <a:p>
            <a:r>
              <a:rPr lang="en-US" dirty="0"/>
              <a:t>Studies in this session describe the “equilibrium” in the financial industry, how banks and nonbanks strategically coexist, and how the equilibrium changes with regulation and market forces</a:t>
            </a:r>
          </a:p>
          <a:p>
            <a:r>
              <a:rPr lang="en-US" dirty="0"/>
              <a:t>Questions for thoughts: </a:t>
            </a:r>
          </a:p>
          <a:p>
            <a:pPr lvl="1"/>
            <a:r>
              <a:rPr lang="en-US" dirty="0"/>
              <a:t>How are nonbanks fundamentally different from banks? Why cannot banks replicate what they do? To what extent do regulations set the boundary between the two?</a:t>
            </a:r>
          </a:p>
          <a:p>
            <a:pPr lvl="1"/>
            <a:r>
              <a:rPr lang="en-US" dirty="0"/>
              <a:t>How does nonbank competition shape the overall credit provision and financial stability?</a:t>
            </a:r>
          </a:p>
        </p:txBody>
      </p:sp>
    </p:spTree>
    <p:extLst>
      <p:ext uri="{BB962C8B-B14F-4D97-AF65-F5344CB8AC3E}">
        <p14:creationId xmlns:p14="http://schemas.microsoft.com/office/powerpoint/2010/main" val="4119382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4A7F5-61F0-4A28-8F5F-49B71CB3D12D}"/>
              </a:ext>
            </a:extLst>
          </p:cNvPr>
          <p:cNvSpPr>
            <a:spLocks noGrp="1"/>
          </p:cNvSpPr>
          <p:nvPr>
            <p:ph type="title"/>
          </p:nvPr>
        </p:nvSpPr>
        <p:spPr/>
        <p:txBody>
          <a:bodyPr/>
          <a:lstStyle/>
          <a:p>
            <a:r>
              <a:rPr lang="en-US" dirty="0"/>
              <a:t>Overview: Nonbank Financial Institutions</a:t>
            </a:r>
          </a:p>
        </p:txBody>
      </p:sp>
      <p:sp>
        <p:nvSpPr>
          <p:cNvPr id="3" name="Content Placeholder 2">
            <a:extLst>
              <a:ext uri="{FF2B5EF4-FFF2-40B4-BE49-F238E27FC236}">
                <a16:creationId xmlns:a16="http://schemas.microsoft.com/office/drawing/2014/main" id="{625AA678-6638-415C-8716-D032FFAED1F9}"/>
              </a:ext>
            </a:extLst>
          </p:cNvPr>
          <p:cNvSpPr>
            <a:spLocks noGrp="1"/>
          </p:cNvSpPr>
          <p:nvPr>
            <p:ph idx="1"/>
          </p:nvPr>
        </p:nvSpPr>
        <p:spPr/>
        <p:txBody>
          <a:bodyPr>
            <a:normAutofit/>
          </a:bodyPr>
          <a:lstStyle/>
          <a:p>
            <a:r>
              <a:rPr lang="en-US" dirty="0"/>
              <a:t>Credit markets are increasingly divided by banks and nonbank financial institutions</a:t>
            </a:r>
          </a:p>
          <a:p>
            <a:endParaRPr lang="en-US" dirty="0"/>
          </a:p>
          <a:p>
            <a:endParaRPr lang="en-US" dirty="0"/>
          </a:p>
        </p:txBody>
      </p:sp>
      <p:pic>
        <p:nvPicPr>
          <p:cNvPr id="5" name="Picture 4">
            <a:extLst>
              <a:ext uri="{FF2B5EF4-FFF2-40B4-BE49-F238E27FC236}">
                <a16:creationId xmlns:a16="http://schemas.microsoft.com/office/drawing/2014/main" id="{D4721A1C-22B9-49C0-8ACD-ECA1EAA43E40}"/>
              </a:ext>
            </a:extLst>
          </p:cNvPr>
          <p:cNvPicPr>
            <a:picLocks noChangeAspect="1"/>
          </p:cNvPicPr>
          <p:nvPr/>
        </p:nvPicPr>
        <p:blipFill>
          <a:blip r:embed="rId2"/>
          <a:stretch>
            <a:fillRect/>
          </a:stretch>
        </p:blipFill>
        <p:spPr>
          <a:xfrm>
            <a:off x="6033355" y="1918000"/>
            <a:ext cx="5039953" cy="3430177"/>
          </a:xfrm>
          <a:prstGeom prst="rect">
            <a:avLst/>
          </a:prstGeom>
        </p:spPr>
      </p:pic>
      <p:pic>
        <p:nvPicPr>
          <p:cNvPr id="7" name="Picture 6">
            <a:extLst>
              <a:ext uri="{FF2B5EF4-FFF2-40B4-BE49-F238E27FC236}">
                <a16:creationId xmlns:a16="http://schemas.microsoft.com/office/drawing/2014/main" id="{498EE32C-09EE-4EF9-A70E-E0D32BE45C23}"/>
              </a:ext>
            </a:extLst>
          </p:cNvPr>
          <p:cNvPicPr>
            <a:picLocks noChangeAspect="1"/>
          </p:cNvPicPr>
          <p:nvPr/>
        </p:nvPicPr>
        <p:blipFill>
          <a:blip r:embed="rId3"/>
          <a:stretch>
            <a:fillRect/>
          </a:stretch>
        </p:blipFill>
        <p:spPr>
          <a:xfrm>
            <a:off x="413401" y="1981796"/>
            <a:ext cx="5280364" cy="3366381"/>
          </a:xfrm>
          <a:prstGeom prst="rect">
            <a:avLst/>
          </a:prstGeom>
        </p:spPr>
      </p:pic>
    </p:spTree>
    <p:extLst>
      <p:ext uri="{BB962C8B-B14F-4D97-AF65-F5344CB8AC3E}">
        <p14:creationId xmlns:p14="http://schemas.microsoft.com/office/powerpoint/2010/main" val="192452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43E96-E16C-4D53-9001-7EC891D3B44D}"/>
              </a:ext>
            </a:extLst>
          </p:cNvPr>
          <p:cNvSpPr>
            <a:spLocks noGrp="1"/>
          </p:cNvSpPr>
          <p:nvPr>
            <p:ph type="title"/>
          </p:nvPr>
        </p:nvSpPr>
        <p:spPr/>
        <p:txBody>
          <a:bodyPr/>
          <a:lstStyle/>
          <a:p>
            <a:r>
              <a:rPr lang="en-US" dirty="0"/>
              <a:t>Overview: Nonbank Financial Institutions</a:t>
            </a:r>
          </a:p>
        </p:txBody>
      </p:sp>
      <p:sp>
        <p:nvSpPr>
          <p:cNvPr id="3" name="Content Placeholder 2">
            <a:extLst>
              <a:ext uri="{FF2B5EF4-FFF2-40B4-BE49-F238E27FC236}">
                <a16:creationId xmlns:a16="http://schemas.microsoft.com/office/drawing/2014/main" id="{F2D18DC4-4253-40EB-84ED-B6511185E13C}"/>
              </a:ext>
            </a:extLst>
          </p:cNvPr>
          <p:cNvSpPr>
            <a:spLocks noGrp="1"/>
          </p:cNvSpPr>
          <p:nvPr>
            <p:ph idx="1"/>
          </p:nvPr>
        </p:nvSpPr>
        <p:spPr/>
        <p:txBody>
          <a:bodyPr>
            <a:normAutofit/>
          </a:bodyPr>
          <a:lstStyle/>
          <a:p>
            <a:r>
              <a:rPr lang="en-US" dirty="0"/>
              <a:t>Who are they? Mortgage companies, hedge funds, private equity, business development companies (BDCs), credit unions (sometimes), fintech companies, etc.</a:t>
            </a:r>
          </a:p>
          <a:p>
            <a:r>
              <a:rPr lang="en-US" dirty="0"/>
              <a:t>Each type of lenders have comparative advantages and (likely) a separation of clientele: </a:t>
            </a:r>
          </a:p>
          <a:p>
            <a:pPr lvl="1"/>
            <a:r>
              <a:rPr lang="en-US" dirty="0"/>
              <a:t>Banks have deposit franchise, can build long-lasting relationships with borrowers, and can collect soft information</a:t>
            </a:r>
          </a:p>
          <a:p>
            <a:pPr lvl="1"/>
            <a:r>
              <a:rPr lang="en-US" dirty="0"/>
              <a:t>Credit unions have community engagement and not-for-profit focus </a:t>
            </a:r>
          </a:p>
          <a:p>
            <a:pPr lvl="1"/>
            <a:r>
              <a:rPr lang="en-US" dirty="0"/>
              <a:t>Direct lenders (such as private equity and BDCs) face less stringent regulations and have strong profit motivation</a:t>
            </a:r>
          </a:p>
          <a:p>
            <a:pPr lvl="1"/>
            <a:r>
              <a:rPr lang="en-US" dirty="0"/>
              <a:t>Fintech lenders possess advanced technologies to screen borrowers, and are less regulated</a:t>
            </a:r>
          </a:p>
        </p:txBody>
      </p:sp>
    </p:spTree>
    <p:extLst>
      <p:ext uri="{BB962C8B-B14F-4D97-AF65-F5344CB8AC3E}">
        <p14:creationId xmlns:p14="http://schemas.microsoft.com/office/powerpoint/2010/main" val="3839700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4A7F5-61F0-4A28-8F5F-49B71CB3D12D}"/>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625AA678-6638-415C-8716-D032FFAED1F9}"/>
              </a:ext>
            </a:extLst>
          </p:cNvPr>
          <p:cNvSpPr>
            <a:spLocks noGrp="1"/>
          </p:cNvSpPr>
          <p:nvPr>
            <p:ph idx="1"/>
          </p:nvPr>
        </p:nvSpPr>
        <p:spPr/>
        <p:txBody>
          <a:bodyPr>
            <a:normAutofit/>
          </a:bodyPr>
          <a:lstStyle/>
          <a:p>
            <a:r>
              <a:rPr lang="en-US" dirty="0"/>
              <a:t>Why do we care (or worry) about nonbanks? </a:t>
            </a:r>
          </a:p>
          <a:p>
            <a:r>
              <a:rPr lang="en-US" dirty="0"/>
              <a:t>Common concerns: </a:t>
            </a:r>
          </a:p>
          <a:p>
            <a:pPr lvl="1"/>
            <a:r>
              <a:rPr lang="en-US" dirty="0"/>
              <a:t>Nonbanks provide loans to riskier borrowers, contributing to fragility of the financial systems </a:t>
            </a:r>
          </a:p>
          <a:p>
            <a:pPr lvl="1"/>
            <a:r>
              <a:rPr lang="en-US" dirty="0"/>
              <a:t>The presence of nonbanks changes the borrower pool of banks, potentially introducing risks to banking system</a:t>
            </a:r>
          </a:p>
          <a:p>
            <a:pPr lvl="1"/>
            <a:r>
              <a:rPr lang="en-US" dirty="0"/>
              <a:t>Nonbanks face weaker regulation and are not transparent</a:t>
            </a:r>
          </a:p>
          <a:p>
            <a:pPr lvl="1"/>
            <a:r>
              <a:rPr lang="en-US" dirty="0"/>
              <a:t>Nonbanks raise funds from (potentially) short-term investors, and may face greater risks of runs</a:t>
            </a:r>
          </a:p>
          <a:p>
            <a:pPr lvl="1"/>
            <a:r>
              <a:rPr lang="en-US" dirty="0"/>
              <a:t>…</a:t>
            </a:r>
          </a:p>
          <a:p>
            <a:r>
              <a:rPr lang="en-US" dirty="0"/>
              <a:t>Studies in this session discuss the competition and complementarities between banks and nonbank lenders --- how nonbanks affect the IO-structure of credit markets</a:t>
            </a:r>
          </a:p>
          <a:p>
            <a:endParaRPr lang="en-US" dirty="0"/>
          </a:p>
          <a:p>
            <a:endParaRPr lang="en-US" dirty="0"/>
          </a:p>
        </p:txBody>
      </p:sp>
      <p:sp>
        <p:nvSpPr>
          <p:cNvPr id="4" name="Rectangle: Rounded Corners 3">
            <a:extLst>
              <a:ext uri="{FF2B5EF4-FFF2-40B4-BE49-F238E27FC236}">
                <a16:creationId xmlns:a16="http://schemas.microsoft.com/office/drawing/2014/main" id="{114B74BC-970E-4644-ACA1-8F50020A8902}"/>
              </a:ext>
            </a:extLst>
          </p:cNvPr>
          <p:cNvSpPr/>
          <p:nvPr/>
        </p:nvSpPr>
        <p:spPr>
          <a:xfrm>
            <a:off x="1143000" y="2317898"/>
            <a:ext cx="10515600" cy="1249325"/>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38550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2" presetClass="entr" presetSubtype="4" fill="hold" grpId="0" nodeType="with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additive="base">
                                        <p:cTn id="27" dur="500" fill="hold"/>
                                        <p:tgtEl>
                                          <p:spTgt spid="4"/>
                                        </p:tgtEl>
                                        <p:attrNameLst>
                                          <p:attrName>ppt_x</p:attrName>
                                        </p:attrNameLst>
                                      </p:cBhvr>
                                      <p:tavLst>
                                        <p:tav tm="0">
                                          <p:val>
                                            <p:strVal val="#ppt_x"/>
                                          </p:val>
                                        </p:tav>
                                        <p:tav tm="100000">
                                          <p:val>
                                            <p:strVal val="#ppt_x"/>
                                          </p:val>
                                        </p:tav>
                                      </p:tavLst>
                                    </p:anim>
                                    <p:anim calcmode="lin" valueType="num">
                                      <p:cBhvr additive="base">
                                        <p:cTn id="2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6D999-EF26-4A27-877F-8FE25DA8021D}"/>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532A9045-C0B7-46B5-BB75-6967796F8C71}"/>
              </a:ext>
            </a:extLst>
          </p:cNvPr>
          <p:cNvSpPr>
            <a:spLocks noGrp="1"/>
          </p:cNvSpPr>
          <p:nvPr>
            <p:ph idx="1"/>
          </p:nvPr>
        </p:nvSpPr>
        <p:spPr/>
        <p:txBody>
          <a:bodyPr/>
          <a:lstStyle/>
          <a:p>
            <a:r>
              <a:rPr lang="en-US" b="1" dirty="0">
                <a:solidFill>
                  <a:schemeClr val="accent1"/>
                </a:solidFill>
              </a:rPr>
              <a:t>Paper 1: Private Debt versus Bank Debt in Corporate Borrowing</a:t>
            </a:r>
          </a:p>
          <a:p>
            <a:r>
              <a:rPr lang="en-US" b="1" dirty="0">
                <a:solidFill>
                  <a:schemeClr val="accent1"/>
                </a:solidFill>
              </a:rPr>
              <a:t>Paper 2: Credit Union Expansions: A Fork in the Road for Local Banks? </a:t>
            </a:r>
          </a:p>
          <a:p>
            <a:r>
              <a:rPr lang="en-US" b="1" dirty="0">
                <a:solidFill>
                  <a:schemeClr val="accent1"/>
                </a:solidFill>
              </a:rPr>
              <a:t>Paper 3: Non-Profit Competition in Lending Markets: Evidence from Credit Unions</a:t>
            </a:r>
          </a:p>
          <a:p>
            <a:endParaRPr lang="en-US" dirty="0"/>
          </a:p>
          <a:p>
            <a:r>
              <a:rPr lang="en-US" dirty="0"/>
              <a:t>All papers are well-executed and well-written!</a:t>
            </a:r>
          </a:p>
          <a:p>
            <a:r>
              <a:rPr lang="en-US" dirty="0"/>
              <a:t>Uncover novel data sources to infer the lending activities and decision-rules of banks and nonbanks</a:t>
            </a:r>
          </a:p>
          <a:p>
            <a:r>
              <a:rPr lang="en-US" dirty="0"/>
              <a:t>Utilize unique identification strategies or make close comparisons to remove confounding dynamics arising from borrowers’ demand effects</a:t>
            </a:r>
          </a:p>
          <a:p>
            <a:endParaRPr lang="en-US" dirty="0"/>
          </a:p>
        </p:txBody>
      </p:sp>
    </p:spTree>
    <p:extLst>
      <p:ext uri="{BB962C8B-B14F-4D97-AF65-F5344CB8AC3E}">
        <p14:creationId xmlns:p14="http://schemas.microsoft.com/office/powerpoint/2010/main" val="393950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EC7EC-BF6A-4E62-B402-8E6785D42051}"/>
              </a:ext>
            </a:extLst>
          </p:cNvPr>
          <p:cNvSpPr>
            <a:spLocks noGrp="1"/>
          </p:cNvSpPr>
          <p:nvPr>
            <p:ph type="title"/>
          </p:nvPr>
        </p:nvSpPr>
        <p:spPr/>
        <p:txBody>
          <a:bodyPr/>
          <a:lstStyle/>
          <a:p>
            <a:r>
              <a:rPr lang="en-US" dirty="0"/>
              <a:t>Main Takeaways</a:t>
            </a:r>
          </a:p>
        </p:txBody>
      </p:sp>
      <p:sp>
        <p:nvSpPr>
          <p:cNvPr id="3" name="Content Placeholder 2">
            <a:extLst>
              <a:ext uri="{FF2B5EF4-FFF2-40B4-BE49-F238E27FC236}">
                <a16:creationId xmlns:a16="http://schemas.microsoft.com/office/drawing/2014/main" id="{BCE7A462-D9CC-4908-AAF9-3A10D0DA4087}"/>
              </a:ext>
            </a:extLst>
          </p:cNvPr>
          <p:cNvSpPr>
            <a:spLocks noGrp="1"/>
          </p:cNvSpPr>
          <p:nvPr>
            <p:ph idx="1"/>
          </p:nvPr>
        </p:nvSpPr>
        <p:spPr/>
        <p:txBody>
          <a:bodyPr>
            <a:normAutofit lnSpcReduction="10000"/>
          </a:bodyPr>
          <a:lstStyle/>
          <a:p>
            <a:r>
              <a:rPr lang="en-US" dirty="0"/>
              <a:t>Banks and non-bank lenders strategically co-exist; there is complementarity as well as substitution between the two </a:t>
            </a:r>
          </a:p>
          <a:p>
            <a:r>
              <a:rPr lang="en-US" b="1" dirty="0">
                <a:solidFill>
                  <a:schemeClr val="accent1"/>
                </a:solidFill>
              </a:rPr>
              <a:t>Implications:</a:t>
            </a:r>
          </a:p>
          <a:p>
            <a:pPr lvl="1"/>
            <a:r>
              <a:rPr lang="en-US" dirty="0"/>
              <a:t>Nonbank lenders do not necessarily aggravate risk exposure by banks or in the aggregate. There could be synergy between the two sectors</a:t>
            </a:r>
          </a:p>
          <a:p>
            <a:pPr lvl="1"/>
            <a:r>
              <a:rPr lang="en-US" dirty="0"/>
              <a:t>Regulations and research focusing on the I/O structure of the banking industry should account for the role of nonbank lenders </a:t>
            </a:r>
          </a:p>
          <a:p>
            <a:pPr marL="0" indent="0">
              <a:buNone/>
            </a:pPr>
            <a:r>
              <a:rPr lang="en-US" b="1" dirty="0">
                <a:solidFill>
                  <a:schemeClr val="accent1"/>
                </a:solidFill>
              </a:rPr>
              <a:t>Further questions (for the literature): </a:t>
            </a:r>
          </a:p>
          <a:p>
            <a:r>
              <a:rPr lang="en-US" dirty="0"/>
              <a:t>What defines the boundary of bank vs. nonbank lenders? Why cannot banks replicate what nonbanks do? </a:t>
            </a:r>
          </a:p>
          <a:p>
            <a:pPr lvl="1"/>
            <a:r>
              <a:rPr lang="en-US" dirty="0"/>
              <a:t>Regulation restrictions? For-profit motives?</a:t>
            </a:r>
          </a:p>
          <a:p>
            <a:r>
              <a:rPr lang="en-US" dirty="0"/>
              <a:t>What are the implications for aggregate credit risk and financial stability?</a:t>
            </a:r>
          </a:p>
        </p:txBody>
      </p:sp>
    </p:spTree>
    <p:extLst>
      <p:ext uri="{BB962C8B-B14F-4D97-AF65-F5344CB8AC3E}">
        <p14:creationId xmlns:p14="http://schemas.microsoft.com/office/powerpoint/2010/main" val="3980881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C3DFF-DF43-4242-A2D5-051A2F8ABF87}"/>
              </a:ext>
            </a:extLst>
          </p:cNvPr>
          <p:cNvSpPr>
            <a:spLocks noGrp="1"/>
          </p:cNvSpPr>
          <p:nvPr>
            <p:ph type="title"/>
          </p:nvPr>
        </p:nvSpPr>
        <p:spPr/>
        <p:txBody>
          <a:bodyPr/>
          <a:lstStyle/>
          <a:p>
            <a:r>
              <a:rPr lang="en-US" sz="3200" dirty="0">
                <a:latin typeface="Garamond"/>
              </a:rPr>
              <a:t>Paper 1: Private Debt vs Bank Debt in Corporate Borrowing</a:t>
            </a:r>
            <a:endParaRPr lang="en-US" dirty="0"/>
          </a:p>
        </p:txBody>
      </p:sp>
      <p:sp>
        <p:nvSpPr>
          <p:cNvPr id="3" name="Content Placeholder 2">
            <a:extLst>
              <a:ext uri="{FF2B5EF4-FFF2-40B4-BE49-F238E27FC236}">
                <a16:creationId xmlns:a16="http://schemas.microsoft.com/office/drawing/2014/main" id="{BFCA6101-89CA-4A65-B1AA-A7553E04665A}"/>
              </a:ext>
            </a:extLst>
          </p:cNvPr>
          <p:cNvSpPr>
            <a:spLocks noGrp="1"/>
          </p:cNvSpPr>
          <p:nvPr>
            <p:ph idx="1"/>
          </p:nvPr>
        </p:nvSpPr>
        <p:spPr/>
        <p:txBody>
          <a:bodyPr>
            <a:noAutofit/>
          </a:bodyPr>
          <a:lstStyle/>
          <a:p>
            <a:r>
              <a:rPr lang="en-US" dirty="0"/>
              <a:t>Setting: </a:t>
            </a:r>
            <a:r>
              <a:rPr lang="en-US" b="1" dirty="0">
                <a:solidFill>
                  <a:schemeClr val="accent1"/>
                </a:solidFill>
              </a:rPr>
              <a:t>Corporate loans</a:t>
            </a:r>
            <a:r>
              <a:rPr lang="en-US" dirty="0"/>
              <a:t>, one of the most economically important credit markets</a:t>
            </a:r>
          </a:p>
          <a:p>
            <a:r>
              <a:rPr lang="en-US" dirty="0"/>
              <a:t>Sample: Focus on </a:t>
            </a:r>
            <a:r>
              <a:rPr lang="en-US" b="1" dirty="0">
                <a:solidFill>
                  <a:schemeClr val="accent1"/>
                </a:solidFill>
              </a:rPr>
              <a:t>dual borrowers </a:t>
            </a:r>
            <a:r>
              <a:rPr lang="en-US" dirty="0"/>
              <a:t>to make within-borrower comparison (remove confounding dynamics related to borrower fundamentals or credit demand)</a:t>
            </a:r>
          </a:p>
          <a:p>
            <a:r>
              <a:rPr lang="en-US" dirty="0"/>
              <a:t>Main findings: </a:t>
            </a:r>
          </a:p>
          <a:p>
            <a:pPr lvl="1"/>
            <a:r>
              <a:rPr lang="en-US" dirty="0"/>
              <a:t>Private lenders provide loans to riskier borrowers (less tangible, higher default rates, negative CF)</a:t>
            </a:r>
          </a:p>
          <a:p>
            <a:pPr lvl="1"/>
            <a:r>
              <a:rPr lang="en-US" dirty="0"/>
              <a:t>Within borrowers: private credit loans are (1) larger, (2) more junior, (3) longer maturity, and (4) more expensive (substantially higher spreads)</a:t>
            </a:r>
          </a:p>
          <a:p>
            <a:pPr lvl="2"/>
            <a:r>
              <a:rPr lang="en-US" dirty="0"/>
              <a:t>Unique insight: junior private debt insures high-seniority bank loans</a:t>
            </a:r>
          </a:p>
          <a:p>
            <a:pPr lvl="1"/>
            <a:r>
              <a:rPr lang="en-US" dirty="0"/>
              <a:t>A greater supply in private debt increases firms’ demand for bank loans</a:t>
            </a:r>
          </a:p>
          <a:p>
            <a:pPr lvl="1"/>
            <a:r>
              <a:rPr lang="en-US" dirty="0"/>
              <a:t>Tracks credit line drawdowns under “stress episodes”, i.e., COVID; SVB collapse: dual borrowers draw down more aggressively and incur greater risk of default</a:t>
            </a:r>
          </a:p>
        </p:txBody>
      </p:sp>
    </p:spTree>
    <p:extLst>
      <p:ext uri="{BB962C8B-B14F-4D97-AF65-F5344CB8AC3E}">
        <p14:creationId xmlns:p14="http://schemas.microsoft.com/office/powerpoint/2010/main" val="688318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C333F-6D7B-4105-8751-DC72A211E898}"/>
              </a:ext>
            </a:extLst>
          </p:cNvPr>
          <p:cNvSpPr>
            <a:spLocks noGrp="1"/>
          </p:cNvSpPr>
          <p:nvPr>
            <p:ph type="title"/>
          </p:nvPr>
        </p:nvSpPr>
        <p:spPr/>
        <p:txBody>
          <a:bodyPr/>
          <a:lstStyle/>
          <a:p>
            <a:r>
              <a:rPr lang="en-US" dirty="0"/>
              <a:t>Paper 1: Unifying Framework</a:t>
            </a:r>
          </a:p>
        </p:txBody>
      </p:sp>
      <p:sp>
        <p:nvSpPr>
          <p:cNvPr id="3" name="Content Placeholder 2">
            <a:extLst>
              <a:ext uri="{FF2B5EF4-FFF2-40B4-BE49-F238E27FC236}">
                <a16:creationId xmlns:a16="http://schemas.microsoft.com/office/drawing/2014/main" id="{0873A1BB-18D7-4058-9A86-AA4BB82ACBF8}"/>
              </a:ext>
            </a:extLst>
          </p:cNvPr>
          <p:cNvSpPr>
            <a:spLocks noGrp="1"/>
          </p:cNvSpPr>
          <p:nvPr>
            <p:ph idx="1"/>
          </p:nvPr>
        </p:nvSpPr>
        <p:spPr/>
        <p:txBody>
          <a:bodyPr/>
          <a:lstStyle/>
          <a:p>
            <a:r>
              <a:rPr lang="en-US" dirty="0"/>
              <a:t>Fantastic data + Careful empirical execution + Rich analyses and results!</a:t>
            </a:r>
          </a:p>
          <a:p>
            <a:r>
              <a:rPr lang="en-US" dirty="0"/>
              <a:t>Results as a whole suggest much more complementarity and collaboration than competition</a:t>
            </a:r>
          </a:p>
          <a:p>
            <a:endParaRPr lang="en-US" dirty="0"/>
          </a:p>
          <a:p>
            <a:r>
              <a:rPr lang="en-US" dirty="0"/>
              <a:t>At the same time, there are many tests in the paper, a bit disjoint. Each part can be a separate paper</a:t>
            </a:r>
          </a:p>
          <a:p>
            <a:r>
              <a:rPr lang="en-US" dirty="0"/>
              <a:t>A conceptual framework (doesn’t have to be a model) can help summarize the main intuition and help us understand some seemingly conflicting patterns</a:t>
            </a:r>
          </a:p>
          <a:p>
            <a:pPr lvl="1"/>
            <a:r>
              <a:rPr lang="en-US" dirty="0"/>
              <a:t>How does private credit insure bank lenders but also aggravate default risk?</a:t>
            </a:r>
          </a:p>
          <a:p>
            <a:pPr lvl="1"/>
            <a:r>
              <a:rPr lang="en-US" dirty="0"/>
              <a:t>How does private credit lead to a greater demand for bank loans, but also allows a higher supply of (access to) bank loans?</a:t>
            </a:r>
          </a:p>
          <a:p>
            <a:pPr lvl="1"/>
            <a:r>
              <a:rPr lang="en-US" dirty="0"/>
              <a:t>Why are dual borrowers larger but also riskier?</a:t>
            </a:r>
          </a:p>
        </p:txBody>
      </p:sp>
    </p:spTree>
    <p:extLst>
      <p:ext uri="{BB962C8B-B14F-4D97-AF65-F5344CB8AC3E}">
        <p14:creationId xmlns:p14="http://schemas.microsoft.com/office/powerpoint/2010/main" val="1455423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5EADB-EDCF-4FA6-8B01-4109E111369F}"/>
              </a:ext>
            </a:extLst>
          </p:cNvPr>
          <p:cNvSpPr>
            <a:spLocks noGrp="1"/>
          </p:cNvSpPr>
          <p:nvPr>
            <p:ph type="title"/>
          </p:nvPr>
        </p:nvSpPr>
        <p:spPr/>
        <p:txBody>
          <a:bodyPr/>
          <a:lstStyle/>
          <a:p>
            <a:r>
              <a:rPr lang="en-US" dirty="0"/>
              <a:t>Paper 1: Dual Borrowers</a:t>
            </a:r>
          </a:p>
        </p:txBody>
      </p:sp>
      <p:sp>
        <p:nvSpPr>
          <p:cNvPr id="3" name="Content Placeholder 2">
            <a:extLst>
              <a:ext uri="{FF2B5EF4-FFF2-40B4-BE49-F238E27FC236}">
                <a16:creationId xmlns:a16="http://schemas.microsoft.com/office/drawing/2014/main" id="{0711C54D-AE64-48AD-8971-BAFEBF12C084}"/>
              </a:ext>
            </a:extLst>
          </p:cNvPr>
          <p:cNvSpPr>
            <a:spLocks noGrp="1"/>
          </p:cNvSpPr>
          <p:nvPr>
            <p:ph idx="1"/>
          </p:nvPr>
        </p:nvSpPr>
        <p:spPr>
          <a:xfrm>
            <a:off x="838200" y="1405218"/>
            <a:ext cx="5797924" cy="4771745"/>
          </a:xfrm>
        </p:spPr>
        <p:txBody>
          <a:bodyPr/>
          <a:lstStyle/>
          <a:p>
            <a:r>
              <a:rPr lang="en-US" dirty="0"/>
              <a:t>Are these firms in a special stage of life cycle (high fraction of LBO debt)?</a:t>
            </a:r>
          </a:p>
          <a:p>
            <a:r>
              <a:rPr lang="en-US" dirty="0"/>
              <a:t>This could explain why </a:t>
            </a:r>
          </a:p>
          <a:p>
            <a:pPr lvl="1"/>
            <a:r>
              <a:rPr lang="en-US" dirty="0"/>
              <a:t>Dual borrowers are larger and riskier, and have negative cash flows</a:t>
            </a:r>
          </a:p>
          <a:p>
            <a:pPr lvl="1"/>
            <a:r>
              <a:rPr lang="en-US" dirty="0"/>
              <a:t>Obtaining private credit leads to more demand for bank loans: Banks may help financing LBOs by providing additional capital and monitoring the borrowers</a:t>
            </a:r>
          </a:p>
          <a:p>
            <a:pPr lvl="1"/>
            <a:r>
              <a:rPr lang="en-US" dirty="0"/>
              <a:t>Dual borrowers drawdown more aggressively during stress episodes (highly levered)</a:t>
            </a:r>
          </a:p>
          <a:p>
            <a:endParaRPr lang="en-US" dirty="0"/>
          </a:p>
          <a:p>
            <a:endParaRPr lang="en-US" dirty="0"/>
          </a:p>
          <a:p>
            <a:endParaRPr lang="en-US" dirty="0"/>
          </a:p>
        </p:txBody>
      </p:sp>
      <p:pic>
        <p:nvPicPr>
          <p:cNvPr id="5" name="Picture 4">
            <a:extLst>
              <a:ext uri="{FF2B5EF4-FFF2-40B4-BE49-F238E27FC236}">
                <a16:creationId xmlns:a16="http://schemas.microsoft.com/office/drawing/2014/main" id="{A849F672-5E3D-4D36-B1A5-434AE3D0D5C7}"/>
              </a:ext>
            </a:extLst>
          </p:cNvPr>
          <p:cNvPicPr>
            <a:picLocks noChangeAspect="1"/>
          </p:cNvPicPr>
          <p:nvPr/>
        </p:nvPicPr>
        <p:blipFill>
          <a:blip r:embed="rId2"/>
          <a:stretch>
            <a:fillRect/>
          </a:stretch>
        </p:blipFill>
        <p:spPr>
          <a:xfrm>
            <a:off x="6636124" y="1510080"/>
            <a:ext cx="5109236" cy="3837840"/>
          </a:xfrm>
          <a:prstGeom prst="rect">
            <a:avLst/>
          </a:prstGeom>
        </p:spPr>
      </p:pic>
    </p:spTree>
    <p:extLst>
      <p:ext uri="{BB962C8B-B14F-4D97-AF65-F5344CB8AC3E}">
        <p14:creationId xmlns:p14="http://schemas.microsoft.com/office/powerpoint/2010/main" val="3830005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fade">
                                      <p:cBhvr>
                                        <p:cTn id="23" dur="500"/>
                                        <p:tgtEl>
                                          <p:spTgt spid="3">
                                            <p:txEl>
                                              <p:pRg st="3" end="3"/>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EDD465B243A36438624C2B30E442F42" ma:contentTypeVersion="17" ma:contentTypeDescription="Create a new document." ma:contentTypeScope="" ma:versionID="28963e383fdb4201c1d2c852a01d6894">
  <xsd:schema xmlns:xsd="http://www.w3.org/2001/XMLSchema" xmlns:xs="http://www.w3.org/2001/XMLSchema" xmlns:p="http://schemas.microsoft.com/office/2006/metadata/properties" xmlns:ns2="c2408b7f-6c72-4d9c-b1be-74264293f9b4" xmlns:ns3="432786d6-73d9-4b6c-8eed-cb3bc7f34c72" targetNamespace="http://schemas.microsoft.com/office/2006/metadata/properties" ma:root="true" ma:fieldsID="d4a5a6653c4aea753140dc3befa49986" ns2:_="" ns3:_="">
    <xsd:import namespace="c2408b7f-6c72-4d9c-b1be-74264293f9b4"/>
    <xsd:import namespace="432786d6-73d9-4b6c-8eed-cb3bc7f34c7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WebPage" minOccurs="0"/>
                <xsd:element ref="ns2:MediaServiceLocation" minOccurs="0"/>
                <xsd:element ref="ns2:lcf76f155ced4ddcb4097134ff3c332f" minOccurs="0"/>
                <xsd:element ref="ns3:TaxCatchAll"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408b7f-6c72-4d9c-b1be-74264293f9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WebPage" ma:index="17" nillable="true" ma:displayName="WebPage" ma:default="0" ma:description="Added to BRC Web page" ma:format="Dropdown" ma:internalName="WebPage">
      <xsd:simpleType>
        <xsd:restriction base="dms:Boolea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b58a1203-ac53-45d5-a518-17ee4e78f8d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32786d6-73d9-4b6c-8eed-cb3bc7f34c7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2f46f8ee-6d5e-466a-a926-3fe78374a78f}" ma:internalName="TaxCatchAll" ma:showField="CatchAllData" ma:web="432786d6-73d9-4b6c-8eed-cb3bc7f34c7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2408b7f-6c72-4d9c-b1be-74264293f9b4">
      <Terms xmlns="http://schemas.microsoft.com/office/infopath/2007/PartnerControls"/>
    </lcf76f155ced4ddcb4097134ff3c332f>
    <WebPage xmlns="c2408b7f-6c72-4d9c-b1be-74264293f9b4">false</WebPage>
    <TaxCatchAll xmlns="432786d6-73d9-4b6c-8eed-cb3bc7f34c72" xsi:nil="true"/>
  </documentManagement>
</p:properties>
</file>

<file path=customXml/itemProps1.xml><?xml version="1.0" encoding="utf-8"?>
<ds:datastoreItem xmlns:ds="http://schemas.openxmlformats.org/officeDocument/2006/customXml" ds:itemID="{B4C6E1BB-8B10-4D32-A49D-3B07002D9807}"/>
</file>

<file path=customXml/itemProps2.xml><?xml version="1.0" encoding="utf-8"?>
<ds:datastoreItem xmlns:ds="http://schemas.openxmlformats.org/officeDocument/2006/customXml" ds:itemID="{CDAB118B-2871-4E90-893B-F58E0D527CAB}"/>
</file>

<file path=customXml/itemProps3.xml><?xml version="1.0" encoding="utf-8"?>
<ds:datastoreItem xmlns:ds="http://schemas.openxmlformats.org/officeDocument/2006/customXml" ds:itemID="{ED03FE0E-C3EB-478A-969F-C006DC50932F}"/>
</file>

<file path=docProps/app.xml><?xml version="1.0" encoding="utf-8"?>
<Properties xmlns="http://schemas.openxmlformats.org/officeDocument/2006/extended-properties" xmlns:vt="http://schemas.openxmlformats.org/officeDocument/2006/docPropsVTypes">
  <TotalTime>8805</TotalTime>
  <Words>2072</Words>
  <Application>Microsoft Office PowerPoint</Application>
  <PresentationFormat>Widescreen</PresentationFormat>
  <Paragraphs>164</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Cambria Math</vt:lpstr>
      <vt:lpstr>Garamond</vt:lpstr>
      <vt:lpstr>Office Theme</vt:lpstr>
      <vt:lpstr>Credit Provision by Banks and Nonbanks</vt:lpstr>
      <vt:lpstr>Overview: Nonbank Financial Institutions</vt:lpstr>
      <vt:lpstr>Overview: Nonbank Financial Institutions</vt:lpstr>
      <vt:lpstr>Overview</vt:lpstr>
      <vt:lpstr>Overview</vt:lpstr>
      <vt:lpstr>Main Takeaways</vt:lpstr>
      <vt:lpstr>Paper 1: Private Debt vs Bank Debt in Corporate Borrowing</vt:lpstr>
      <vt:lpstr>Paper 1: Unifying Framework</vt:lpstr>
      <vt:lpstr>Paper 1: Dual Borrowers</vt:lpstr>
      <vt:lpstr>Paper 1: What makes private lenders special? </vt:lpstr>
      <vt:lpstr>Paper 2: Credit Union Expansions: A Fork in the Road for Local Banks? </vt:lpstr>
      <vt:lpstr>Paper 2: Credit Union Expansions: A Fork in the Road for Local Banks? </vt:lpstr>
      <vt:lpstr>Paper 2: Uniqueness of the Setting </vt:lpstr>
      <vt:lpstr>Paper 2: Borrower-Lender Sorting</vt:lpstr>
      <vt:lpstr>Paper 2: Identification</vt:lpstr>
      <vt:lpstr>Paper 3: Non-Profits, Competition, and Risk Segmentation in Consumer Lending Markets</vt:lpstr>
      <vt:lpstr>Paper 3: Nonprofit vs. For-profit Orientation</vt:lpstr>
      <vt:lpstr>Paper 3: Pricing Differential</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Credit Provision by Banks and Nonbanks</dc:title>
  <dc:creator>janetgao2023@hotmail.com</dc:creator>
  <cp:lastModifiedBy>Gao, Janet</cp:lastModifiedBy>
  <cp:revision>280</cp:revision>
  <dcterms:created xsi:type="dcterms:W3CDTF">2025-08-31T17:23:32Z</dcterms:created>
  <dcterms:modified xsi:type="dcterms:W3CDTF">2025-09-23T15:38:45Z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0x0101007EDD465B243A36438624C2B30E442F42</vt:lpwstr>
  </property>
</Properties>
</file>