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73" r:id="rId4"/>
    <p:sldId id="258" r:id="rId5"/>
    <p:sldId id="275" r:id="rId6"/>
    <p:sldId id="271" r:id="rId7"/>
    <p:sldId id="278" r:id="rId8"/>
    <p:sldId id="261" r:id="rId9"/>
    <p:sldId id="276" r:id="rId10"/>
    <p:sldId id="267" r:id="rId11"/>
    <p:sldId id="262" r:id="rId12"/>
    <p:sldId id="268" r:id="rId13"/>
    <p:sldId id="264" r:id="rId14"/>
    <p:sldId id="269" r:id="rId15"/>
    <p:sldId id="266" r:id="rId16"/>
    <p:sldId id="265" r:id="rId17"/>
    <p:sldId id="263" r:id="rId18"/>
    <p:sldId id="270" r:id="rId19"/>
    <p:sldId id="260" r:id="rId20"/>
    <p:sldId id="27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03" autoAdjust="0"/>
    <p:restoredTop sz="94660"/>
  </p:normalViewPr>
  <p:slideViewPr>
    <p:cSldViewPr snapToGrid="0">
      <p:cViewPr varScale="1">
        <p:scale>
          <a:sx n="83" d="100"/>
          <a:sy n="83" d="100"/>
        </p:scale>
        <p:origin x="1349" y="7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normAutofit/>
          </a:bodyPr>
          <a:lstStyle>
            <a:lvl1pPr algn="ctr">
              <a:defRPr sz="3200">
                <a:latin typeface="Palatino Linotype" panose="02040502050505030304" pitchFamily="18" charset="0"/>
              </a:defRPr>
            </a:lvl1pPr>
          </a:lstStyle>
          <a:p>
            <a:r>
              <a:rPr lang="en-US" dirty="0"/>
              <a:t>Click to edit Master title style</a:t>
            </a:r>
          </a:p>
        </p:txBody>
      </p:sp>
      <p:sp>
        <p:nvSpPr>
          <p:cNvPr id="3" name="Subtitle 2"/>
          <p:cNvSpPr>
            <a:spLocks noGrp="1"/>
          </p:cNvSpPr>
          <p:nvPr>
            <p:ph type="subTitle" idx="1"/>
          </p:nvPr>
        </p:nvSpPr>
        <p:spPr>
          <a:xfrm>
            <a:off x="1143000" y="3602038"/>
            <a:ext cx="6858000" cy="1655762"/>
          </a:xfrm>
        </p:spPr>
        <p:txBody>
          <a:bodyPr>
            <a:normAutofit/>
          </a:bodyPr>
          <a:lstStyle>
            <a:lvl1pPr marL="0" indent="0" algn="ctr">
              <a:buNone/>
              <a:defRPr sz="2400">
                <a:latin typeface="Palatino Linotype" panose="0204050205050503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p:cNvSpPr>
            <a:spLocks noGrp="1"/>
          </p:cNvSpPr>
          <p:nvPr>
            <p:ph type="dt" sz="half" idx="10"/>
          </p:nvPr>
        </p:nvSpPr>
        <p:spPr/>
        <p:txBody>
          <a:bodyPr/>
          <a:lstStyle/>
          <a:p>
            <a:fld id="{FDF3E289-A19D-4E8F-BFF3-48FD8A6BECDD}" type="datetimeFigureOut">
              <a:rPr lang="en-US" smtClean="0"/>
              <a:t>9/14/2024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C5AFDA-7F9B-4440-ADA0-9B8AFB5EC142}" type="slidenum">
              <a:rPr lang="en-US" smtClean="0"/>
              <a:t>‹#›</a:t>
            </a:fld>
            <a:endParaRPr lang="en-US"/>
          </a:p>
        </p:txBody>
      </p:sp>
    </p:spTree>
    <p:extLst>
      <p:ext uri="{BB962C8B-B14F-4D97-AF65-F5344CB8AC3E}">
        <p14:creationId xmlns:p14="http://schemas.microsoft.com/office/powerpoint/2010/main" val="35332547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DF3E289-A19D-4E8F-BFF3-48FD8A6BECDD}" type="datetimeFigureOut">
              <a:rPr lang="en-US" smtClean="0"/>
              <a:t>9/14/2024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C5AFDA-7F9B-4440-ADA0-9B8AFB5EC142}" type="slidenum">
              <a:rPr lang="en-US" smtClean="0"/>
              <a:t>‹#›</a:t>
            </a:fld>
            <a:endParaRPr lang="en-US"/>
          </a:p>
        </p:txBody>
      </p:sp>
    </p:spTree>
    <p:extLst>
      <p:ext uri="{BB962C8B-B14F-4D97-AF65-F5344CB8AC3E}">
        <p14:creationId xmlns:p14="http://schemas.microsoft.com/office/powerpoint/2010/main" val="19949868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DF3E289-A19D-4E8F-BFF3-48FD8A6BECDD}" type="datetimeFigureOut">
              <a:rPr lang="en-US" smtClean="0"/>
              <a:t>9/14/2024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C5AFDA-7F9B-4440-ADA0-9B8AFB5EC142}" type="slidenum">
              <a:rPr lang="en-US" smtClean="0"/>
              <a:t>‹#›</a:t>
            </a:fld>
            <a:endParaRPr lang="en-US"/>
          </a:p>
        </p:txBody>
      </p:sp>
    </p:spTree>
    <p:extLst>
      <p:ext uri="{BB962C8B-B14F-4D97-AF65-F5344CB8AC3E}">
        <p14:creationId xmlns:p14="http://schemas.microsoft.com/office/powerpoint/2010/main" val="20211704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575588"/>
          </a:xfrm>
        </p:spPr>
        <p:txBody>
          <a:bodyPr>
            <a:normAutofit/>
          </a:bodyPr>
          <a:lstStyle>
            <a:lvl1pPr>
              <a:defRPr sz="2400">
                <a:latin typeface="Palatino Linotype" panose="02040502050505030304" pitchFamily="18" charset="0"/>
              </a:defRPr>
            </a:lvl1pPr>
          </a:lstStyle>
          <a:p>
            <a:r>
              <a:rPr lang="en-US" dirty="0"/>
              <a:t>Click to edit Master title style</a:t>
            </a:r>
          </a:p>
        </p:txBody>
      </p:sp>
      <p:sp>
        <p:nvSpPr>
          <p:cNvPr id="3" name="Content Placeholder 2"/>
          <p:cNvSpPr>
            <a:spLocks noGrp="1"/>
          </p:cNvSpPr>
          <p:nvPr>
            <p:ph idx="1"/>
          </p:nvPr>
        </p:nvSpPr>
        <p:spPr>
          <a:xfrm>
            <a:off x="628650" y="1164380"/>
            <a:ext cx="7886700" cy="5012583"/>
          </a:xfrm>
        </p:spPr>
        <p:txBody>
          <a:bodyPr>
            <a:normAutofit/>
          </a:bodyPr>
          <a:lstStyle>
            <a:lvl1pPr>
              <a:defRPr sz="2000">
                <a:latin typeface="Palatino Linotype" panose="02040502050505030304" pitchFamily="18" charset="0"/>
              </a:defRPr>
            </a:lvl1pPr>
            <a:lvl2pPr>
              <a:defRPr sz="2000">
                <a:latin typeface="Palatino Linotype" panose="02040502050505030304" pitchFamily="18" charset="0"/>
              </a:defRPr>
            </a:lvl2pPr>
            <a:lvl3pPr>
              <a:defRPr sz="2000">
                <a:latin typeface="Palatino Linotype" panose="02040502050505030304" pitchFamily="18" charset="0"/>
              </a:defRPr>
            </a:lvl3pPr>
            <a:lvl4pPr>
              <a:defRPr sz="2000">
                <a:latin typeface="Palatino Linotype" panose="02040502050505030304" pitchFamily="18" charset="0"/>
              </a:defRPr>
            </a:lvl4pPr>
            <a:lvl5pPr>
              <a:defRPr sz="2000">
                <a:latin typeface="Palatino Linotype" panose="02040502050505030304" pitchFamily="18"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FDF3E289-A19D-4E8F-BFF3-48FD8A6BECDD}" type="datetimeFigureOut">
              <a:rPr lang="en-US" smtClean="0"/>
              <a:t>9/14/2024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C5AFDA-7F9B-4440-ADA0-9B8AFB5EC142}" type="slidenum">
              <a:rPr lang="en-US" smtClean="0"/>
              <a:t>‹#›</a:t>
            </a:fld>
            <a:endParaRPr lang="en-US"/>
          </a:p>
        </p:txBody>
      </p:sp>
    </p:spTree>
    <p:extLst>
      <p:ext uri="{BB962C8B-B14F-4D97-AF65-F5344CB8AC3E}">
        <p14:creationId xmlns:p14="http://schemas.microsoft.com/office/powerpoint/2010/main" val="12755759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DF3E289-A19D-4E8F-BFF3-48FD8A6BECDD}" type="datetimeFigureOut">
              <a:rPr lang="en-US" smtClean="0"/>
              <a:t>9/14/2024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C5AFDA-7F9B-4440-ADA0-9B8AFB5EC142}" type="slidenum">
              <a:rPr lang="en-US" smtClean="0"/>
              <a:t>‹#›</a:t>
            </a:fld>
            <a:endParaRPr lang="en-US"/>
          </a:p>
        </p:txBody>
      </p:sp>
    </p:spTree>
    <p:extLst>
      <p:ext uri="{BB962C8B-B14F-4D97-AF65-F5344CB8AC3E}">
        <p14:creationId xmlns:p14="http://schemas.microsoft.com/office/powerpoint/2010/main" val="24347982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DF3E289-A19D-4E8F-BFF3-48FD8A6BECDD}" type="datetimeFigureOut">
              <a:rPr lang="en-US" smtClean="0"/>
              <a:t>9/14/2024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1C5AFDA-7F9B-4440-ADA0-9B8AFB5EC142}" type="slidenum">
              <a:rPr lang="en-US" smtClean="0"/>
              <a:t>‹#›</a:t>
            </a:fld>
            <a:endParaRPr lang="en-US"/>
          </a:p>
        </p:txBody>
      </p:sp>
    </p:spTree>
    <p:extLst>
      <p:ext uri="{BB962C8B-B14F-4D97-AF65-F5344CB8AC3E}">
        <p14:creationId xmlns:p14="http://schemas.microsoft.com/office/powerpoint/2010/main" val="31148847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DF3E289-A19D-4E8F-BFF3-48FD8A6BECDD}" type="datetimeFigureOut">
              <a:rPr lang="en-US" smtClean="0"/>
              <a:t>9/14/2024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1C5AFDA-7F9B-4440-ADA0-9B8AFB5EC142}" type="slidenum">
              <a:rPr lang="en-US" smtClean="0"/>
              <a:t>‹#›</a:t>
            </a:fld>
            <a:endParaRPr lang="en-US"/>
          </a:p>
        </p:txBody>
      </p:sp>
    </p:spTree>
    <p:extLst>
      <p:ext uri="{BB962C8B-B14F-4D97-AF65-F5344CB8AC3E}">
        <p14:creationId xmlns:p14="http://schemas.microsoft.com/office/powerpoint/2010/main" val="26010176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DF3E289-A19D-4E8F-BFF3-48FD8A6BECDD}" type="datetimeFigureOut">
              <a:rPr lang="en-US" smtClean="0"/>
              <a:t>9/14/2024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1C5AFDA-7F9B-4440-ADA0-9B8AFB5EC142}" type="slidenum">
              <a:rPr lang="en-US" smtClean="0"/>
              <a:t>‹#›</a:t>
            </a:fld>
            <a:endParaRPr lang="en-US"/>
          </a:p>
        </p:txBody>
      </p:sp>
    </p:spTree>
    <p:extLst>
      <p:ext uri="{BB962C8B-B14F-4D97-AF65-F5344CB8AC3E}">
        <p14:creationId xmlns:p14="http://schemas.microsoft.com/office/powerpoint/2010/main" val="7888255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DF3E289-A19D-4E8F-BFF3-48FD8A6BECDD}" type="datetimeFigureOut">
              <a:rPr lang="en-US" smtClean="0"/>
              <a:t>9/14/2024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1C5AFDA-7F9B-4440-ADA0-9B8AFB5EC142}" type="slidenum">
              <a:rPr lang="en-US" smtClean="0"/>
              <a:t>‹#›</a:t>
            </a:fld>
            <a:endParaRPr lang="en-US"/>
          </a:p>
        </p:txBody>
      </p:sp>
    </p:spTree>
    <p:extLst>
      <p:ext uri="{BB962C8B-B14F-4D97-AF65-F5344CB8AC3E}">
        <p14:creationId xmlns:p14="http://schemas.microsoft.com/office/powerpoint/2010/main" val="29826784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DF3E289-A19D-4E8F-BFF3-48FD8A6BECDD}" type="datetimeFigureOut">
              <a:rPr lang="en-US" smtClean="0"/>
              <a:t>9/14/2024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1C5AFDA-7F9B-4440-ADA0-9B8AFB5EC142}" type="slidenum">
              <a:rPr lang="en-US" smtClean="0"/>
              <a:t>‹#›</a:t>
            </a:fld>
            <a:endParaRPr lang="en-US"/>
          </a:p>
        </p:txBody>
      </p:sp>
    </p:spTree>
    <p:extLst>
      <p:ext uri="{BB962C8B-B14F-4D97-AF65-F5344CB8AC3E}">
        <p14:creationId xmlns:p14="http://schemas.microsoft.com/office/powerpoint/2010/main" val="22581744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DF3E289-A19D-4E8F-BFF3-48FD8A6BECDD}" type="datetimeFigureOut">
              <a:rPr lang="en-US" smtClean="0"/>
              <a:t>9/14/2024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1C5AFDA-7F9B-4440-ADA0-9B8AFB5EC142}" type="slidenum">
              <a:rPr lang="en-US" smtClean="0"/>
              <a:t>‹#›</a:t>
            </a:fld>
            <a:endParaRPr lang="en-US"/>
          </a:p>
        </p:txBody>
      </p:sp>
    </p:spTree>
    <p:extLst>
      <p:ext uri="{BB962C8B-B14F-4D97-AF65-F5344CB8AC3E}">
        <p14:creationId xmlns:p14="http://schemas.microsoft.com/office/powerpoint/2010/main" val="19816184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DF3E289-A19D-4E8F-BFF3-48FD8A6BECDD}" type="datetimeFigureOut">
              <a:rPr lang="en-US" smtClean="0"/>
              <a:t>9/14/2024</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1C5AFDA-7F9B-4440-ADA0-9B8AFB5EC142}" type="slidenum">
              <a:rPr lang="en-US" smtClean="0"/>
              <a:t>‹#›</a:t>
            </a:fld>
            <a:endParaRPr lang="en-US"/>
          </a:p>
        </p:txBody>
      </p:sp>
    </p:spTree>
    <p:extLst>
      <p:ext uri="{BB962C8B-B14F-4D97-AF65-F5344CB8AC3E}">
        <p14:creationId xmlns:p14="http://schemas.microsoft.com/office/powerpoint/2010/main" val="281409900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FCE771-E1CC-4BC3-9C28-FFDD988F99F3}"/>
              </a:ext>
            </a:extLst>
          </p:cNvPr>
          <p:cNvSpPr>
            <a:spLocks noGrp="1"/>
          </p:cNvSpPr>
          <p:nvPr>
            <p:ph type="ctrTitle"/>
          </p:nvPr>
        </p:nvSpPr>
        <p:spPr/>
        <p:txBody>
          <a:bodyPr>
            <a:normAutofit/>
          </a:bodyPr>
          <a:lstStyle/>
          <a:p>
            <a:r>
              <a:rPr lang="en-US" dirty="0"/>
              <a:t>FDIC Banking Research Conference – Credit Allocation and Real Effects</a:t>
            </a:r>
          </a:p>
        </p:txBody>
      </p:sp>
      <p:sp>
        <p:nvSpPr>
          <p:cNvPr id="3" name="Subtitle 2">
            <a:extLst>
              <a:ext uri="{FF2B5EF4-FFF2-40B4-BE49-F238E27FC236}">
                <a16:creationId xmlns:a16="http://schemas.microsoft.com/office/drawing/2014/main" id="{7F204A79-0B6A-440B-AD48-2C7A6C7908D0}"/>
              </a:ext>
            </a:extLst>
          </p:cNvPr>
          <p:cNvSpPr>
            <a:spLocks noGrp="1"/>
          </p:cNvSpPr>
          <p:nvPr>
            <p:ph type="subTitle" idx="1"/>
          </p:nvPr>
        </p:nvSpPr>
        <p:spPr>
          <a:xfrm>
            <a:off x="1143000" y="3750364"/>
            <a:ext cx="6858000" cy="1507435"/>
          </a:xfrm>
        </p:spPr>
        <p:txBody>
          <a:bodyPr/>
          <a:lstStyle/>
          <a:p>
            <a:r>
              <a:rPr lang="en-US" dirty="0"/>
              <a:t>Discussion: Janet Gao</a:t>
            </a:r>
          </a:p>
          <a:p>
            <a:r>
              <a:rPr lang="en-US" dirty="0"/>
              <a:t>September 2024</a:t>
            </a:r>
          </a:p>
        </p:txBody>
      </p:sp>
    </p:spTree>
    <p:extLst>
      <p:ext uri="{BB962C8B-B14F-4D97-AF65-F5344CB8AC3E}">
        <p14:creationId xmlns:p14="http://schemas.microsoft.com/office/powerpoint/2010/main" val="6818071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F23603-D2BB-4A72-867C-35B8A1C41E83}"/>
              </a:ext>
            </a:extLst>
          </p:cNvPr>
          <p:cNvSpPr>
            <a:spLocks noGrp="1"/>
          </p:cNvSpPr>
          <p:nvPr>
            <p:ph type="title"/>
          </p:nvPr>
        </p:nvSpPr>
        <p:spPr/>
        <p:txBody>
          <a:bodyPr/>
          <a:lstStyle/>
          <a:p>
            <a:r>
              <a:rPr lang="en-US" dirty="0"/>
              <a:t>Government Litigation Risk: Background</a:t>
            </a:r>
          </a:p>
        </p:txBody>
      </p:sp>
      <p:sp>
        <p:nvSpPr>
          <p:cNvPr id="3" name="Content Placeholder 2">
            <a:extLst>
              <a:ext uri="{FF2B5EF4-FFF2-40B4-BE49-F238E27FC236}">
                <a16:creationId xmlns:a16="http://schemas.microsoft.com/office/drawing/2014/main" id="{E3ABA4F1-9986-439C-98DF-B87A0673A46C}"/>
              </a:ext>
            </a:extLst>
          </p:cNvPr>
          <p:cNvSpPr>
            <a:spLocks noGrp="1"/>
          </p:cNvSpPr>
          <p:nvPr>
            <p:ph idx="1"/>
          </p:nvPr>
        </p:nvSpPr>
        <p:spPr>
          <a:xfrm>
            <a:off x="810620" y="1146183"/>
            <a:ext cx="8286964" cy="5012583"/>
          </a:xfrm>
        </p:spPr>
        <p:txBody>
          <a:bodyPr>
            <a:normAutofit/>
          </a:bodyPr>
          <a:lstStyle/>
          <a:p>
            <a:r>
              <a:rPr lang="en-US" sz="1800" dirty="0"/>
              <a:t>Compliance costs have increased substantially over the past few years</a:t>
            </a:r>
          </a:p>
          <a:p>
            <a:pPr lvl="1"/>
            <a:r>
              <a:rPr lang="en-US" sz="1800" dirty="0"/>
              <a:t>Even breeds an industry developing technologies for bank compliance</a:t>
            </a:r>
          </a:p>
          <a:p>
            <a:endParaRPr lang="en-US" sz="1800" dirty="0"/>
          </a:p>
        </p:txBody>
      </p:sp>
      <p:pic>
        <p:nvPicPr>
          <p:cNvPr id="5" name="Picture 4">
            <a:extLst>
              <a:ext uri="{FF2B5EF4-FFF2-40B4-BE49-F238E27FC236}">
                <a16:creationId xmlns:a16="http://schemas.microsoft.com/office/drawing/2014/main" id="{A03FD8A9-2DB2-4B31-81F8-3D8ED21B0CA8}"/>
              </a:ext>
            </a:extLst>
          </p:cNvPr>
          <p:cNvPicPr>
            <a:picLocks noChangeAspect="1"/>
          </p:cNvPicPr>
          <p:nvPr/>
        </p:nvPicPr>
        <p:blipFill>
          <a:blip r:embed="rId2"/>
          <a:stretch>
            <a:fillRect/>
          </a:stretch>
        </p:blipFill>
        <p:spPr>
          <a:xfrm>
            <a:off x="1246310" y="1899741"/>
            <a:ext cx="6442397" cy="2303362"/>
          </a:xfrm>
          <a:prstGeom prst="rect">
            <a:avLst/>
          </a:prstGeom>
        </p:spPr>
      </p:pic>
      <p:pic>
        <p:nvPicPr>
          <p:cNvPr id="9" name="Picture 8">
            <a:extLst>
              <a:ext uri="{FF2B5EF4-FFF2-40B4-BE49-F238E27FC236}">
                <a16:creationId xmlns:a16="http://schemas.microsoft.com/office/drawing/2014/main" id="{FF64F521-CADA-47EA-978F-D07781F4D5DE}"/>
              </a:ext>
            </a:extLst>
          </p:cNvPr>
          <p:cNvPicPr>
            <a:picLocks noChangeAspect="1"/>
          </p:cNvPicPr>
          <p:nvPr/>
        </p:nvPicPr>
        <p:blipFill>
          <a:blip r:embed="rId3"/>
          <a:stretch>
            <a:fillRect/>
          </a:stretch>
        </p:blipFill>
        <p:spPr>
          <a:xfrm>
            <a:off x="446680" y="3665093"/>
            <a:ext cx="6121715" cy="3092609"/>
          </a:xfrm>
          <a:prstGeom prst="rect">
            <a:avLst/>
          </a:prstGeom>
        </p:spPr>
      </p:pic>
      <p:pic>
        <p:nvPicPr>
          <p:cNvPr id="7" name="Picture 6">
            <a:extLst>
              <a:ext uri="{FF2B5EF4-FFF2-40B4-BE49-F238E27FC236}">
                <a16:creationId xmlns:a16="http://schemas.microsoft.com/office/drawing/2014/main" id="{C65D6A34-0E39-4E9F-8E42-0EF591740D41}"/>
              </a:ext>
            </a:extLst>
          </p:cNvPr>
          <p:cNvPicPr>
            <a:picLocks noChangeAspect="1"/>
          </p:cNvPicPr>
          <p:nvPr/>
        </p:nvPicPr>
        <p:blipFill>
          <a:blip r:embed="rId4"/>
          <a:stretch>
            <a:fillRect/>
          </a:stretch>
        </p:blipFill>
        <p:spPr>
          <a:xfrm>
            <a:off x="2574878" y="2694864"/>
            <a:ext cx="6792036" cy="1378169"/>
          </a:xfrm>
          <a:prstGeom prst="rect">
            <a:avLst/>
          </a:prstGeom>
        </p:spPr>
      </p:pic>
      <p:pic>
        <p:nvPicPr>
          <p:cNvPr id="11" name="Picture 10">
            <a:extLst>
              <a:ext uri="{FF2B5EF4-FFF2-40B4-BE49-F238E27FC236}">
                <a16:creationId xmlns:a16="http://schemas.microsoft.com/office/drawing/2014/main" id="{3B9EBE54-C57E-4D40-A54C-6475BCA424F4}"/>
              </a:ext>
            </a:extLst>
          </p:cNvPr>
          <p:cNvPicPr>
            <a:picLocks noChangeAspect="1"/>
          </p:cNvPicPr>
          <p:nvPr/>
        </p:nvPicPr>
        <p:blipFill>
          <a:blip r:embed="rId5"/>
          <a:stretch>
            <a:fillRect/>
          </a:stretch>
        </p:blipFill>
        <p:spPr>
          <a:xfrm>
            <a:off x="3517105" y="3941929"/>
            <a:ext cx="5180215" cy="2704714"/>
          </a:xfrm>
          <a:prstGeom prst="rect">
            <a:avLst/>
          </a:prstGeom>
        </p:spPr>
      </p:pic>
    </p:spTree>
    <p:extLst>
      <p:ext uri="{BB962C8B-B14F-4D97-AF65-F5344CB8AC3E}">
        <p14:creationId xmlns:p14="http://schemas.microsoft.com/office/powerpoint/2010/main" val="4873468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ppt_x"/>
                                          </p:val>
                                        </p:tav>
                                        <p:tav tm="100000">
                                          <p:val>
                                            <p:strVal val="#ppt_x"/>
                                          </p:val>
                                        </p:tav>
                                      </p:tavLst>
                                    </p:anim>
                                    <p:anim calcmode="lin" valueType="num">
                                      <p:cBhvr additive="base">
                                        <p:cTn id="2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11"/>
                                        </p:tgtEl>
                                        <p:attrNameLst>
                                          <p:attrName>style.visibility</p:attrName>
                                        </p:attrNameLst>
                                      </p:cBhvr>
                                      <p:to>
                                        <p:strVal val="visible"/>
                                      </p:to>
                                    </p:set>
                                    <p:anim calcmode="lin" valueType="num">
                                      <p:cBhvr additive="base">
                                        <p:cTn id="31" dur="500" fill="hold"/>
                                        <p:tgtEl>
                                          <p:spTgt spid="11"/>
                                        </p:tgtEl>
                                        <p:attrNameLst>
                                          <p:attrName>ppt_x</p:attrName>
                                        </p:attrNameLst>
                                      </p:cBhvr>
                                      <p:tavLst>
                                        <p:tav tm="0">
                                          <p:val>
                                            <p:strVal val="#ppt_x"/>
                                          </p:val>
                                        </p:tav>
                                        <p:tav tm="100000">
                                          <p:val>
                                            <p:strVal val="#ppt_x"/>
                                          </p:val>
                                        </p:tav>
                                      </p:tavLst>
                                    </p:anim>
                                    <p:anim calcmode="lin" valueType="num">
                                      <p:cBhvr additive="base">
                                        <p:cTn id="32"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7BC99A-BC65-4554-B322-1CC1F8C9CCC6}"/>
              </a:ext>
            </a:extLst>
          </p:cNvPr>
          <p:cNvSpPr>
            <a:spLocks noGrp="1"/>
          </p:cNvSpPr>
          <p:nvPr>
            <p:ph type="title"/>
          </p:nvPr>
        </p:nvSpPr>
        <p:spPr/>
        <p:txBody>
          <a:bodyPr/>
          <a:lstStyle/>
          <a:p>
            <a:r>
              <a:rPr lang="en-US" dirty="0"/>
              <a:t>Government Litigation Risk: Overview</a:t>
            </a:r>
          </a:p>
        </p:txBody>
      </p:sp>
      <p:sp>
        <p:nvSpPr>
          <p:cNvPr id="3" name="Content Placeholder 2">
            <a:extLst>
              <a:ext uri="{FF2B5EF4-FFF2-40B4-BE49-F238E27FC236}">
                <a16:creationId xmlns:a16="http://schemas.microsoft.com/office/drawing/2014/main" id="{99CE9D08-0B7B-4E57-95D4-9E898E650A89}"/>
              </a:ext>
            </a:extLst>
          </p:cNvPr>
          <p:cNvSpPr>
            <a:spLocks noGrp="1"/>
          </p:cNvSpPr>
          <p:nvPr>
            <p:ph idx="1"/>
          </p:nvPr>
        </p:nvSpPr>
        <p:spPr/>
        <p:txBody>
          <a:bodyPr>
            <a:normAutofit lnSpcReduction="10000"/>
          </a:bodyPr>
          <a:lstStyle/>
          <a:p>
            <a:pPr>
              <a:lnSpc>
                <a:spcPct val="100000"/>
              </a:lnSpc>
            </a:pPr>
            <a:r>
              <a:rPr lang="en-US" sz="1800" dirty="0"/>
              <a:t>This study examines a specific aspect of compliance, eligibility to FHA insurance in a high-risk mortgage market</a:t>
            </a:r>
          </a:p>
          <a:p>
            <a:pPr lvl="1">
              <a:lnSpc>
                <a:spcPct val="100000"/>
              </a:lnSpc>
            </a:pPr>
            <a:r>
              <a:rPr lang="en-US" sz="1800" dirty="0"/>
              <a:t>Policy shock: The Department of Justice and HUD launched a series of lawsuits against 31 large lenders for fraud among FHA-insured mortgages, with fines totaling $5 billion </a:t>
            </a:r>
          </a:p>
          <a:p>
            <a:pPr lvl="1">
              <a:lnSpc>
                <a:spcPct val="100000"/>
              </a:lnSpc>
            </a:pPr>
            <a:endParaRPr lang="en-US" sz="1800" dirty="0"/>
          </a:p>
          <a:p>
            <a:pPr>
              <a:lnSpc>
                <a:spcPct val="100000"/>
              </a:lnSpc>
            </a:pPr>
            <a:r>
              <a:rPr lang="en-US" sz="1800" b="1" i="1" dirty="0">
                <a:solidFill>
                  <a:schemeClr val="accent1"/>
                </a:solidFill>
              </a:rPr>
              <a:t>How do government lawsuits, as well as the threat of lawsuits affect credit provision to low-income households?</a:t>
            </a:r>
          </a:p>
          <a:p>
            <a:pPr>
              <a:lnSpc>
                <a:spcPct val="100000"/>
              </a:lnSpc>
            </a:pPr>
            <a:r>
              <a:rPr lang="en-US" sz="1800" dirty="0"/>
              <a:t>Main takeaways:</a:t>
            </a:r>
          </a:p>
          <a:p>
            <a:pPr lvl="1">
              <a:lnSpc>
                <a:spcPct val="100000"/>
              </a:lnSpc>
            </a:pPr>
            <a:r>
              <a:rPr lang="en-US" sz="1800" dirty="0"/>
              <a:t>Targeted banks exited the FHA market, leading to a sizable reduction in loan provision, with no change in average default risk</a:t>
            </a:r>
          </a:p>
          <a:p>
            <a:pPr lvl="1">
              <a:lnSpc>
                <a:spcPct val="100000"/>
              </a:lnSpc>
            </a:pPr>
            <a:r>
              <a:rPr lang="en-US" sz="1800" dirty="0"/>
              <a:t>Smaller banks do not seem to fill in the void</a:t>
            </a:r>
          </a:p>
          <a:p>
            <a:pPr lvl="1">
              <a:lnSpc>
                <a:spcPct val="100000"/>
              </a:lnSpc>
            </a:pPr>
            <a:r>
              <a:rPr lang="en-US" sz="1800" dirty="0"/>
              <a:t>Ultimately, this leads to a reduced access to financing and home ownership for low-income households</a:t>
            </a:r>
          </a:p>
          <a:p>
            <a:pPr lvl="1">
              <a:lnSpc>
                <a:spcPct val="100000"/>
              </a:lnSpc>
            </a:pPr>
            <a:r>
              <a:rPr lang="en-US" sz="1800" dirty="0"/>
              <a:t>Policy questions: Are the lawsuits “too heavy-handed”? Do the regulators to punish FHA fraud too much? </a:t>
            </a:r>
          </a:p>
        </p:txBody>
      </p:sp>
    </p:spTree>
    <p:extLst>
      <p:ext uri="{BB962C8B-B14F-4D97-AF65-F5344CB8AC3E}">
        <p14:creationId xmlns:p14="http://schemas.microsoft.com/office/powerpoint/2010/main" val="35758030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FA5B41-D6E8-440F-A843-2A3D61F3ADCC}"/>
              </a:ext>
            </a:extLst>
          </p:cNvPr>
          <p:cNvSpPr>
            <a:spLocks noGrp="1"/>
          </p:cNvSpPr>
          <p:nvPr>
            <p:ph type="title"/>
          </p:nvPr>
        </p:nvSpPr>
        <p:spPr/>
        <p:txBody>
          <a:bodyPr>
            <a:normAutofit/>
          </a:bodyPr>
          <a:lstStyle/>
          <a:p>
            <a:r>
              <a:rPr lang="en-US" dirty="0"/>
              <a:t>Government Litigation Risk: Outline of Findings</a:t>
            </a:r>
          </a:p>
        </p:txBody>
      </p:sp>
      <p:sp>
        <p:nvSpPr>
          <p:cNvPr id="3" name="Content Placeholder 2">
            <a:extLst>
              <a:ext uri="{FF2B5EF4-FFF2-40B4-BE49-F238E27FC236}">
                <a16:creationId xmlns:a16="http://schemas.microsoft.com/office/drawing/2014/main" id="{7BDBB36B-7E3E-4ADA-BE35-03F6B65AD47D}"/>
              </a:ext>
            </a:extLst>
          </p:cNvPr>
          <p:cNvSpPr>
            <a:spLocks noGrp="1"/>
          </p:cNvSpPr>
          <p:nvPr>
            <p:ph idx="1"/>
          </p:nvPr>
        </p:nvSpPr>
        <p:spPr/>
        <p:txBody>
          <a:bodyPr>
            <a:normAutofit/>
          </a:bodyPr>
          <a:lstStyle/>
          <a:p>
            <a:pPr>
              <a:lnSpc>
                <a:spcPct val="100000"/>
              </a:lnSpc>
            </a:pPr>
            <a:r>
              <a:rPr lang="en-US" sz="1800" dirty="0"/>
              <a:t>The paper first shows that litigation is not correlated with loan performance in prior years. </a:t>
            </a:r>
          </a:p>
          <a:p>
            <a:pPr>
              <a:lnSpc>
                <a:spcPct val="100000"/>
              </a:lnSpc>
            </a:pPr>
            <a:r>
              <a:rPr lang="en-US" sz="1800" dirty="0"/>
              <a:t>After the lawsuits, large lenders reduced the amount of lending in the FHA markets. </a:t>
            </a:r>
          </a:p>
          <a:p>
            <a:pPr lvl="1">
              <a:lnSpc>
                <a:spcPct val="100000"/>
              </a:lnSpc>
            </a:pPr>
            <a:r>
              <a:rPr lang="en-US" sz="1800" dirty="0"/>
              <a:t>This effect could be driven by the actual litigation, or the threat of future litigation, or the concern for increased screening costs going forward</a:t>
            </a:r>
          </a:p>
          <a:p>
            <a:pPr>
              <a:lnSpc>
                <a:spcPct val="100000"/>
              </a:lnSpc>
            </a:pPr>
            <a:r>
              <a:rPr lang="en-US" sz="1800" dirty="0"/>
              <a:t>Counties that have more such lenders present have fewer loans originated</a:t>
            </a:r>
          </a:p>
          <a:p>
            <a:pPr>
              <a:lnSpc>
                <a:spcPct val="100000"/>
              </a:lnSpc>
            </a:pPr>
            <a:r>
              <a:rPr lang="en-US" sz="1800" dirty="0"/>
              <a:t>Interestingly, when lenders retreated, they did not cut out the riskiest loan applications. Quality of loans does not improve. </a:t>
            </a:r>
          </a:p>
          <a:p>
            <a:pPr>
              <a:lnSpc>
                <a:spcPct val="100000"/>
              </a:lnSpc>
            </a:pPr>
            <a:r>
              <a:rPr lang="en-US" sz="1800" dirty="0"/>
              <a:t>There is no change in the overall interest rates, but a small increase in concentrated markets</a:t>
            </a:r>
          </a:p>
          <a:p>
            <a:pPr>
              <a:lnSpc>
                <a:spcPct val="100000"/>
              </a:lnSpc>
            </a:pPr>
            <a:r>
              <a:rPr lang="en-US" sz="1800" dirty="0"/>
              <a:t>Loan officers’ misconduct rates increased</a:t>
            </a:r>
          </a:p>
          <a:p>
            <a:pPr>
              <a:lnSpc>
                <a:spcPct val="100000"/>
              </a:lnSpc>
            </a:pPr>
            <a:endParaRPr lang="en-US" sz="1800" dirty="0"/>
          </a:p>
        </p:txBody>
      </p:sp>
    </p:spTree>
    <p:extLst>
      <p:ext uri="{BB962C8B-B14F-4D97-AF65-F5344CB8AC3E}">
        <p14:creationId xmlns:p14="http://schemas.microsoft.com/office/powerpoint/2010/main" val="1914229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FA5B41-D6E8-440F-A843-2A3D61F3ADCC}"/>
              </a:ext>
            </a:extLst>
          </p:cNvPr>
          <p:cNvSpPr>
            <a:spLocks noGrp="1"/>
          </p:cNvSpPr>
          <p:nvPr>
            <p:ph type="title"/>
          </p:nvPr>
        </p:nvSpPr>
        <p:spPr/>
        <p:txBody>
          <a:bodyPr>
            <a:normAutofit/>
          </a:bodyPr>
          <a:lstStyle/>
          <a:p>
            <a:r>
              <a:rPr lang="en-US" dirty="0"/>
              <a:t>Government Litigation Risk: Credit Quantities</a:t>
            </a:r>
          </a:p>
        </p:txBody>
      </p:sp>
      <p:sp>
        <p:nvSpPr>
          <p:cNvPr id="3" name="Content Placeholder 2">
            <a:extLst>
              <a:ext uri="{FF2B5EF4-FFF2-40B4-BE49-F238E27FC236}">
                <a16:creationId xmlns:a16="http://schemas.microsoft.com/office/drawing/2014/main" id="{7BDBB36B-7E3E-4ADA-BE35-03F6B65AD47D}"/>
              </a:ext>
            </a:extLst>
          </p:cNvPr>
          <p:cNvSpPr>
            <a:spLocks noGrp="1"/>
          </p:cNvSpPr>
          <p:nvPr>
            <p:ph idx="1"/>
          </p:nvPr>
        </p:nvSpPr>
        <p:spPr/>
        <p:txBody>
          <a:bodyPr>
            <a:normAutofit/>
          </a:bodyPr>
          <a:lstStyle/>
          <a:p>
            <a:pPr>
              <a:lnSpc>
                <a:spcPct val="100000"/>
              </a:lnSpc>
            </a:pPr>
            <a:r>
              <a:rPr lang="en-US" sz="1800" dirty="0"/>
              <a:t>Define all large (top 5%) lenders as “treated”, not just the litigated ones, because even the untargeted lenders may fear lawsuit. </a:t>
            </a:r>
          </a:p>
          <a:p>
            <a:pPr>
              <a:lnSpc>
                <a:spcPct val="100000"/>
              </a:lnSpc>
            </a:pPr>
            <a:r>
              <a:rPr lang="en-US" sz="1800" dirty="0"/>
              <a:t>The results essentially reveal the deviation of large lenders vs. small lenders in their participation in the FHA markets. But mechanisms are unclear</a:t>
            </a:r>
          </a:p>
          <a:p>
            <a:pPr lvl="1">
              <a:lnSpc>
                <a:spcPct val="100000"/>
              </a:lnSpc>
            </a:pPr>
            <a:r>
              <a:rPr lang="en-US" sz="1800" dirty="0"/>
              <a:t>Are the results coming from litigated lenders or non-litigated ones?</a:t>
            </a:r>
          </a:p>
          <a:p>
            <a:pPr lvl="1">
              <a:lnSpc>
                <a:spcPct val="100000"/>
              </a:lnSpc>
            </a:pPr>
            <a:r>
              <a:rPr lang="en-US" sz="1800" dirty="0"/>
              <a:t>The former indicates the effect of fines + enhanced regulatory scrutiny</a:t>
            </a:r>
          </a:p>
          <a:p>
            <a:pPr lvl="1">
              <a:lnSpc>
                <a:spcPct val="100000"/>
              </a:lnSpc>
            </a:pPr>
            <a:r>
              <a:rPr lang="en-US" sz="1800" dirty="0"/>
              <a:t>The latter indicates the anticipation of lawsuits</a:t>
            </a:r>
          </a:p>
          <a:p>
            <a:pPr>
              <a:lnSpc>
                <a:spcPct val="100000"/>
              </a:lnSpc>
            </a:pPr>
            <a:r>
              <a:rPr lang="en-US" sz="1800" dirty="0"/>
              <a:t>Are there reasons to believe that only large lenders feared government litigations? </a:t>
            </a:r>
          </a:p>
          <a:p>
            <a:pPr lvl="1">
              <a:lnSpc>
                <a:spcPct val="100000"/>
              </a:lnSpc>
            </a:pPr>
            <a:r>
              <a:rPr lang="en-US" sz="1800" dirty="0"/>
              <a:t>Small and mid-sized banks face greater compliance burden (relative to their income). </a:t>
            </a:r>
          </a:p>
          <a:p>
            <a:pPr>
              <a:lnSpc>
                <a:spcPct val="100000"/>
              </a:lnSpc>
            </a:pPr>
            <a:endParaRPr lang="en-US" sz="1800" dirty="0"/>
          </a:p>
        </p:txBody>
      </p:sp>
    </p:spTree>
    <p:extLst>
      <p:ext uri="{BB962C8B-B14F-4D97-AF65-F5344CB8AC3E}">
        <p14:creationId xmlns:p14="http://schemas.microsoft.com/office/powerpoint/2010/main" val="18963794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FA5B41-D6E8-440F-A843-2A3D61F3ADCC}"/>
              </a:ext>
            </a:extLst>
          </p:cNvPr>
          <p:cNvSpPr>
            <a:spLocks noGrp="1"/>
          </p:cNvSpPr>
          <p:nvPr>
            <p:ph type="title"/>
          </p:nvPr>
        </p:nvSpPr>
        <p:spPr/>
        <p:txBody>
          <a:bodyPr>
            <a:normAutofit/>
          </a:bodyPr>
          <a:lstStyle/>
          <a:p>
            <a:r>
              <a:rPr lang="en-US" dirty="0"/>
              <a:t>Government Litigation Risk: Credit Standards	</a:t>
            </a:r>
          </a:p>
        </p:txBody>
      </p:sp>
      <p:sp>
        <p:nvSpPr>
          <p:cNvPr id="3" name="Content Placeholder 2">
            <a:extLst>
              <a:ext uri="{FF2B5EF4-FFF2-40B4-BE49-F238E27FC236}">
                <a16:creationId xmlns:a16="http://schemas.microsoft.com/office/drawing/2014/main" id="{7BDBB36B-7E3E-4ADA-BE35-03F6B65AD47D}"/>
              </a:ext>
            </a:extLst>
          </p:cNvPr>
          <p:cNvSpPr>
            <a:spLocks noGrp="1"/>
          </p:cNvSpPr>
          <p:nvPr>
            <p:ph idx="1"/>
          </p:nvPr>
        </p:nvSpPr>
        <p:spPr/>
        <p:txBody>
          <a:bodyPr>
            <a:normAutofit/>
          </a:bodyPr>
          <a:lstStyle/>
          <a:p>
            <a:pPr>
              <a:lnSpc>
                <a:spcPct val="100000"/>
              </a:lnSpc>
            </a:pPr>
            <a:r>
              <a:rPr lang="en-US" sz="1800" dirty="0"/>
              <a:t>The study finds no effect of the lawsuits on borrower characteristics (FICO, DTI), and no effect on delinquency. Interpretation: there is no change in credit standards. </a:t>
            </a:r>
          </a:p>
          <a:p>
            <a:pPr lvl="1">
              <a:lnSpc>
                <a:spcPct val="100000"/>
              </a:lnSpc>
            </a:pPr>
            <a:r>
              <a:rPr lang="en-US" sz="1800" dirty="0"/>
              <a:t>While statistical significance is low, the coefficients are all negative and the magnitudes may be meaningful (Should discuss in the paper)</a:t>
            </a:r>
          </a:p>
          <a:p>
            <a:pPr lvl="1">
              <a:lnSpc>
                <a:spcPct val="100000"/>
              </a:lnSpc>
            </a:pPr>
            <a:r>
              <a:rPr lang="en-US" sz="1800" dirty="0"/>
              <a:t>Is it possible that the loan quality did improve, but the test does not have sufficient power to capture it?</a:t>
            </a:r>
          </a:p>
          <a:p>
            <a:pPr>
              <a:lnSpc>
                <a:spcPct val="100000"/>
              </a:lnSpc>
            </a:pPr>
            <a:endParaRPr lang="en-US" sz="1800" dirty="0"/>
          </a:p>
        </p:txBody>
      </p:sp>
      <p:pic>
        <p:nvPicPr>
          <p:cNvPr id="5" name="Picture 4">
            <a:extLst>
              <a:ext uri="{FF2B5EF4-FFF2-40B4-BE49-F238E27FC236}">
                <a16:creationId xmlns:a16="http://schemas.microsoft.com/office/drawing/2014/main" id="{E2B9D671-8732-4FEC-BB58-B9AFE646688F}"/>
              </a:ext>
            </a:extLst>
          </p:cNvPr>
          <p:cNvPicPr>
            <a:picLocks noChangeAspect="1"/>
          </p:cNvPicPr>
          <p:nvPr/>
        </p:nvPicPr>
        <p:blipFill>
          <a:blip r:embed="rId2"/>
          <a:stretch>
            <a:fillRect/>
          </a:stretch>
        </p:blipFill>
        <p:spPr>
          <a:xfrm>
            <a:off x="1140445" y="3827526"/>
            <a:ext cx="6863110" cy="2261651"/>
          </a:xfrm>
          <a:prstGeom prst="rect">
            <a:avLst/>
          </a:prstGeom>
        </p:spPr>
      </p:pic>
    </p:spTree>
    <p:extLst>
      <p:ext uri="{BB962C8B-B14F-4D97-AF65-F5344CB8AC3E}">
        <p14:creationId xmlns:p14="http://schemas.microsoft.com/office/powerpoint/2010/main" val="40648600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FA5B41-D6E8-440F-A843-2A3D61F3ADCC}"/>
              </a:ext>
            </a:extLst>
          </p:cNvPr>
          <p:cNvSpPr>
            <a:spLocks noGrp="1"/>
          </p:cNvSpPr>
          <p:nvPr>
            <p:ph type="title"/>
          </p:nvPr>
        </p:nvSpPr>
        <p:spPr/>
        <p:txBody>
          <a:bodyPr>
            <a:normAutofit/>
          </a:bodyPr>
          <a:lstStyle/>
          <a:p>
            <a:r>
              <a:rPr lang="en-US" dirty="0"/>
              <a:t>Government Litigation Risk: Credit Standards</a:t>
            </a:r>
          </a:p>
        </p:txBody>
      </p:sp>
      <p:sp>
        <p:nvSpPr>
          <p:cNvPr id="3" name="Content Placeholder 2">
            <a:extLst>
              <a:ext uri="{FF2B5EF4-FFF2-40B4-BE49-F238E27FC236}">
                <a16:creationId xmlns:a16="http://schemas.microsoft.com/office/drawing/2014/main" id="{7BDBB36B-7E3E-4ADA-BE35-03F6B65AD47D}"/>
              </a:ext>
            </a:extLst>
          </p:cNvPr>
          <p:cNvSpPr>
            <a:spLocks noGrp="1"/>
          </p:cNvSpPr>
          <p:nvPr>
            <p:ph idx="1"/>
          </p:nvPr>
        </p:nvSpPr>
        <p:spPr/>
        <p:txBody>
          <a:bodyPr>
            <a:normAutofit/>
          </a:bodyPr>
          <a:lstStyle/>
          <a:p>
            <a:pPr>
              <a:lnSpc>
                <a:spcPct val="100000"/>
              </a:lnSpc>
            </a:pPr>
            <a:r>
              <a:rPr lang="en-US" sz="1800" dirty="0"/>
              <a:t>Is it also possible there is an adverse-selection effect? </a:t>
            </a:r>
          </a:p>
          <a:p>
            <a:pPr lvl="1">
              <a:lnSpc>
                <a:spcPct val="100000"/>
              </a:lnSpc>
            </a:pPr>
            <a:r>
              <a:rPr lang="en-US" sz="1800" dirty="0"/>
              <a:t>Borrowers may be adverse to litigation outcomes, so they do not apply for FHA mortgages. The only ones remaining are the lower-quality borrowers. So even if top lenders have tightened their lending standards along some observables (such as DTI and FICO), we do not observe an increase in loan quality</a:t>
            </a:r>
          </a:p>
          <a:p>
            <a:pPr>
              <a:lnSpc>
                <a:spcPct val="100000"/>
              </a:lnSpc>
            </a:pPr>
            <a:r>
              <a:rPr lang="en-US" sz="1800" dirty="0"/>
              <a:t>(Imperfect) Suggestions for the delinquency analysis:</a:t>
            </a:r>
          </a:p>
          <a:p>
            <a:pPr lvl="1">
              <a:lnSpc>
                <a:spcPct val="100000"/>
              </a:lnSpc>
            </a:pPr>
            <a:r>
              <a:rPr lang="en-US" sz="1800" dirty="0"/>
              <a:t>Given that the sample is at the loan level, you can directly compare the outcome of loans originated by treated vs. control banks, instead of highly vs. lowly exposed counties (may need to match HMDA data with loan performance data)</a:t>
            </a:r>
          </a:p>
          <a:p>
            <a:pPr lvl="1">
              <a:lnSpc>
                <a:spcPct val="100000"/>
              </a:lnSpc>
            </a:pPr>
            <a:r>
              <a:rPr lang="en-US" sz="1800" dirty="0"/>
              <a:t>This also allows you to better control for observables and compare changes in delinquency within observables</a:t>
            </a:r>
          </a:p>
          <a:p>
            <a:pPr marL="0" indent="0">
              <a:lnSpc>
                <a:spcPct val="100000"/>
              </a:lnSpc>
              <a:buNone/>
            </a:pPr>
            <a:endParaRPr lang="en-US" sz="1800" dirty="0"/>
          </a:p>
          <a:p>
            <a:pPr>
              <a:lnSpc>
                <a:spcPct val="100000"/>
              </a:lnSpc>
            </a:pPr>
            <a:endParaRPr lang="en-US" sz="1800" dirty="0"/>
          </a:p>
        </p:txBody>
      </p:sp>
    </p:spTree>
    <p:extLst>
      <p:ext uri="{BB962C8B-B14F-4D97-AF65-F5344CB8AC3E}">
        <p14:creationId xmlns:p14="http://schemas.microsoft.com/office/powerpoint/2010/main" val="21879398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FA5B41-D6E8-440F-A843-2A3D61F3ADCC}"/>
              </a:ext>
            </a:extLst>
          </p:cNvPr>
          <p:cNvSpPr>
            <a:spLocks noGrp="1"/>
          </p:cNvSpPr>
          <p:nvPr>
            <p:ph type="title"/>
          </p:nvPr>
        </p:nvSpPr>
        <p:spPr/>
        <p:txBody>
          <a:bodyPr>
            <a:normAutofit/>
          </a:bodyPr>
          <a:lstStyle/>
          <a:p>
            <a:r>
              <a:rPr lang="en-US" dirty="0"/>
              <a:t>Government Litigation Risk: Supply vs. Demand</a:t>
            </a:r>
          </a:p>
        </p:txBody>
      </p:sp>
      <p:sp>
        <p:nvSpPr>
          <p:cNvPr id="3" name="Content Placeholder 2">
            <a:extLst>
              <a:ext uri="{FF2B5EF4-FFF2-40B4-BE49-F238E27FC236}">
                <a16:creationId xmlns:a16="http://schemas.microsoft.com/office/drawing/2014/main" id="{7BDBB36B-7E3E-4ADA-BE35-03F6B65AD47D}"/>
              </a:ext>
            </a:extLst>
          </p:cNvPr>
          <p:cNvSpPr>
            <a:spLocks noGrp="1"/>
          </p:cNvSpPr>
          <p:nvPr>
            <p:ph idx="1"/>
          </p:nvPr>
        </p:nvSpPr>
        <p:spPr/>
        <p:txBody>
          <a:bodyPr>
            <a:normAutofit/>
          </a:bodyPr>
          <a:lstStyle/>
          <a:p>
            <a:r>
              <a:rPr lang="en-US" sz="1800" dirty="0"/>
              <a:t>The DOJ lawsuits likely discouraged FHA demand and supply. </a:t>
            </a:r>
          </a:p>
          <a:p>
            <a:r>
              <a:rPr lang="en-US" sz="1800" dirty="0"/>
              <a:t>In an average market, FHA loan quantity reduced but interest rate did not change. </a:t>
            </a:r>
          </a:p>
          <a:p>
            <a:r>
              <a:rPr lang="en-US" sz="1800" dirty="0"/>
              <a:t>It is possible that both the supply curve and the demand curve shifted to the left, leading to little changes in prices (even in low-competition areas, there’s only small increase in interest --- again, should discuss magnitudes)</a:t>
            </a:r>
          </a:p>
          <a:p>
            <a:r>
              <a:rPr lang="en-US" sz="1800" dirty="0"/>
              <a:t>Is there a way to separate the two and gauge how much each side contributes to the policy effect?</a:t>
            </a:r>
          </a:p>
          <a:p>
            <a:endParaRPr lang="en-US" sz="1800" dirty="0"/>
          </a:p>
        </p:txBody>
      </p:sp>
      <p:grpSp>
        <p:nvGrpSpPr>
          <p:cNvPr id="26" name="Group 25">
            <a:extLst>
              <a:ext uri="{FF2B5EF4-FFF2-40B4-BE49-F238E27FC236}">
                <a16:creationId xmlns:a16="http://schemas.microsoft.com/office/drawing/2014/main" id="{A3FC29E0-F5A4-4462-99B9-975E88EFB84D}"/>
              </a:ext>
            </a:extLst>
          </p:cNvPr>
          <p:cNvGrpSpPr/>
          <p:nvPr/>
        </p:nvGrpSpPr>
        <p:grpSpPr>
          <a:xfrm>
            <a:off x="1682088" y="4092651"/>
            <a:ext cx="5688837" cy="2919216"/>
            <a:chOff x="1148693" y="3555229"/>
            <a:chExt cx="5688837" cy="2919216"/>
          </a:xfrm>
        </p:grpSpPr>
        <p:cxnSp>
          <p:nvCxnSpPr>
            <p:cNvPr id="5" name="Straight Arrow Connector 4">
              <a:extLst>
                <a:ext uri="{FF2B5EF4-FFF2-40B4-BE49-F238E27FC236}">
                  <a16:creationId xmlns:a16="http://schemas.microsoft.com/office/drawing/2014/main" id="{256FCA0F-9CDA-4874-8C01-C24146D38869}"/>
                </a:ext>
              </a:extLst>
            </p:cNvPr>
            <p:cNvCxnSpPr>
              <a:cxnSpLocks/>
            </p:cNvCxnSpPr>
            <p:nvPr/>
          </p:nvCxnSpPr>
          <p:spPr>
            <a:xfrm flipV="1">
              <a:off x="1578591" y="3643952"/>
              <a:ext cx="0" cy="2461148"/>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7" name="Straight Arrow Connector 6">
              <a:extLst>
                <a:ext uri="{FF2B5EF4-FFF2-40B4-BE49-F238E27FC236}">
                  <a16:creationId xmlns:a16="http://schemas.microsoft.com/office/drawing/2014/main" id="{C20C9D1D-F9E0-4FAE-B614-FA4E948D0EF3}"/>
                </a:ext>
              </a:extLst>
            </p:cNvPr>
            <p:cNvCxnSpPr>
              <a:cxnSpLocks/>
            </p:cNvCxnSpPr>
            <p:nvPr/>
          </p:nvCxnSpPr>
          <p:spPr>
            <a:xfrm flipV="1">
              <a:off x="1578591" y="6073254"/>
              <a:ext cx="5149755" cy="31846"/>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24" name="TextBox 23">
              <a:extLst>
                <a:ext uri="{FF2B5EF4-FFF2-40B4-BE49-F238E27FC236}">
                  <a16:creationId xmlns:a16="http://schemas.microsoft.com/office/drawing/2014/main" id="{752EA671-0DBE-4C4B-86C0-DA96C31D11BA}"/>
                </a:ext>
              </a:extLst>
            </p:cNvPr>
            <p:cNvSpPr txBox="1"/>
            <p:nvPr/>
          </p:nvSpPr>
          <p:spPr>
            <a:xfrm>
              <a:off x="1148693" y="3555229"/>
              <a:ext cx="400330" cy="369332"/>
            </a:xfrm>
            <a:prstGeom prst="rect">
              <a:avLst/>
            </a:prstGeom>
            <a:noFill/>
          </p:spPr>
          <p:txBody>
            <a:bodyPr wrap="square" rtlCol="0">
              <a:spAutoFit/>
            </a:bodyPr>
            <a:lstStyle/>
            <a:p>
              <a:r>
                <a:rPr lang="en-US" b="1" dirty="0">
                  <a:solidFill>
                    <a:schemeClr val="accent1"/>
                  </a:solidFill>
                  <a:latin typeface="Garamond" panose="02020404030301010803" pitchFamily="18" charset="0"/>
                </a:rPr>
                <a:t>R</a:t>
              </a:r>
            </a:p>
          </p:txBody>
        </p:sp>
        <p:sp>
          <p:nvSpPr>
            <p:cNvPr id="25" name="TextBox 24">
              <a:extLst>
                <a:ext uri="{FF2B5EF4-FFF2-40B4-BE49-F238E27FC236}">
                  <a16:creationId xmlns:a16="http://schemas.microsoft.com/office/drawing/2014/main" id="{C51AFA9C-7E2B-4E6D-B486-AC5B6DD2CED5}"/>
                </a:ext>
              </a:extLst>
            </p:cNvPr>
            <p:cNvSpPr txBox="1"/>
            <p:nvPr/>
          </p:nvSpPr>
          <p:spPr>
            <a:xfrm>
              <a:off x="6437200" y="6105113"/>
              <a:ext cx="400330" cy="369332"/>
            </a:xfrm>
            <a:prstGeom prst="rect">
              <a:avLst/>
            </a:prstGeom>
            <a:noFill/>
          </p:spPr>
          <p:txBody>
            <a:bodyPr wrap="square" rtlCol="0">
              <a:spAutoFit/>
            </a:bodyPr>
            <a:lstStyle/>
            <a:p>
              <a:r>
                <a:rPr lang="en-US" b="1" dirty="0">
                  <a:solidFill>
                    <a:schemeClr val="accent1"/>
                  </a:solidFill>
                  <a:latin typeface="Garamond" panose="02020404030301010803" pitchFamily="18" charset="0"/>
                </a:rPr>
                <a:t>Q</a:t>
              </a:r>
            </a:p>
          </p:txBody>
        </p:sp>
      </p:grpSp>
      <p:grpSp>
        <p:nvGrpSpPr>
          <p:cNvPr id="29" name="Group 28">
            <a:extLst>
              <a:ext uri="{FF2B5EF4-FFF2-40B4-BE49-F238E27FC236}">
                <a16:creationId xmlns:a16="http://schemas.microsoft.com/office/drawing/2014/main" id="{78AB4B31-1A0D-482C-8A2B-A6A82E9F43D0}"/>
              </a:ext>
            </a:extLst>
          </p:cNvPr>
          <p:cNvGrpSpPr/>
          <p:nvPr/>
        </p:nvGrpSpPr>
        <p:grpSpPr>
          <a:xfrm>
            <a:off x="2612408" y="4181374"/>
            <a:ext cx="3919183" cy="2059518"/>
            <a:chOff x="2140423" y="3670033"/>
            <a:chExt cx="3919183" cy="2059518"/>
          </a:xfrm>
        </p:grpSpPr>
        <p:grpSp>
          <p:nvGrpSpPr>
            <p:cNvPr id="23" name="Group 22">
              <a:extLst>
                <a:ext uri="{FF2B5EF4-FFF2-40B4-BE49-F238E27FC236}">
                  <a16:creationId xmlns:a16="http://schemas.microsoft.com/office/drawing/2014/main" id="{63ED738E-489F-40A1-9A3C-37B1F3EDB100}"/>
                </a:ext>
              </a:extLst>
            </p:cNvPr>
            <p:cNvGrpSpPr/>
            <p:nvPr/>
          </p:nvGrpSpPr>
          <p:grpSpPr>
            <a:xfrm>
              <a:off x="2140423" y="3670033"/>
              <a:ext cx="3796352" cy="2059518"/>
              <a:chOff x="2140423" y="3670033"/>
              <a:chExt cx="3796352" cy="2059518"/>
            </a:xfrm>
          </p:grpSpPr>
          <p:cxnSp>
            <p:nvCxnSpPr>
              <p:cNvPr id="13" name="Straight Connector 12">
                <a:extLst>
                  <a:ext uri="{FF2B5EF4-FFF2-40B4-BE49-F238E27FC236}">
                    <a16:creationId xmlns:a16="http://schemas.microsoft.com/office/drawing/2014/main" id="{B69F492F-023C-4028-B904-3D5FADD95EBF}"/>
                  </a:ext>
                </a:extLst>
              </p:cNvPr>
              <p:cNvCxnSpPr>
                <a:cxnSpLocks/>
              </p:cNvCxnSpPr>
              <p:nvPr/>
            </p:nvCxnSpPr>
            <p:spPr>
              <a:xfrm>
                <a:off x="3311856" y="3857767"/>
                <a:ext cx="2624919" cy="1835853"/>
              </a:xfrm>
              <a:prstGeom prst="line">
                <a:avLst/>
              </a:prstGeom>
              <a:ln w="28575">
                <a:prstDash val="dash"/>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878C79C6-6EC0-4419-BEF6-8B1C674F7D48}"/>
                  </a:ext>
                </a:extLst>
              </p:cNvPr>
              <p:cNvCxnSpPr>
                <a:cxnSpLocks/>
              </p:cNvCxnSpPr>
              <p:nvPr/>
            </p:nvCxnSpPr>
            <p:spPr>
              <a:xfrm>
                <a:off x="2140423" y="3893698"/>
                <a:ext cx="2624919" cy="1835853"/>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C1C960ED-272F-4F76-A689-CD35DE1F3588}"/>
                  </a:ext>
                </a:extLst>
              </p:cNvPr>
              <p:cNvCxnSpPr>
                <a:cxnSpLocks/>
              </p:cNvCxnSpPr>
              <p:nvPr/>
            </p:nvCxnSpPr>
            <p:spPr>
              <a:xfrm flipV="1">
                <a:off x="2197290" y="3670033"/>
                <a:ext cx="1919785" cy="1971042"/>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CBBC09F7-A49D-4359-BF96-74766A7D5C03}"/>
                  </a:ext>
                </a:extLst>
              </p:cNvPr>
              <p:cNvCxnSpPr>
                <a:cxnSpLocks/>
              </p:cNvCxnSpPr>
              <p:nvPr/>
            </p:nvCxnSpPr>
            <p:spPr>
              <a:xfrm flipV="1">
                <a:off x="3559792" y="3758509"/>
                <a:ext cx="1919785" cy="1971042"/>
              </a:xfrm>
              <a:prstGeom prst="line">
                <a:avLst/>
              </a:prstGeom>
              <a:ln w="28575">
                <a:solidFill>
                  <a:srgbClr val="FF0000"/>
                </a:solidFill>
                <a:prstDash val="dash"/>
              </a:ln>
            </p:spPr>
            <p:style>
              <a:lnRef idx="1">
                <a:schemeClr val="accent1"/>
              </a:lnRef>
              <a:fillRef idx="0">
                <a:schemeClr val="accent1"/>
              </a:fillRef>
              <a:effectRef idx="0">
                <a:schemeClr val="accent1"/>
              </a:effectRef>
              <a:fontRef idx="minor">
                <a:schemeClr val="tx1"/>
              </a:fontRef>
            </p:style>
          </p:cxnSp>
          <p:sp>
            <p:nvSpPr>
              <p:cNvPr id="21" name="Arrow: Right 20">
                <a:extLst>
                  <a:ext uri="{FF2B5EF4-FFF2-40B4-BE49-F238E27FC236}">
                    <a16:creationId xmlns:a16="http://schemas.microsoft.com/office/drawing/2014/main" id="{4A5A5FB2-EEB6-4725-9D6D-D78AC94F587B}"/>
                  </a:ext>
                </a:extLst>
              </p:cNvPr>
              <p:cNvSpPr/>
              <p:nvPr/>
            </p:nvSpPr>
            <p:spPr>
              <a:xfrm rot="10800000">
                <a:off x="2679509" y="3948522"/>
                <a:ext cx="718782" cy="19106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Arrow: Right 21">
                <a:extLst>
                  <a:ext uri="{FF2B5EF4-FFF2-40B4-BE49-F238E27FC236}">
                    <a16:creationId xmlns:a16="http://schemas.microsoft.com/office/drawing/2014/main" id="{F427F153-CDA3-417C-B36B-3B542E7F7085}"/>
                  </a:ext>
                </a:extLst>
              </p:cNvPr>
              <p:cNvSpPr/>
              <p:nvPr/>
            </p:nvSpPr>
            <p:spPr>
              <a:xfrm rot="10800000">
                <a:off x="4030639" y="3780199"/>
                <a:ext cx="1157785" cy="191068"/>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7" name="TextBox 26">
              <a:extLst>
                <a:ext uri="{FF2B5EF4-FFF2-40B4-BE49-F238E27FC236}">
                  <a16:creationId xmlns:a16="http://schemas.microsoft.com/office/drawing/2014/main" id="{F1CE8425-4D16-49D3-831C-F0AF54762D84}"/>
                </a:ext>
              </a:extLst>
            </p:cNvPr>
            <p:cNvSpPr txBox="1"/>
            <p:nvPr/>
          </p:nvSpPr>
          <p:spPr>
            <a:xfrm>
              <a:off x="5540991" y="3814432"/>
              <a:ext cx="518615" cy="369332"/>
            </a:xfrm>
            <a:prstGeom prst="rect">
              <a:avLst/>
            </a:prstGeom>
            <a:noFill/>
          </p:spPr>
          <p:txBody>
            <a:bodyPr wrap="square" rtlCol="0">
              <a:spAutoFit/>
            </a:bodyPr>
            <a:lstStyle/>
            <a:p>
              <a:r>
                <a:rPr lang="en-US" b="1" dirty="0">
                  <a:solidFill>
                    <a:srgbClr val="FF0000"/>
                  </a:solidFill>
                  <a:latin typeface="Garamond" panose="02020404030301010803" pitchFamily="18" charset="0"/>
                </a:rPr>
                <a:t>S</a:t>
              </a:r>
            </a:p>
          </p:txBody>
        </p:sp>
        <p:sp>
          <p:nvSpPr>
            <p:cNvPr id="28" name="TextBox 27">
              <a:extLst>
                <a:ext uri="{FF2B5EF4-FFF2-40B4-BE49-F238E27FC236}">
                  <a16:creationId xmlns:a16="http://schemas.microsoft.com/office/drawing/2014/main" id="{27A3A361-51D6-48AF-AE80-D294FD91E073}"/>
                </a:ext>
              </a:extLst>
            </p:cNvPr>
            <p:cNvSpPr txBox="1"/>
            <p:nvPr/>
          </p:nvSpPr>
          <p:spPr>
            <a:xfrm>
              <a:off x="5384040" y="4972217"/>
              <a:ext cx="518615" cy="369332"/>
            </a:xfrm>
            <a:prstGeom prst="rect">
              <a:avLst/>
            </a:prstGeom>
            <a:noFill/>
          </p:spPr>
          <p:txBody>
            <a:bodyPr wrap="square" rtlCol="0">
              <a:spAutoFit/>
            </a:bodyPr>
            <a:lstStyle/>
            <a:p>
              <a:r>
                <a:rPr lang="en-US" b="1" dirty="0">
                  <a:solidFill>
                    <a:schemeClr val="accent1"/>
                  </a:solidFill>
                  <a:latin typeface="Garamond" panose="02020404030301010803" pitchFamily="18" charset="0"/>
                </a:rPr>
                <a:t>D</a:t>
              </a:r>
            </a:p>
          </p:txBody>
        </p:sp>
      </p:grpSp>
    </p:spTree>
    <p:extLst>
      <p:ext uri="{BB962C8B-B14F-4D97-AF65-F5344CB8AC3E}">
        <p14:creationId xmlns:p14="http://schemas.microsoft.com/office/powerpoint/2010/main" val="17116964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FA5B41-D6E8-440F-A843-2A3D61F3ADCC}"/>
              </a:ext>
            </a:extLst>
          </p:cNvPr>
          <p:cNvSpPr>
            <a:spLocks noGrp="1"/>
          </p:cNvSpPr>
          <p:nvPr>
            <p:ph type="title"/>
          </p:nvPr>
        </p:nvSpPr>
        <p:spPr/>
        <p:txBody>
          <a:bodyPr>
            <a:normAutofit/>
          </a:bodyPr>
          <a:lstStyle/>
          <a:p>
            <a:r>
              <a:rPr lang="en-US" dirty="0"/>
              <a:t>Government Litigation Risk: Identification</a:t>
            </a:r>
          </a:p>
        </p:txBody>
      </p:sp>
      <p:sp>
        <p:nvSpPr>
          <p:cNvPr id="3" name="Content Placeholder 2">
            <a:extLst>
              <a:ext uri="{FF2B5EF4-FFF2-40B4-BE49-F238E27FC236}">
                <a16:creationId xmlns:a16="http://schemas.microsoft.com/office/drawing/2014/main" id="{7BDBB36B-7E3E-4ADA-BE35-03F6B65AD47D}"/>
              </a:ext>
            </a:extLst>
          </p:cNvPr>
          <p:cNvSpPr>
            <a:spLocks noGrp="1"/>
          </p:cNvSpPr>
          <p:nvPr>
            <p:ph idx="1"/>
          </p:nvPr>
        </p:nvSpPr>
        <p:spPr/>
        <p:txBody>
          <a:bodyPr>
            <a:normAutofit/>
          </a:bodyPr>
          <a:lstStyle/>
          <a:p>
            <a:pPr>
              <a:lnSpc>
                <a:spcPct val="100000"/>
              </a:lnSpc>
            </a:pPr>
            <a:r>
              <a:rPr lang="en-US" sz="1800" dirty="0"/>
              <a:t>In the lender-level analysis, the main specification uses lender and county-year FE. It compares the origination of FHA loans from top 5% lenders vs. non-5% lenders.</a:t>
            </a:r>
          </a:p>
          <a:p>
            <a:pPr>
              <a:lnSpc>
                <a:spcPct val="100000"/>
              </a:lnSpc>
            </a:pPr>
            <a:r>
              <a:rPr lang="en-US" sz="1800" dirty="0"/>
              <a:t>What is the correct counterfactual? Should we be comparing Citigroup and JP Morgan Chase to local banks and credit unions?</a:t>
            </a:r>
          </a:p>
          <a:p>
            <a:pPr lvl="1">
              <a:lnSpc>
                <a:spcPct val="100000"/>
              </a:lnSpc>
            </a:pPr>
            <a:r>
              <a:rPr lang="en-US" sz="1800" dirty="0"/>
              <a:t>You can narrow the comparison by looking at top 5% lenders to the top 5-10% lenders. While the latter is also affected by lawsuit risk to a certain degree, the intensity of treatment should be lower, and they are arguably more similar to the top 5% lenders</a:t>
            </a:r>
          </a:p>
          <a:p>
            <a:pPr lvl="1">
              <a:lnSpc>
                <a:spcPct val="100000"/>
              </a:lnSpc>
            </a:pPr>
            <a:r>
              <a:rPr lang="en-US" sz="1800" dirty="0"/>
              <a:t>Use a matched sample based on lender characteristics</a:t>
            </a:r>
          </a:p>
          <a:p>
            <a:pPr lvl="1">
              <a:lnSpc>
                <a:spcPct val="100000"/>
              </a:lnSpc>
            </a:pPr>
            <a:r>
              <a:rPr lang="en-US" sz="1800" dirty="0"/>
              <a:t>Can also look at within-lender differences, by imposing lender-year fixed effects (“portfolio tilt”)</a:t>
            </a:r>
          </a:p>
          <a:p>
            <a:pPr lvl="1">
              <a:lnSpc>
                <a:spcPct val="100000"/>
              </a:lnSpc>
            </a:pPr>
            <a:r>
              <a:rPr lang="en-US" sz="1800" dirty="0"/>
              <a:t>Again, it would be helpful to use more granular data for the delinquency analysis</a:t>
            </a:r>
          </a:p>
          <a:p>
            <a:pPr>
              <a:lnSpc>
                <a:spcPct val="100000"/>
              </a:lnSpc>
            </a:pPr>
            <a:endParaRPr lang="en-US" sz="1800" dirty="0"/>
          </a:p>
        </p:txBody>
      </p:sp>
    </p:spTree>
    <p:extLst>
      <p:ext uri="{BB962C8B-B14F-4D97-AF65-F5344CB8AC3E}">
        <p14:creationId xmlns:p14="http://schemas.microsoft.com/office/powerpoint/2010/main" val="1605076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FA5B41-D6E8-440F-A843-2A3D61F3ADCC}"/>
              </a:ext>
            </a:extLst>
          </p:cNvPr>
          <p:cNvSpPr>
            <a:spLocks noGrp="1"/>
          </p:cNvSpPr>
          <p:nvPr>
            <p:ph type="title"/>
          </p:nvPr>
        </p:nvSpPr>
        <p:spPr/>
        <p:txBody>
          <a:bodyPr>
            <a:normAutofit/>
          </a:bodyPr>
          <a:lstStyle/>
          <a:p>
            <a:r>
              <a:rPr lang="en-US" dirty="0"/>
              <a:t>Government Litigation Risk: Policy Implications</a:t>
            </a:r>
          </a:p>
        </p:txBody>
      </p:sp>
      <p:sp>
        <p:nvSpPr>
          <p:cNvPr id="3" name="Content Placeholder 2">
            <a:extLst>
              <a:ext uri="{FF2B5EF4-FFF2-40B4-BE49-F238E27FC236}">
                <a16:creationId xmlns:a16="http://schemas.microsoft.com/office/drawing/2014/main" id="{7BDBB36B-7E3E-4ADA-BE35-03F6B65AD47D}"/>
              </a:ext>
            </a:extLst>
          </p:cNvPr>
          <p:cNvSpPr>
            <a:spLocks noGrp="1"/>
          </p:cNvSpPr>
          <p:nvPr>
            <p:ph idx="1"/>
          </p:nvPr>
        </p:nvSpPr>
        <p:spPr/>
        <p:txBody>
          <a:bodyPr>
            <a:normAutofit/>
          </a:bodyPr>
          <a:lstStyle/>
          <a:p>
            <a:pPr>
              <a:lnSpc>
                <a:spcPct val="100000"/>
              </a:lnSpc>
            </a:pPr>
            <a:r>
              <a:rPr lang="en-US" sz="1800" dirty="0"/>
              <a:t>What do we learn about policy-making in this study?</a:t>
            </a:r>
          </a:p>
          <a:p>
            <a:pPr>
              <a:lnSpc>
                <a:spcPct val="100000"/>
              </a:lnSpc>
            </a:pPr>
            <a:r>
              <a:rPr lang="en-US" sz="1800" dirty="0"/>
              <a:t>The study shows that </a:t>
            </a:r>
          </a:p>
          <a:p>
            <a:pPr lvl="1">
              <a:lnSpc>
                <a:spcPct val="100000"/>
              </a:lnSpc>
            </a:pPr>
            <a:r>
              <a:rPr lang="en-US" sz="1800" dirty="0"/>
              <a:t>The policy “squashed” the FHA origination by large lenders, via several potential channels: the cost of fines, the threat of litigations, and the anticipation of higher underwriting costs</a:t>
            </a:r>
          </a:p>
          <a:p>
            <a:pPr lvl="1">
              <a:lnSpc>
                <a:spcPct val="100000"/>
              </a:lnSpc>
            </a:pPr>
            <a:r>
              <a:rPr lang="en-US" sz="1800" b="1" i="1" dirty="0">
                <a:solidFill>
                  <a:schemeClr val="accent1"/>
                </a:solidFill>
              </a:rPr>
              <a:t>FHA lenders do not tighten lending standards after the shock</a:t>
            </a:r>
          </a:p>
          <a:p>
            <a:pPr lvl="1">
              <a:lnSpc>
                <a:spcPct val="100000"/>
              </a:lnSpc>
            </a:pPr>
            <a:r>
              <a:rPr lang="en-US" sz="1800" dirty="0"/>
              <a:t>Low-income households receive less credit</a:t>
            </a:r>
          </a:p>
          <a:p>
            <a:pPr>
              <a:lnSpc>
                <a:spcPct val="100000"/>
              </a:lnSpc>
            </a:pPr>
            <a:r>
              <a:rPr lang="en-US" sz="1800" dirty="0"/>
              <a:t>The lack of changes in credit standards is the key, which would suggest</a:t>
            </a:r>
          </a:p>
          <a:p>
            <a:pPr lvl="1">
              <a:lnSpc>
                <a:spcPct val="100000"/>
              </a:lnSpc>
            </a:pPr>
            <a:r>
              <a:rPr lang="en-US" sz="1800" dirty="0"/>
              <a:t>Large lenders did not originate loans that were too risky prior to the lawsuits</a:t>
            </a:r>
          </a:p>
          <a:p>
            <a:pPr lvl="1">
              <a:lnSpc>
                <a:spcPct val="100000"/>
              </a:lnSpc>
            </a:pPr>
            <a:r>
              <a:rPr lang="en-US" sz="1800" dirty="0"/>
              <a:t>The lawsuits ended up “punishing” low-income households, whom the FHA was meant to support</a:t>
            </a:r>
          </a:p>
          <a:p>
            <a:pPr>
              <a:lnSpc>
                <a:spcPct val="100000"/>
              </a:lnSpc>
            </a:pPr>
            <a:r>
              <a:rPr lang="en-US" sz="1800" dirty="0"/>
              <a:t>However, lending standards may have tightened in other dimensions (other than FICO and DTI), and delinquency risk could also change if the counterfactual changes</a:t>
            </a:r>
          </a:p>
          <a:p>
            <a:pPr lvl="1">
              <a:lnSpc>
                <a:spcPct val="100000"/>
              </a:lnSpc>
            </a:pPr>
            <a:endParaRPr lang="en-US" sz="1800" dirty="0"/>
          </a:p>
          <a:p>
            <a:pPr>
              <a:lnSpc>
                <a:spcPct val="100000"/>
              </a:lnSpc>
            </a:pPr>
            <a:endParaRPr lang="en-US" sz="1800" dirty="0"/>
          </a:p>
        </p:txBody>
      </p:sp>
    </p:spTree>
    <p:extLst>
      <p:ext uri="{BB962C8B-B14F-4D97-AF65-F5344CB8AC3E}">
        <p14:creationId xmlns:p14="http://schemas.microsoft.com/office/powerpoint/2010/main" val="21161425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181C59-C280-4B95-97EE-BF1C922254AC}"/>
              </a:ext>
            </a:extLst>
          </p:cNvPr>
          <p:cNvSpPr>
            <a:spLocks noGrp="1"/>
          </p:cNvSpPr>
          <p:nvPr>
            <p:ph type="title"/>
          </p:nvPr>
        </p:nvSpPr>
        <p:spPr/>
        <p:txBody>
          <a:bodyPr/>
          <a:lstStyle/>
          <a:p>
            <a:r>
              <a:rPr lang="en-US" dirty="0"/>
              <a:t>Conclusion</a:t>
            </a:r>
          </a:p>
        </p:txBody>
      </p:sp>
      <p:sp>
        <p:nvSpPr>
          <p:cNvPr id="3" name="Content Placeholder 2">
            <a:extLst>
              <a:ext uri="{FF2B5EF4-FFF2-40B4-BE49-F238E27FC236}">
                <a16:creationId xmlns:a16="http://schemas.microsoft.com/office/drawing/2014/main" id="{86143601-ECF2-4FDB-B7F2-A8AB4F9CF743}"/>
              </a:ext>
            </a:extLst>
          </p:cNvPr>
          <p:cNvSpPr>
            <a:spLocks noGrp="1"/>
          </p:cNvSpPr>
          <p:nvPr>
            <p:ph idx="1"/>
          </p:nvPr>
        </p:nvSpPr>
        <p:spPr>
          <a:xfrm>
            <a:off x="628650" y="1164380"/>
            <a:ext cx="7886700" cy="5617033"/>
          </a:xfrm>
        </p:spPr>
        <p:txBody>
          <a:bodyPr>
            <a:normAutofit/>
          </a:bodyPr>
          <a:lstStyle/>
          <a:p>
            <a:r>
              <a:rPr lang="en-US" sz="1800" dirty="0"/>
              <a:t>Papers in this session study the effects of policies and regulations in the mortgage market. </a:t>
            </a:r>
          </a:p>
          <a:p>
            <a:pPr lvl="1"/>
            <a:r>
              <a:rPr lang="en-US" sz="1800" i="1" dirty="0">
                <a:solidFill>
                  <a:schemeClr val="accent1"/>
                </a:solidFill>
              </a:rPr>
              <a:t>Housing Speculation</a:t>
            </a:r>
            <a:r>
              <a:rPr lang="en-US" sz="1800" dirty="0"/>
              <a:t> examines a policy that creates obstacles for lenders to securitize (finance) speculative loans</a:t>
            </a:r>
          </a:p>
          <a:p>
            <a:pPr lvl="1"/>
            <a:r>
              <a:rPr lang="en-US" sz="1800" i="1" dirty="0">
                <a:solidFill>
                  <a:schemeClr val="accent1"/>
                </a:solidFill>
              </a:rPr>
              <a:t>Government Litigation Risk </a:t>
            </a:r>
            <a:r>
              <a:rPr lang="en-US" sz="1800" dirty="0"/>
              <a:t>examines the effect of lawsuit concerns regarding FHA insurance eligibility</a:t>
            </a:r>
          </a:p>
          <a:p>
            <a:r>
              <a:rPr lang="en-US" sz="1800" dirty="0"/>
              <a:t>Both policies achieved the intended effects, but also had unintended consequences. </a:t>
            </a:r>
          </a:p>
          <a:p>
            <a:r>
              <a:rPr lang="en-US" sz="1800" dirty="0"/>
              <a:t>Lenders seem to “over-react” to policies and cut lending “too much.” The policy can have spillover effects across regions and markets.</a:t>
            </a:r>
          </a:p>
          <a:p>
            <a:r>
              <a:rPr lang="en-US" sz="1800" dirty="0"/>
              <a:t>In recent work (</a:t>
            </a:r>
            <a:r>
              <a:rPr lang="en-US" sz="1800" i="1" dirty="0">
                <a:solidFill>
                  <a:schemeClr val="accent1"/>
                </a:solidFill>
              </a:rPr>
              <a:t>Algorithmic Underwriting in High Risk Mortgage Markets</a:t>
            </a:r>
            <a:r>
              <a:rPr lang="en-US" sz="1800" dirty="0"/>
              <a:t>), my coauthors and I discovered that an FHA policy that relaxed lending standards not only led to a substantial credit expansion to low-income households, but also enabled households to move to better neighborhoods (i.e., </a:t>
            </a:r>
            <a:r>
              <a:rPr lang="en-US" sz="1800"/>
              <a:t>better schools) </a:t>
            </a:r>
            <a:endParaRPr lang="en-US" sz="1800" dirty="0"/>
          </a:p>
          <a:p>
            <a:pPr lvl="1"/>
            <a:r>
              <a:rPr lang="en-US" sz="1800" dirty="0"/>
              <a:t>The effect, however, is muted for Black borrowers and lower-income borrowers among the affected group.</a:t>
            </a:r>
          </a:p>
          <a:p>
            <a:r>
              <a:rPr lang="en-US" sz="1800" dirty="0"/>
              <a:t>Altogether, research highlights the tricky balance between financial inclusion and risk-avoidance.</a:t>
            </a:r>
          </a:p>
        </p:txBody>
      </p:sp>
    </p:spTree>
    <p:extLst>
      <p:ext uri="{BB962C8B-B14F-4D97-AF65-F5344CB8AC3E}">
        <p14:creationId xmlns:p14="http://schemas.microsoft.com/office/powerpoint/2010/main" val="1232756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FECC71-FEF6-4D8A-8EA8-07D877F71587}"/>
              </a:ext>
            </a:extLst>
          </p:cNvPr>
          <p:cNvSpPr>
            <a:spLocks noGrp="1"/>
          </p:cNvSpPr>
          <p:nvPr>
            <p:ph type="title"/>
          </p:nvPr>
        </p:nvSpPr>
        <p:spPr/>
        <p:txBody>
          <a:bodyPr/>
          <a:lstStyle/>
          <a:p>
            <a:r>
              <a:rPr lang="en-US" dirty="0"/>
              <a:t>Overview</a:t>
            </a:r>
          </a:p>
        </p:txBody>
      </p:sp>
      <p:sp>
        <p:nvSpPr>
          <p:cNvPr id="3" name="Content Placeholder 2">
            <a:extLst>
              <a:ext uri="{FF2B5EF4-FFF2-40B4-BE49-F238E27FC236}">
                <a16:creationId xmlns:a16="http://schemas.microsoft.com/office/drawing/2014/main" id="{C7912223-EC81-4299-9AD3-3D92E5BFCD30}"/>
              </a:ext>
            </a:extLst>
          </p:cNvPr>
          <p:cNvSpPr>
            <a:spLocks noGrp="1"/>
          </p:cNvSpPr>
          <p:nvPr>
            <p:ph idx="1"/>
          </p:nvPr>
        </p:nvSpPr>
        <p:spPr/>
        <p:txBody>
          <a:bodyPr>
            <a:normAutofit/>
          </a:bodyPr>
          <a:lstStyle/>
          <a:p>
            <a:pPr marL="0" indent="0">
              <a:lnSpc>
                <a:spcPct val="100000"/>
              </a:lnSpc>
              <a:buNone/>
            </a:pPr>
            <a:r>
              <a:rPr lang="en-US" sz="1800" b="1" dirty="0">
                <a:solidFill>
                  <a:schemeClr val="accent1"/>
                </a:solidFill>
              </a:rPr>
              <a:t>Housing Speculation, GSEs, and Credit Market Spillovers</a:t>
            </a:r>
          </a:p>
          <a:p>
            <a:pPr marL="0" indent="0">
              <a:lnSpc>
                <a:spcPct val="100000"/>
              </a:lnSpc>
              <a:buNone/>
            </a:pPr>
            <a:r>
              <a:rPr lang="en-US" sz="1800" b="1" dirty="0">
                <a:solidFill>
                  <a:schemeClr val="accent1"/>
                </a:solidFill>
              </a:rPr>
              <a:t>Government Litigation Risk and the Decline in Low-Income Mortgage Lending</a:t>
            </a:r>
          </a:p>
          <a:p>
            <a:pPr>
              <a:lnSpc>
                <a:spcPct val="100000"/>
              </a:lnSpc>
            </a:pPr>
            <a:endParaRPr lang="en-US" sz="1800" dirty="0"/>
          </a:p>
          <a:p>
            <a:pPr>
              <a:lnSpc>
                <a:spcPct val="100000"/>
              </a:lnSpc>
            </a:pPr>
            <a:r>
              <a:rPr lang="en-US" sz="1800" dirty="0"/>
              <a:t>Two very interesting papers! Both papers study important policy questions and are very well executed.</a:t>
            </a:r>
          </a:p>
          <a:p>
            <a:pPr>
              <a:lnSpc>
                <a:spcPct val="100000"/>
              </a:lnSpc>
            </a:pPr>
            <a:r>
              <a:rPr lang="en-US" sz="1800" dirty="0"/>
              <a:t>Both studies demonstrate incredible data efforts and produce very interesting results.</a:t>
            </a:r>
          </a:p>
          <a:p>
            <a:pPr>
              <a:lnSpc>
                <a:spcPct val="100000"/>
              </a:lnSpc>
            </a:pPr>
            <a:r>
              <a:rPr lang="en-US" sz="1800" dirty="0"/>
              <a:t>Both examine the effects of policy implemented by U.S. government agents on the credit supply of mortgage lenders.</a:t>
            </a:r>
          </a:p>
          <a:p>
            <a:pPr>
              <a:lnSpc>
                <a:spcPct val="100000"/>
              </a:lnSpc>
            </a:pPr>
            <a:endParaRPr lang="en-US" sz="1800" dirty="0">
              <a:sym typeface="Wingdings" panose="05000000000000000000" pitchFamily="2" charset="2"/>
            </a:endParaRPr>
          </a:p>
          <a:p>
            <a:pPr>
              <a:lnSpc>
                <a:spcPct val="100000"/>
              </a:lnSpc>
            </a:pPr>
            <a:endParaRPr lang="en-US" sz="1800" dirty="0">
              <a:sym typeface="Wingdings" panose="05000000000000000000" pitchFamily="2" charset="2"/>
            </a:endParaRPr>
          </a:p>
          <a:p>
            <a:pPr>
              <a:lnSpc>
                <a:spcPct val="100000"/>
              </a:lnSpc>
            </a:pPr>
            <a:endParaRPr lang="en-US" sz="1800" dirty="0">
              <a:sym typeface="Wingdings" panose="05000000000000000000" pitchFamily="2" charset="2"/>
            </a:endParaRPr>
          </a:p>
          <a:p>
            <a:pPr lvl="1">
              <a:lnSpc>
                <a:spcPct val="100000"/>
              </a:lnSpc>
            </a:pPr>
            <a:endParaRPr lang="en-US" sz="1800" dirty="0"/>
          </a:p>
        </p:txBody>
      </p:sp>
      <p:grpSp>
        <p:nvGrpSpPr>
          <p:cNvPr id="9" name="Group 8">
            <a:extLst>
              <a:ext uri="{FF2B5EF4-FFF2-40B4-BE49-F238E27FC236}">
                <a16:creationId xmlns:a16="http://schemas.microsoft.com/office/drawing/2014/main" id="{77BA4E8B-5205-44FE-A807-3A6187FC4604}"/>
              </a:ext>
            </a:extLst>
          </p:cNvPr>
          <p:cNvGrpSpPr/>
          <p:nvPr/>
        </p:nvGrpSpPr>
        <p:grpSpPr>
          <a:xfrm>
            <a:off x="1151955" y="4890446"/>
            <a:ext cx="6583762" cy="928046"/>
            <a:chOff x="1101914" y="2265527"/>
            <a:chExt cx="6583762" cy="928046"/>
          </a:xfrm>
        </p:grpSpPr>
        <p:sp>
          <p:nvSpPr>
            <p:cNvPr id="4" name="Rectangle: Rounded Corners 3">
              <a:extLst>
                <a:ext uri="{FF2B5EF4-FFF2-40B4-BE49-F238E27FC236}">
                  <a16:creationId xmlns:a16="http://schemas.microsoft.com/office/drawing/2014/main" id="{26AA40CF-2A63-47A4-A182-BEB4426E8A92}"/>
                </a:ext>
              </a:extLst>
            </p:cNvPr>
            <p:cNvSpPr/>
            <p:nvPr/>
          </p:nvSpPr>
          <p:spPr>
            <a:xfrm>
              <a:off x="1101914" y="2265527"/>
              <a:ext cx="1551296"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Garamond" panose="02020404030301010803" pitchFamily="18" charset="0"/>
                </a:rPr>
                <a:t>Government Policies/Regulations</a:t>
              </a:r>
            </a:p>
          </p:txBody>
        </p:sp>
        <p:sp>
          <p:nvSpPr>
            <p:cNvPr id="5" name="Rectangle: Rounded Corners 4">
              <a:extLst>
                <a:ext uri="{FF2B5EF4-FFF2-40B4-BE49-F238E27FC236}">
                  <a16:creationId xmlns:a16="http://schemas.microsoft.com/office/drawing/2014/main" id="{DF184833-3DE2-47D0-8F9A-D3E63E2F9A93}"/>
                </a:ext>
              </a:extLst>
            </p:cNvPr>
            <p:cNvSpPr/>
            <p:nvPr/>
          </p:nvSpPr>
          <p:spPr>
            <a:xfrm>
              <a:off x="3577276" y="2265528"/>
              <a:ext cx="1677111"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Garamond" panose="02020404030301010803" pitchFamily="18" charset="0"/>
                </a:rPr>
                <a:t>Lenders (intermediaries)</a:t>
              </a:r>
            </a:p>
          </p:txBody>
        </p:sp>
        <p:sp>
          <p:nvSpPr>
            <p:cNvPr id="6" name="Rectangle: Rounded Corners 5">
              <a:extLst>
                <a:ext uri="{FF2B5EF4-FFF2-40B4-BE49-F238E27FC236}">
                  <a16:creationId xmlns:a16="http://schemas.microsoft.com/office/drawing/2014/main" id="{91E18281-AA0D-417F-A1EF-C62563939149}"/>
                </a:ext>
              </a:extLst>
            </p:cNvPr>
            <p:cNvSpPr/>
            <p:nvPr/>
          </p:nvSpPr>
          <p:spPr>
            <a:xfrm>
              <a:off x="6134380" y="2279173"/>
              <a:ext cx="1551296"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Garamond" panose="02020404030301010803" pitchFamily="18" charset="0"/>
                </a:rPr>
                <a:t>Households &amp; Businesses</a:t>
              </a:r>
            </a:p>
          </p:txBody>
        </p:sp>
        <p:sp>
          <p:nvSpPr>
            <p:cNvPr id="7" name="Arrow: Right 6">
              <a:extLst>
                <a:ext uri="{FF2B5EF4-FFF2-40B4-BE49-F238E27FC236}">
                  <a16:creationId xmlns:a16="http://schemas.microsoft.com/office/drawing/2014/main" id="{E002DF06-A314-4100-952C-493A3F6D05AA}"/>
                </a:ext>
              </a:extLst>
            </p:cNvPr>
            <p:cNvSpPr/>
            <p:nvPr/>
          </p:nvSpPr>
          <p:spPr>
            <a:xfrm>
              <a:off x="2811580" y="2590798"/>
              <a:ext cx="600360" cy="26385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Arrow: Right 7">
              <a:extLst>
                <a:ext uri="{FF2B5EF4-FFF2-40B4-BE49-F238E27FC236}">
                  <a16:creationId xmlns:a16="http://schemas.microsoft.com/office/drawing/2014/main" id="{E2889FF6-41F7-4FBA-A4CF-0512D895ACF8}"/>
                </a:ext>
              </a:extLst>
            </p:cNvPr>
            <p:cNvSpPr/>
            <p:nvPr/>
          </p:nvSpPr>
          <p:spPr>
            <a:xfrm>
              <a:off x="5412756" y="2590798"/>
              <a:ext cx="563255" cy="26385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9755225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22" presetClass="entr" presetSubtype="4" fill="hold" nodeType="withEffect">
                                  <p:stCondLst>
                                    <p:cond delay="0"/>
                                  </p:stCondLst>
                                  <p:childTnLst>
                                    <p:set>
                                      <p:cBhvr>
                                        <p:cTn id="22" dur="1" fill="hold">
                                          <p:stCondLst>
                                            <p:cond delay="0"/>
                                          </p:stCondLst>
                                        </p:cTn>
                                        <p:tgtEl>
                                          <p:spTgt spid="9"/>
                                        </p:tgtEl>
                                        <p:attrNameLst>
                                          <p:attrName>style.visibility</p:attrName>
                                        </p:attrNameLst>
                                      </p:cBhvr>
                                      <p:to>
                                        <p:strVal val="visible"/>
                                      </p:to>
                                    </p:set>
                                    <p:animEffect transition="in" filter="wipe(down)">
                                      <p:cBhvr>
                                        <p:cTn id="2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92E377-6B12-4F2A-B2FF-7BE2C95BA242}"/>
              </a:ext>
            </a:extLst>
          </p:cNvPr>
          <p:cNvSpPr>
            <a:spLocks noGrp="1"/>
          </p:cNvSpPr>
          <p:nvPr>
            <p:ph type="title"/>
          </p:nvPr>
        </p:nvSpPr>
        <p:spPr/>
        <p:txBody>
          <a:bodyPr/>
          <a:lstStyle/>
          <a:p>
            <a:r>
              <a:rPr lang="en-US" dirty="0"/>
              <a:t>Conclusion	</a:t>
            </a:r>
          </a:p>
        </p:txBody>
      </p:sp>
      <p:sp>
        <p:nvSpPr>
          <p:cNvPr id="3" name="Content Placeholder 2">
            <a:extLst>
              <a:ext uri="{FF2B5EF4-FFF2-40B4-BE49-F238E27FC236}">
                <a16:creationId xmlns:a16="http://schemas.microsoft.com/office/drawing/2014/main" id="{3D1E1B1E-8E57-4253-BD59-27137BFF48D3}"/>
              </a:ext>
            </a:extLst>
          </p:cNvPr>
          <p:cNvSpPr>
            <a:spLocks noGrp="1"/>
          </p:cNvSpPr>
          <p:nvPr>
            <p:ph idx="1"/>
          </p:nvPr>
        </p:nvSpPr>
        <p:spPr/>
        <p:txBody>
          <a:bodyPr>
            <a:normAutofit/>
          </a:bodyPr>
          <a:lstStyle/>
          <a:p>
            <a:pPr>
              <a:lnSpc>
                <a:spcPct val="100000"/>
              </a:lnSpc>
            </a:pPr>
            <a:r>
              <a:rPr lang="en-US" sz="1800" dirty="0"/>
              <a:t>For the research on bank policy shocks and real effects </a:t>
            </a:r>
          </a:p>
          <a:p>
            <a:pPr lvl="1">
              <a:lnSpc>
                <a:spcPct val="100000"/>
              </a:lnSpc>
            </a:pPr>
            <a:r>
              <a:rPr lang="en-US" sz="1800" dirty="0"/>
              <a:t>We have learned in many contexts that shocks to banks, either through financing channels or regulatory restrictions, affect lending, which in turn generates real effects</a:t>
            </a:r>
          </a:p>
          <a:p>
            <a:pPr>
              <a:lnSpc>
                <a:spcPct val="100000"/>
              </a:lnSpc>
            </a:pPr>
            <a:r>
              <a:rPr lang="en-US" sz="1800" dirty="0"/>
              <a:t>What are the main points of innovation/contribution?</a:t>
            </a:r>
          </a:p>
          <a:p>
            <a:pPr>
              <a:lnSpc>
                <a:spcPct val="100000"/>
              </a:lnSpc>
            </a:pPr>
            <a:r>
              <a:rPr lang="en-US" sz="1800" dirty="0"/>
              <a:t>Effects of the study unveil frictions (market or institutional)</a:t>
            </a:r>
          </a:p>
          <a:p>
            <a:pPr lvl="1">
              <a:lnSpc>
                <a:spcPct val="100000"/>
              </a:lnSpc>
            </a:pPr>
            <a:r>
              <a:rPr lang="en-US" sz="1800" dirty="0"/>
              <a:t>Whether the policy is effective depends on the importance of the mechanism that is altered by the policy</a:t>
            </a:r>
          </a:p>
          <a:p>
            <a:pPr lvl="1">
              <a:lnSpc>
                <a:spcPct val="100000"/>
              </a:lnSpc>
            </a:pPr>
            <a:r>
              <a:rPr lang="en-US" sz="1800" dirty="0"/>
              <a:t>Whether the credit market is sufficiently competitive</a:t>
            </a:r>
          </a:p>
          <a:p>
            <a:pPr lvl="1">
              <a:lnSpc>
                <a:spcPct val="100000"/>
              </a:lnSpc>
            </a:pPr>
            <a:r>
              <a:rPr lang="en-US" sz="1800" dirty="0"/>
              <a:t>The elasticities of supply/demand in the credit market as well as the labor market</a:t>
            </a:r>
          </a:p>
          <a:p>
            <a:pPr lvl="1">
              <a:lnSpc>
                <a:spcPct val="100000"/>
              </a:lnSpc>
            </a:pPr>
            <a:endParaRPr lang="en-US" sz="1800" dirty="0"/>
          </a:p>
        </p:txBody>
      </p:sp>
      <p:grpSp>
        <p:nvGrpSpPr>
          <p:cNvPr id="4" name="Group 3">
            <a:extLst>
              <a:ext uri="{FF2B5EF4-FFF2-40B4-BE49-F238E27FC236}">
                <a16:creationId xmlns:a16="http://schemas.microsoft.com/office/drawing/2014/main" id="{2380AC04-1EA6-4C7A-9A95-2A9D9FC26C17}"/>
              </a:ext>
            </a:extLst>
          </p:cNvPr>
          <p:cNvGrpSpPr/>
          <p:nvPr/>
        </p:nvGrpSpPr>
        <p:grpSpPr>
          <a:xfrm>
            <a:off x="1151955" y="4890446"/>
            <a:ext cx="6583762" cy="928046"/>
            <a:chOff x="1101914" y="2265527"/>
            <a:chExt cx="6583762" cy="928046"/>
          </a:xfrm>
        </p:grpSpPr>
        <p:sp>
          <p:nvSpPr>
            <p:cNvPr id="5" name="Rectangle: Rounded Corners 4">
              <a:extLst>
                <a:ext uri="{FF2B5EF4-FFF2-40B4-BE49-F238E27FC236}">
                  <a16:creationId xmlns:a16="http://schemas.microsoft.com/office/drawing/2014/main" id="{B7D1F1C4-9EC7-47F2-B3D5-ACBE57D91DFA}"/>
                </a:ext>
              </a:extLst>
            </p:cNvPr>
            <p:cNvSpPr/>
            <p:nvPr/>
          </p:nvSpPr>
          <p:spPr>
            <a:xfrm>
              <a:off x="1101914" y="2265527"/>
              <a:ext cx="1551296"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Garamond" panose="02020404030301010803" pitchFamily="18" charset="0"/>
                </a:rPr>
                <a:t>Government Policies/Regulations</a:t>
              </a:r>
            </a:p>
          </p:txBody>
        </p:sp>
        <p:sp>
          <p:nvSpPr>
            <p:cNvPr id="6" name="Rectangle: Rounded Corners 5">
              <a:extLst>
                <a:ext uri="{FF2B5EF4-FFF2-40B4-BE49-F238E27FC236}">
                  <a16:creationId xmlns:a16="http://schemas.microsoft.com/office/drawing/2014/main" id="{15F89641-9F72-4B88-B8CF-E04B2DF761A4}"/>
                </a:ext>
              </a:extLst>
            </p:cNvPr>
            <p:cNvSpPr/>
            <p:nvPr/>
          </p:nvSpPr>
          <p:spPr>
            <a:xfrm>
              <a:off x="3577276" y="2265528"/>
              <a:ext cx="1677111"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Garamond" panose="02020404030301010803" pitchFamily="18" charset="0"/>
                </a:rPr>
                <a:t>Lenders (intermediaries)</a:t>
              </a:r>
            </a:p>
          </p:txBody>
        </p:sp>
        <p:sp>
          <p:nvSpPr>
            <p:cNvPr id="7" name="Rectangle: Rounded Corners 6">
              <a:extLst>
                <a:ext uri="{FF2B5EF4-FFF2-40B4-BE49-F238E27FC236}">
                  <a16:creationId xmlns:a16="http://schemas.microsoft.com/office/drawing/2014/main" id="{BA5D0444-D496-45B3-8BEC-9F55D4C49F34}"/>
                </a:ext>
              </a:extLst>
            </p:cNvPr>
            <p:cNvSpPr/>
            <p:nvPr/>
          </p:nvSpPr>
          <p:spPr>
            <a:xfrm>
              <a:off x="6134380" y="2279173"/>
              <a:ext cx="1551296"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Garamond" panose="02020404030301010803" pitchFamily="18" charset="0"/>
                </a:rPr>
                <a:t>Households &amp; Businesses</a:t>
              </a:r>
            </a:p>
          </p:txBody>
        </p:sp>
        <p:sp>
          <p:nvSpPr>
            <p:cNvPr id="8" name="Arrow: Right 7">
              <a:extLst>
                <a:ext uri="{FF2B5EF4-FFF2-40B4-BE49-F238E27FC236}">
                  <a16:creationId xmlns:a16="http://schemas.microsoft.com/office/drawing/2014/main" id="{02E23F4B-ABF2-4B4B-B100-E8481F9943A1}"/>
                </a:ext>
              </a:extLst>
            </p:cNvPr>
            <p:cNvSpPr/>
            <p:nvPr/>
          </p:nvSpPr>
          <p:spPr>
            <a:xfrm>
              <a:off x="2811580" y="2590798"/>
              <a:ext cx="600360" cy="26385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Arrow: Right 8">
              <a:extLst>
                <a:ext uri="{FF2B5EF4-FFF2-40B4-BE49-F238E27FC236}">
                  <a16:creationId xmlns:a16="http://schemas.microsoft.com/office/drawing/2014/main" id="{1FDA6109-ECD1-4C22-A678-295D0C18900C}"/>
                </a:ext>
              </a:extLst>
            </p:cNvPr>
            <p:cNvSpPr/>
            <p:nvPr/>
          </p:nvSpPr>
          <p:spPr>
            <a:xfrm>
              <a:off x="5412756" y="2590798"/>
              <a:ext cx="563255" cy="26385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672845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FECC71-FEF6-4D8A-8EA8-07D877F71587}"/>
              </a:ext>
            </a:extLst>
          </p:cNvPr>
          <p:cNvSpPr>
            <a:spLocks noGrp="1"/>
          </p:cNvSpPr>
          <p:nvPr>
            <p:ph type="title"/>
          </p:nvPr>
        </p:nvSpPr>
        <p:spPr/>
        <p:txBody>
          <a:bodyPr/>
          <a:lstStyle/>
          <a:p>
            <a:r>
              <a:rPr lang="en-US" dirty="0"/>
              <a:t>Overview</a:t>
            </a:r>
          </a:p>
        </p:txBody>
      </p:sp>
      <p:sp>
        <p:nvSpPr>
          <p:cNvPr id="3" name="Content Placeholder 2">
            <a:extLst>
              <a:ext uri="{FF2B5EF4-FFF2-40B4-BE49-F238E27FC236}">
                <a16:creationId xmlns:a16="http://schemas.microsoft.com/office/drawing/2014/main" id="{C7912223-EC81-4299-9AD3-3D92E5BFCD30}"/>
              </a:ext>
            </a:extLst>
          </p:cNvPr>
          <p:cNvSpPr>
            <a:spLocks noGrp="1"/>
          </p:cNvSpPr>
          <p:nvPr>
            <p:ph idx="1"/>
          </p:nvPr>
        </p:nvSpPr>
        <p:spPr/>
        <p:txBody>
          <a:bodyPr>
            <a:normAutofit/>
          </a:bodyPr>
          <a:lstStyle/>
          <a:p>
            <a:pPr>
              <a:lnSpc>
                <a:spcPct val="100000"/>
              </a:lnSpc>
            </a:pPr>
            <a:r>
              <a:rPr lang="en-US" sz="1800" dirty="0">
                <a:sym typeface="Wingdings" panose="05000000000000000000" pitchFamily="2" charset="2"/>
              </a:rPr>
              <a:t>Collectively, these studies suggest that policies have important impacts on credit markets and generate real effects</a:t>
            </a:r>
          </a:p>
          <a:p>
            <a:pPr lvl="1">
              <a:lnSpc>
                <a:spcPct val="100000"/>
              </a:lnSpc>
            </a:pPr>
            <a:r>
              <a:rPr lang="en-US" sz="1800" dirty="0">
                <a:sym typeface="Wingdings" panose="05000000000000000000" pitchFamily="2" charset="2"/>
              </a:rPr>
              <a:t>Policies are effective (to a certain extent): Tighter/More restrictive regulations lead to reduced lending by the regulated entities </a:t>
            </a:r>
          </a:p>
          <a:p>
            <a:pPr lvl="1">
              <a:lnSpc>
                <a:spcPct val="100000"/>
              </a:lnSpc>
            </a:pPr>
            <a:r>
              <a:rPr lang="en-US" sz="1800" dirty="0">
                <a:sym typeface="Wingdings" panose="05000000000000000000" pitchFamily="2" charset="2"/>
              </a:rPr>
              <a:t>Imperfect substitution of credit supply from other, unaffected lenders</a:t>
            </a:r>
          </a:p>
          <a:p>
            <a:pPr lvl="1">
              <a:lnSpc>
                <a:spcPct val="100000"/>
              </a:lnSpc>
            </a:pPr>
            <a:r>
              <a:rPr lang="en-US" sz="1800" dirty="0">
                <a:sym typeface="Wingdings" panose="05000000000000000000" pitchFamily="2" charset="2"/>
              </a:rPr>
              <a:t>Households and small businesses face reduced credit</a:t>
            </a:r>
          </a:p>
          <a:p>
            <a:pPr lvl="1">
              <a:lnSpc>
                <a:spcPct val="100000"/>
              </a:lnSpc>
            </a:pPr>
            <a:r>
              <a:rPr lang="en-US" sz="1800" dirty="0">
                <a:sym typeface="Wingdings" panose="05000000000000000000" pitchFamily="2" charset="2"/>
              </a:rPr>
              <a:t>Highlight the difficulty of designing policies that protect government agencies from risk exposures and maintain financial inclusion/access</a:t>
            </a:r>
          </a:p>
          <a:p>
            <a:pPr lvl="1">
              <a:lnSpc>
                <a:spcPct val="100000"/>
              </a:lnSpc>
            </a:pPr>
            <a:endParaRPr lang="en-US" sz="1800" dirty="0">
              <a:sym typeface="Wingdings" panose="05000000000000000000" pitchFamily="2" charset="2"/>
            </a:endParaRPr>
          </a:p>
          <a:p>
            <a:pPr lvl="1">
              <a:lnSpc>
                <a:spcPct val="100000"/>
              </a:lnSpc>
            </a:pPr>
            <a:endParaRPr lang="en-US" sz="1800" dirty="0"/>
          </a:p>
        </p:txBody>
      </p:sp>
      <p:grpSp>
        <p:nvGrpSpPr>
          <p:cNvPr id="9" name="Group 8">
            <a:extLst>
              <a:ext uri="{FF2B5EF4-FFF2-40B4-BE49-F238E27FC236}">
                <a16:creationId xmlns:a16="http://schemas.microsoft.com/office/drawing/2014/main" id="{77BA4E8B-5205-44FE-A807-3A6187FC4604}"/>
              </a:ext>
            </a:extLst>
          </p:cNvPr>
          <p:cNvGrpSpPr/>
          <p:nvPr/>
        </p:nvGrpSpPr>
        <p:grpSpPr>
          <a:xfrm>
            <a:off x="1352123" y="4571771"/>
            <a:ext cx="6583762" cy="928046"/>
            <a:chOff x="1101914" y="2265527"/>
            <a:chExt cx="6583762" cy="928046"/>
          </a:xfrm>
        </p:grpSpPr>
        <p:sp>
          <p:nvSpPr>
            <p:cNvPr id="4" name="Rectangle: Rounded Corners 3">
              <a:extLst>
                <a:ext uri="{FF2B5EF4-FFF2-40B4-BE49-F238E27FC236}">
                  <a16:creationId xmlns:a16="http://schemas.microsoft.com/office/drawing/2014/main" id="{26AA40CF-2A63-47A4-A182-BEB4426E8A92}"/>
                </a:ext>
              </a:extLst>
            </p:cNvPr>
            <p:cNvSpPr/>
            <p:nvPr/>
          </p:nvSpPr>
          <p:spPr>
            <a:xfrm>
              <a:off x="1101914" y="2265527"/>
              <a:ext cx="1551296"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Garamond" panose="02020404030301010803" pitchFamily="18" charset="0"/>
                </a:rPr>
                <a:t>Government Policies/Regulations</a:t>
              </a:r>
            </a:p>
          </p:txBody>
        </p:sp>
        <p:sp>
          <p:nvSpPr>
            <p:cNvPr id="5" name="Rectangle: Rounded Corners 4">
              <a:extLst>
                <a:ext uri="{FF2B5EF4-FFF2-40B4-BE49-F238E27FC236}">
                  <a16:creationId xmlns:a16="http://schemas.microsoft.com/office/drawing/2014/main" id="{DF184833-3DE2-47D0-8F9A-D3E63E2F9A93}"/>
                </a:ext>
              </a:extLst>
            </p:cNvPr>
            <p:cNvSpPr/>
            <p:nvPr/>
          </p:nvSpPr>
          <p:spPr>
            <a:xfrm>
              <a:off x="3441216" y="2279173"/>
              <a:ext cx="1927321"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Garamond" panose="02020404030301010803" pitchFamily="18" charset="0"/>
                </a:rPr>
                <a:t>Lenders (banks/nonbanks)</a:t>
              </a:r>
            </a:p>
          </p:txBody>
        </p:sp>
        <p:sp>
          <p:nvSpPr>
            <p:cNvPr id="6" name="Rectangle: Rounded Corners 5">
              <a:extLst>
                <a:ext uri="{FF2B5EF4-FFF2-40B4-BE49-F238E27FC236}">
                  <a16:creationId xmlns:a16="http://schemas.microsoft.com/office/drawing/2014/main" id="{91E18281-AA0D-417F-A1EF-C62563939149}"/>
                </a:ext>
              </a:extLst>
            </p:cNvPr>
            <p:cNvSpPr/>
            <p:nvPr/>
          </p:nvSpPr>
          <p:spPr>
            <a:xfrm>
              <a:off x="6134380" y="2279173"/>
              <a:ext cx="1551296"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Garamond" panose="02020404030301010803" pitchFamily="18" charset="0"/>
                </a:rPr>
                <a:t>Households &amp; Businesses</a:t>
              </a:r>
            </a:p>
          </p:txBody>
        </p:sp>
        <p:sp>
          <p:nvSpPr>
            <p:cNvPr id="7" name="Arrow: Right 6">
              <a:extLst>
                <a:ext uri="{FF2B5EF4-FFF2-40B4-BE49-F238E27FC236}">
                  <a16:creationId xmlns:a16="http://schemas.microsoft.com/office/drawing/2014/main" id="{E002DF06-A314-4100-952C-493A3F6D05AA}"/>
                </a:ext>
              </a:extLst>
            </p:cNvPr>
            <p:cNvSpPr/>
            <p:nvPr/>
          </p:nvSpPr>
          <p:spPr>
            <a:xfrm>
              <a:off x="2761672" y="2597391"/>
              <a:ext cx="600360" cy="26385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Arrow: Right 7">
              <a:extLst>
                <a:ext uri="{FF2B5EF4-FFF2-40B4-BE49-F238E27FC236}">
                  <a16:creationId xmlns:a16="http://schemas.microsoft.com/office/drawing/2014/main" id="{E2889FF6-41F7-4FBA-A4CF-0512D895ACF8}"/>
                </a:ext>
              </a:extLst>
            </p:cNvPr>
            <p:cNvSpPr/>
            <p:nvPr/>
          </p:nvSpPr>
          <p:spPr>
            <a:xfrm>
              <a:off x="5469831" y="2590798"/>
              <a:ext cx="563255" cy="26385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9304463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11912C-6BEF-4E68-9CAD-DC1C8A85C4EA}"/>
              </a:ext>
            </a:extLst>
          </p:cNvPr>
          <p:cNvSpPr>
            <a:spLocks noGrp="1"/>
          </p:cNvSpPr>
          <p:nvPr>
            <p:ph type="title"/>
          </p:nvPr>
        </p:nvSpPr>
        <p:spPr/>
        <p:txBody>
          <a:bodyPr/>
          <a:lstStyle/>
          <a:p>
            <a:r>
              <a:rPr lang="en-US" dirty="0"/>
              <a:t>Housing Speculation: Outline of Findings</a:t>
            </a:r>
          </a:p>
        </p:txBody>
      </p:sp>
      <p:sp>
        <p:nvSpPr>
          <p:cNvPr id="3" name="Content Placeholder 2">
            <a:extLst>
              <a:ext uri="{FF2B5EF4-FFF2-40B4-BE49-F238E27FC236}">
                <a16:creationId xmlns:a16="http://schemas.microsoft.com/office/drawing/2014/main" id="{88B426D1-7E92-4F81-938E-CE908BF73C90}"/>
              </a:ext>
            </a:extLst>
          </p:cNvPr>
          <p:cNvSpPr>
            <a:spLocks noGrp="1"/>
          </p:cNvSpPr>
          <p:nvPr>
            <p:ph idx="1"/>
          </p:nvPr>
        </p:nvSpPr>
        <p:spPr/>
        <p:txBody>
          <a:bodyPr>
            <a:normAutofit/>
          </a:bodyPr>
          <a:lstStyle/>
          <a:p>
            <a:pPr marL="0" indent="0">
              <a:lnSpc>
                <a:spcPct val="100000"/>
              </a:lnSpc>
              <a:buNone/>
            </a:pPr>
            <a:r>
              <a:rPr lang="en-US" sz="1800" dirty="0"/>
              <a:t>Policy: Reduction in the GSE purchasing cap of speculative &amp; risky mortgages</a:t>
            </a:r>
          </a:p>
          <a:p>
            <a:pPr>
              <a:lnSpc>
                <a:spcPct val="100000"/>
              </a:lnSpc>
            </a:pPr>
            <a:r>
              <a:rPr lang="en-US" sz="1800" dirty="0"/>
              <a:t>Background: During the 2008 financial crisis, Fannie Mae and Freddie Mac were taken into government control. In 2021, the U.S. treasury and FHFA announced purchase caps for those agencies: </a:t>
            </a:r>
          </a:p>
          <a:p>
            <a:pPr lvl="1">
              <a:lnSpc>
                <a:spcPct val="100000"/>
              </a:lnSpc>
            </a:pPr>
            <a:r>
              <a:rPr lang="en-US" sz="1800" dirty="0"/>
              <a:t>%risky home purchase single-family mortgage &lt;6%</a:t>
            </a:r>
          </a:p>
          <a:p>
            <a:pPr lvl="1">
              <a:lnSpc>
                <a:spcPct val="100000"/>
              </a:lnSpc>
            </a:pPr>
            <a:r>
              <a:rPr lang="en-US" sz="1800" dirty="0"/>
              <a:t>%risky refinance mortgage &lt;3%</a:t>
            </a:r>
          </a:p>
          <a:p>
            <a:pPr lvl="1">
              <a:lnSpc>
                <a:spcPct val="100000"/>
              </a:lnSpc>
            </a:pPr>
            <a:r>
              <a:rPr lang="en-US" sz="1800" dirty="0"/>
              <a:t>%speculative mortgages &lt;7%</a:t>
            </a:r>
          </a:p>
          <a:p>
            <a:pPr>
              <a:lnSpc>
                <a:spcPct val="100000"/>
              </a:lnSpc>
            </a:pPr>
            <a:r>
              <a:rPr lang="en-US" sz="1800" dirty="0"/>
              <a:t>These purchase caps, if binding, would create obstacles for lenders to finance risky mortgages (i.e., a negative financing shock to the lenders)</a:t>
            </a:r>
          </a:p>
          <a:p>
            <a:pPr>
              <a:lnSpc>
                <a:spcPct val="100000"/>
              </a:lnSpc>
            </a:pPr>
            <a:r>
              <a:rPr lang="en-US" sz="1800" dirty="0"/>
              <a:t>Lots of results!</a:t>
            </a:r>
          </a:p>
          <a:p>
            <a:pPr lvl="1">
              <a:lnSpc>
                <a:spcPct val="100000"/>
              </a:lnSpc>
            </a:pPr>
            <a:r>
              <a:rPr lang="en-US" sz="1800" dirty="0"/>
              <a:t>The policy drastically reduced the origination and sale of </a:t>
            </a:r>
            <a:r>
              <a:rPr lang="en-US" sz="1800" b="1" i="1" dirty="0">
                <a:solidFill>
                  <a:schemeClr val="accent1"/>
                </a:solidFill>
              </a:rPr>
              <a:t>speculative</a:t>
            </a:r>
            <a:r>
              <a:rPr lang="en-US" sz="1800" dirty="0"/>
              <a:t> mortgages, but not risky ones. </a:t>
            </a:r>
          </a:p>
          <a:p>
            <a:pPr lvl="1">
              <a:lnSpc>
                <a:spcPct val="100000"/>
              </a:lnSpc>
            </a:pPr>
            <a:r>
              <a:rPr lang="en-US" sz="1800" dirty="0"/>
              <a:t>The policy also increased the origination of safe mortgages </a:t>
            </a:r>
          </a:p>
          <a:p>
            <a:pPr lvl="1">
              <a:lnSpc>
                <a:spcPct val="100000"/>
              </a:lnSpc>
            </a:pPr>
            <a:endParaRPr lang="en-US" sz="1800" dirty="0"/>
          </a:p>
        </p:txBody>
      </p:sp>
    </p:spTree>
    <p:extLst>
      <p:ext uri="{BB962C8B-B14F-4D97-AF65-F5344CB8AC3E}">
        <p14:creationId xmlns:p14="http://schemas.microsoft.com/office/powerpoint/2010/main" val="28941799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11912C-6BEF-4E68-9CAD-DC1C8A85C4EA}"/>
              </a:ext>
            </a:extLst>
          </p:cNvPr>
          <p:cNvSpPr>
            <a:spLocks noGrp="1"/>
          </p:cNvSpPr>
          <p:nvPr>
            <p:ph type="title"/>
          </p:nvPr>
        </p:nvSpPr>
        <p:spPr/>
        <p:txBody>
          <a:bodyPr/>
          <a:lstStyle/>
          <a:p>
            <a:r>
              <a:rPr lang="en-US" dirty="0"/>
              <a:t>Housing Speculation: Outline of Findings</a:t>
            </a:r>
          </a:p>
        </p:txBody>
      </p:sp>
      <p:sp>
        <p:nvSpPr>
          <p:cNvPr id="3" name="Content Placeholder 2">
            <a:extLst>
              <a:ext uri="{FF2B5EF4-FFF2-40B4-BE49-F238E27FC236}">
                <a16:creationId xmlns:a16="http://schemas.microsoft.com/office/drawing/2014/main" id="{88B426D1-7E92-4F81-938E-CE908BF73C90}"/>
              </a:ext>
            </a:extLst>
          </p:cNvPr>
          <p:cNvSpPr>
            <a:spLocks noGrp="1"/>
          </p:cNvSpPr>
          <p:nvPr>
            <p:ph idx="1"/>
          </p:nvPr>
        </p:nvSpPr>
        <p:spPr/>
        <p:txBody>
          <a:bodyPr>
            <a:normAutofit/>
          </a:bodyPr>
          <a:lstStyle/>
          <a:p>
            <a:pPr>
              <a:lnSpc>
                <a:spcPct val="100000"/>
              </a:lnSpc>
            </a:pPr>
            <a:r>
              <a:rPr lang="en-US" sz="1800" dirty="0"/>
              <a:t>Interestingly, lenders still choose to sell riskier loans within the limit of the policy</a:t>
            </a:r>
          </a:p>
          <a:p>
            <a:pPr>
              <a:lnSpc>
                <a:spcPct val="100000"/>
              </a:lnSpc>
            </a:pPr>
            <a:r>
              <a:rPr lang="en-US" sz="1800" dirty="0"/>
              <a:t>Interest rates increase by 10 basis points</a:t>
            </a:r>
          </a:p>
          <a:p>
            <a:pPr>
              <a:lnSpc>
                <a:spcPct val="100000"/>
              </a:lnSpc>
            </a:pPr>
            <a:r>
              <a:rPr lang="en-US" sz="1800" dirty="0"/>
              <a:t>Some real effects </a:t>
            </a:r>
          </a:p>
          <a:p>
            <a:pPr lvl="1">
              <a:lnSpc>
                <a:spcPct val="100000"/>
              </a:lnSpc>
            </a:pPr>
            <a:r>
              <a:rPr lang="en-US" sz="1800" dirty="0"/>
              <a:t>Less speculative housing transactions</a:t>
            </a:r>
          </a:p>
          <a:p>
            <a:pPr lvl="1">
              <a:lnSpc>
                <a:spcPct val="100000"/>
              </a:lnSpc>
            </a:pPr>
            <a:r>
              <a:rPr lang="en-US" sz="1800" dirty="0"/>
              <a:t>Reduced transaction volume and prices</a:t>
            </a:r>
          </a:p>
          <a:p>
            <a:pPr>
              <a:lnSpc>
                <a:spcPct val="100000"/>
              </a:lnSpc>
            </a:pPr>
            <a:r>
              <a:rPr lang="en-US" sz="1800" dirty="0"/>
              <a:t>However, no evidence the reduction in credit supply lead to changes in wages and employment</a:t>
            </a:r>
          </a:p>
        </p:txBody>
      </p:sp>
    </p:spTree>
    <p:extLst>
      <p:ext uri="{BB962C8B-B14F-4D97-AF65-F5344CB8AC3E}">
        <p14:creationId xmlns:p14="http://schemas.microsoft.com/office/powerpoint/2010/main" val="4695399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11912C-6BEF-4E68-9CAD-DC1C8A85C4EA}"/>
              </a:ext>
            </a:extLst>
          </p:cNvPr>
          <p:cNvSpPr>
            <a:spLocks noGrp="1"/>
          </p:cNvSpPr>
          <p:nvPr>
            <p:ph type="title"/>
          </p:nvPr>
        </p:nvSpPr>
        <p:spPr/>
        <p:txBody>
          <a:bodyPr/>
          <a:lstStyle/>
          <a:p>
            <a:r>
              <a:rPr lang="en-US" dirty="0"/>
              <a:t>Housing Speculation: Empirical Comments</a:t>
            </a:r>
          </a:p>
        </p:txBody>
      </p:sp>
      <p:sp>
        <p:nvSpPr>
          <p:cNvPr id="3" name="Content Placeholder 2">
            <a:extLst>
              <a:ext uri="{FF2B5EF4-FFF2-40B4-BE49-F238E27FC236}">
                <a16:creationId xmlns:a16="http://schemas.microsoft.com/office/drawing/2014/main" id="{88B426D1-7E92-4F81-938E-CE908BF73C90}"/>
              </a:ext>
            </a:extLst>
          </p:cNvPr>
          <p:cNvSpPr>
            <a:spLocks noGrp="1"/>
          </p:cNvSpPr>
          <p:nvPr>
            <p:ph idx="1"/>
          </p:nvPr>
        </p:nvSpPr>
        <p:spPr>
          <a:xfrm>
            <a:off x="628650" y="1164380"/>
            <a:ext cx="7886700" cy="5504826"/>
          </a:xfrm>
        </p:spPr>
        <p:txBody>
          <a:bodyPr>
            <a:normAutofit/>
          </a:bodyPr>
          <a:lstStyle/>
          <a:p>
            <a:pPr>
              <a:lnSpc>
                <a:spcPct val="100000"/>
              </a:lnSpc>
            </a:pPr>
            <a:r>
              <a:rPr lang="en-US" sz="1800" dirty="0"/>
              <a:t>With lender-quarter FE, the baseline specification is a within-lender comparison across Speculative, Risky, and Safe mortgages. Safe mortgages are the “benchmark” group</a:t>
            </a:r>
          </a:p>
          <a:p>
            <a:pPr lvl="1">
              <a:lnSpc>
                <a:spcPct val="100000"/>
              </a:lnSpc>
            </a:pPr>
            <a:r>
              <a:rPr lang="en-US" sz="1800" dirty="0"/>
              <a:t>What is the correct counterfactual? Speculative housing investment (second homes or investment homes) during pandemic</a:t>
            </a:r>
          </a:p>
          <a:p>
            <a:pPr lvl="1">
              <a:lnSpc>
                <a:spcPct val="100000"/>
              </a:lnSpc>
            </a:pPr>
            <a:r>
              <a:rPr lang="en-US" sz="1800" dirty="0"/>
              <a:t>So the authors use the origination/sale of safe mortgages to proximate the counterfactual, i.e., origination/sale of speculative mortgages absent the policy</a:t>
            </a:r>
          </a:p>
          <a:p>
            <a:pPr lvl="1">
              <a:lnSpc>
                <a:spcPct val="100000"/>
              </a:lnSpc>
            </a:pPr>
            <a:endParaRPr lang="en-US" sz="1800" dirty="0"/>
          </a:p>
          <a:p>
            <a:pPr>
              <a:lnSpc>
                <a:spcPct val="100000"/>
              </a:lnSpc>
            </a:pPr>
            <a:r>
              <a:rPr lang="en-US" sz="1800" dirty="0"/>
              <a:t>Reasons why speculative housing investment may decline more than “regular” house purchases:</a:t>
            </a:r>
          </a:p>
          <a:p>
            <a:pPr lvl="1">
              <a:lnSpc>
                <a:spcPct val="100000"/>
              </a:lnSpc>
            </a:pPr>
            <a:r>
              <a:rPr lang="en-US" sz="1800" dirty="0"/>
              <a:t>As the pandemic disrupts labor and product markets, households refrain from making frivolous purchases (demand-side effect)</a:t>
            </a:r>
          </a:p>
          <a:p>
            <a:pPr lvl="1">
              <a:lnSpc>
                <a:spcPct val="100000"/>
              </a:lnSpc>
            </a:pPr>
            <a:r>
              <a:rPr lang="en-US" sz="1800" dirty="0"/>
              <a:t>With the disruption in global supply chains comes frequent delays in construction, and surging construction cost. Both households and lenders may be more concerned of the risk of housing investment</a:t>
            </a:r>
          </a:p>
        </p:txBody>
      </p:sp>
    </p:spTree>
    <p:extLst>
      <p:ext uri="{BB962C8B-B14F-4D97-AF65-F5344CB8AC3E}">
        <p14:creationId xmlns:p14="http://schemas.microsoft.com/office/powerpoint/2010/main" val="41310236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11912C-6BEF-4E68-9CAD-DC1C8A85C4EA}"/>
              </a:ext>
            </a:extLst>
          </p:cNvPr>
          <p:cNvSpPr>
            <a:spLocks noGrp="1"/>
          </p:cNvSpPr>
          <p:nvPr>
            <p:ph type="title"/>
          </p:nvPr>
        </p:nvSpPr>
        <p:spPr/>
        <p:txBody>
          <a:bodyPr/>
          <a:lstStyle/>
          <a:p>
            <a:r>
              <a:rPr lang="en-US" dirty="0"/>
              <a:t>Housing Speculation: Empirical Comments</a:t>
            </a:r>
          </a:p>
        </p:txBody>
      </p:sp>
      <p:sp>
        <p:nvSpPr>
          <p:cNvPr id="3" name="Content Placeholder 2">
            <a:extLst>
              <a:ext uri="{FF2B5EF4-FFF2-40B4-BE49-F238E27FC236}">
                <a16:creationId xmlns:a16="http://schemas.microsoft.com/office/drawing/2014/main" id="{88B426D1-7E92-4F81-938E-CE908BF73C90}"/>
              </a:ext>
            </a:extLst>
          </p:cNvPr>
          <p:cNvSpPr>
            <a:spLocks noGrp="1"/>
          </p:cNvSpPr>
          <p:nvPr>
            <p:ph idx="1"/>
          </p:nvPr>
        </p:nvSpPr>
        <p:spPr>
          <a:xfrm>
            <a:off x="628650" y="1164380"/>
            <a:ext cx="7886700" cy="5504826"/>
          </a:xfrm>
        </p:spPr>
        <p:txBody>
          <a:bodyPr>
            <a:normAutofit/>
          </a:bodyPr>
          <a:lstStyle/>
          <a:p>
            <a:pPr>
              <a:lnSpc>
                <a:spcPct val="100000"/>
              </a:lnSpc>
            </a:pPr>
            <a:r>
              <a:rPr lang="en-US" sz="1800" dirty="0"/>
              <a:t>During the sample period, many macro conditions shifted, which could affect housing investment</a:t>
            </a:r>
          </a:p>
        </p:txBody>
      </p:sp>
      <p:pic>
        <p:nvPicPr>
          <p:cNvPr id="5" name="Picture 4">
            <a:extLst>
              <a:ext uri="{FF2B5EF4-FFF2-40B4-BE49-F238E27FC236}">
                <a16:creationId xmlns:a16="http://schemas.microsoft.com/office/drawing/2014/main" id="{D2897DF1-9DF7-497D-B285-BDDBD25EEE88}"/>
              </a:ext>
            </a:extLst>
          </p:cNvPr>
          <p:cNvPicPr>
            <a:picLocks noChangeAspect="1"/>
          </p:cNvPicPr>
          <p:nvPr/>
        </p:nvPicPr>
        <p:blipFill>
          <a:blip r:embed="rId2"/>
          <a:stretch>
            <a:fillRect/>
          </a:stretch>
        </p:blipFill>
        <p:spPr>
          <a:xfrm>
            <a:off x="1356103" y="1827002"/>
            <a:ext cx="4020687" cy="2140043"/>
          </a:xfrm>
          <a:prstGeom prst="rect">
            <a:avLst/>
          </a:prstGeom>
        </p:spPr>
      </p:pic>
      <p:pic>
        <p:nvPicPr>
          <p:cNvPr id="6" name="Picture 5">
            <a:extLst>
              <a:ext uri="{FF2B5EF4-FFF2-40B4-BE49-F238E27FC236}">
                <a16:creationId xmlns:a16="http://schemas.microsoft.com/office/drawing/2014/main" id="{667E06A1-6FEC-47C9-9D74-83F82F00E401}"/>
              </a:ext>
            </a:extLst>
          </p:cNvPr>
          <p:cNvPicPr>
            <a:picLocks noChangeAspect="1"/>
          </p:cNvPicPr>
          <p:nvPr/>
        </p:nvPicPr>
        <p:blipFill>
          <a:blip r:embed="rId3"/>
          <a:stretch>
            <a:fillRect/>
          </a:stretch>
        </p:blipFill>
        <p:spPr>
          <a:xfrm>
            <a:off x="1204421" y="3960976"/>
            <a:ext cx="4255396" cy="2897024"/>
          </a:xfrm>
          <a:prstGeom prst="rect">
            <a:avLst/>
          </a:prstGeom>
        </p:spPr>
      </p:pic>
      <p:grpSp>
        <p:nvGrpSpPr>
          <p:cNvPr id="18" name="Group 17">
            <a:extLst>
              <a:ext uri="{FF2B5EF4-FFF2-40B4-BE49-F238E27FC236}">
                <a16:creationId xmlns:a16="http://schemas.microsoft.com/office/drawing/2014/main" id="{ADC59747-FBAD-4C80-A29B-3392A1BAC94B}"/>
              </a:ext>
            </a:extLst>
          </p:cNvPr>
          <p:cNvGrpSpPr/>
          <p:nvPr/>
        </p:nvGrpSpPr>
        <p:grpSpPr>
          <a:xfrm>
            <a:off x="3234519" y="2206388"/>
            <a:ext cx="1489880" cy="3714891"/>
            <a:chOff x="3234519" y="2206388"/>
            <a:chExt cx="1489880" cy="3714891"/>
          </a:xfrm>
        </p:grpSpPr>
        <p:cxnSp>
          <p:nvCxnSpPr>
            <p:cNvPr id="8" name="Straight Connector 7">
              <a:extLst>
                <a:ext uri="{FF2B5EF4-FFF2-40B4-BE49-F238E27FC236}">
                  <a16:creationId xmlns:a16="http://schemas.microsoft.com/office/drawing/2014/main" id="{5E0BBDA7-A2AB-4356-B19D-97FC9232FF00}"/>
                </a:ext>
              </a:extLst>
            </p:cNvPr>
            <p:cNvCxnSpPr/>
            <p:nvPr/>
          </p:nvCxnSpPr>
          <p:spPr>
            <a:xfrm flipV="1">
              <a:off x="3234519" y="2206388"/>
              <a:ext cx="0" cy="102358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754809C6-09E0-4040-A246-0DC763C62F27}"/>
                </a:ext>
              </a:extLst>
            </p:cNvPr>
            <p:cNvCxnSpPr>
              <a:cxnSpLocks/>
            </p:cNvCxnSpPr>
            <p:nvPr/>
          </p:nvCxnSpPr>
          <p:spPr>
            <a:xfrm flipV="1">
              <a:off x="4724399" y="4244454"/>
              <a:ext cx="0" cy="167682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17" name="Group 16">
            <a:extLst>
              <a:ext uri="{FF2B5EF4-FFF2-40B4-BE49-F238E27FC236}">
                <a16:creationId xmlns:a16="http://schemas.microsoft.com/office/drawing/2014/main" id="{FF44EA27-DD7C-42DD-9568-D6BC0C7BCC33}"/>
              </a:ext>
            </a:extLst>
          </p:cNvPr>
          <p:cNvGrpSpPr/>
          <p:nvPr/>
        </p:nvGrpSpPr>
        <p:grpSpPr>
          <a:xfrm>
            <a:off x="3332119" y="2206388"/>
            <a:ext cx="5538070" cy="4390029"/>
            <a:chOff x="3332119" y="2206388"/>
            <a:chExt cx="5538070" cy="4390029"/>
          </a:xfrm>
        </p:grpSpPr>
        <p:sp>
          <p:nvSpPr>
            <p:cNvPr id="11" name="Flowchart: Alternate Process 10">
              <a:extLst>
                <a:ext uri="{FF2B5EF4-FFF2-40B4-BE49-F238E27FC236}">
                  <a16:creationId xmlns:a16="http://schemas.microsoft.com/office/drawing/2014/main" id="{0DAD8A0E-C075-4FFD-BC49-CBD25A64A3F6}"/>
                </a:ext>
              </a:extLst>
            </p:cNvPr>
            <p:cNvSpPr/>
            <p:nvPr/>
          </p:nvSpPr>
          <p:spPr>
            <a:xfrm>
              <a:off x="6104243" y="2206388"/>
              <a:ext cx="2765946" cy="4390029"/>
            </a:xfrm>
            <a:prstGeom prst="flowChartAlternateProcess">
              <a:avLst/>
            </a:prstGeom>
            <a:no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latin typeface="Palatino Linotype" panose="02040502050505030304" pitchFamily="18" charset="0"/>
                </a:rPr>
                <a:t>With sharp changes in macroeconomic conditions affecting income and construction costs, second homes and investment homes are the most elastic margins of adjustment, this could explain why speculative mortgages respond more than risky ones </a:t>
              </a:r>
            </a:p>
          </p:txBody>
        </p:sp>
        <p:cxnSp>
          <p:nvCxnSpPr>
            <p:cNvPr id="13" name="Straight Arrow Connector 12">
              <a:extLst>
                <a:ext uri="{FF2B5EF4-FFF2-40B4-BE49-F238E27FC236}">
                  <a16:creationId xmlns:a16="http://schemas.microsoft.com/office/drawing/2014/main" id="{41D149F2-13D2-41B5-B5F9-B73A42541D64}"/>
                </a:ext>
              </a:extLst>
            </p:cNvPr>
            <p:cNvCxnSpPr/>
            <p:nvPr/>
          </p:nvCxnSpPr>
          <p:spPr>
            <a:xfrm flipH="1" flipV="1">
              <a:off x="3332119" y="2897023"/>
              <a:ext cx="2636502" cy="587705"/>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11DED5C2-0916-4E45-AD1F-BFC72AB8691B}"/>
                </a:ext>
              </a:extLst>
            </p:cNvPr>
            <p:cNvCxnSpPr>
              <a:cxnSpLocks/>
            </p:cNvCxnSpPr>
            <p:nvPr/>
          </p:nvCxnSpPr>
          <p:spPr>
            <a:xfrm flipH="1">
              <a:off x="4827791" y="3708393"/>
              <a:ext cx="1140830" cy="1151191"/>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5203939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fade">
                                      <p:cBhvr>
                                        <p:cTn id="11" dur="500"/>
                                        <p:tgtEl>
                                          <p:spTgt spid="5"/>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nodeType="clickEffect">
                                  <p:stCondLst>
                                    <p:cond delay="0"/>
                                  </p:stCondLst>
                                  <p:childTnLst>
                                    <p:set>
                                      <p:cBhvr>
                                        <p:cTn id="15" dur="1" fill="hold">
                                          <p:stCondLst>
                                            <p:cond delay="0"/>
                                          </p:stCondLst>
                                        </p:cTn>
                                        <p:tgtEl>
                                          <p:spTgt spid="6"/>
                                        </p:tgtEl>
                                        <p:attrNameLst>
                                          <p:attrName>style.visibility</p:attrName>
                                        </p:attrNameLst>
                                      </p:cBhvr>
                                      <p:to>
                                        <p:strVal val="visible"/>
                                      </p:to>
                                    </p:set>
                                    <p:animEffect transition="in" filter="fade">
                                      <p:cBhvr>
                                        <p:cTn id="16" dur="500"/>
                                        <p:tgtEl>
                                          <p:spTgt spid="6"/>
                                        </p:tgtEl>
                                      </p:cBhvr>
                                    </p:animEffec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11912C-6BEF-4E68-9CAD-DC1C8A85C4EA}"/>
              </a:ext>
            </a:extLst>
          </p:cNvPr>
          <p:cNvSpPr>
            <a:spLocks noGrp="1"/>
          </p:cNvSpPr>
          <p:nvPr>
            <p:ph type="title"/>
          </p:nvPr>
        </p:nvSpPr>
        <p:spPr/>
        <p:txBody>
          <a:bodyPr/>
          <a:lstStyle/>
          <a:p>
            <a:r>
              <a:rPr lang="en-US" dirty="0"/>
              <a:t>Housing Speculation: Literature</a:t>
            </a:r>
          </a:p>
        </p:txBody>
      </p:sp>
      <p:sp>
        <p:nvSpPr>
          <p:cNvPr id="3" name="Content Placeholder 2">
            <a:extLst>
              <a:ext uri="{FF2B5EF4-FFF2-40B4-BE49-F238E27FC236}">
                <a16:creationId xmlns:a16="http://schemas.microsoft.com/office/drawing/2014/main" id="{88B426D1-7E92-4F81-938E-CE908BF73C90}"/>
              </a:ext>
            </a:extLst>
          </p:cNvPr>
          <p:cNvSpPr>
            <a:spLocks noGrp="1"/>
          </p:cNvSpPr>
          <p:nvPr>
            <p:ph idx="1"/>
          </p:nvPr>
        </p:nvSpPr>
        <p:spPr/>
        <p:txBody>
          <a:bodyPr>
            <a:normAutofit fontScale="92500" lnSpcReduction="10000"/>
          </a:bodyPr>
          <a:lstStyle/>
          <a:p>
            <a:pPr>
              <a:lnSpc>
                <a:spcPct val="110000"/>
              </a:lnSpc>
            </a:pPr>
            <a:r>
              <a:rPr lang="en-US" sz="1800" dirty="0"/>
              <a:t>Many studies have shown that financing/liquidity shocks to banks, esp. those induced by government policies, affect credit supply</a:t>
            </a:r>
          </a:p>
          <a:p>
            <a:pPr lvl="1">
              <a:lnSpc>
                <a:spcPct val="110000"/>
              </a:lnSpc>
            </a:pPr>
            <a:r>
              <a:rPr lang="en-US" sz="1800" dirty="0"/>
              <a:t>In particular, </a:t>
            </a:r>
            <a:r>
              <a:rPr lang="en-US" sz="1800" b="1" i="1" dirty="0">
                <a:solidFill>
                  <a:schemeClr val="accent1"/>
                </a:solidFill>
              </a:rPr>
              <a:t>Loutskina and Strahan (2009, Securitization and the Declining Impact of Bank Finance on Loan Supply: Evidence from Mortgage Originations)</a:t>
            </a:r>
            <a:r>
              <a:rPr lang="en-US" sz="1800" i="1" dirty="0"/>
              <a:t> </a:t>
            </a:r>
            <a:r>
              <a:rPr lang="en-US" sz="1800" dirty="0"/>
              <a:t>look at bank liquidity shock, induced by Fannie Mae and Freddie Mac’s inability to purchase jumbo mortgages. Then examine its differential effects on the origination of jumbo mortgages relative to non-jumbo ones</a:t>
            </a:r>
          </a:p>
          <a:p>
            <a:pPr lvl="1">
              <a:lnSpc>
                <a:spcPct val="110000"/>
              </a:lnSpc>
            </a:pPr>
            <a:r>
              <a:rPr lang="en-US" sz="1800" b="1" i="1" dirty="0">
                <a:solidFill>
                  <a:schemeClr val="accent1"/>
                </a:solidFill>
              </a:rPr>
              <a:t>Loutskina (2011) </a:t>
            </a:r>
            <a:r>
              <a:rPr lang="en-US" sz="1800" dirty="0"/>
              <a:t>finds that banks’ ability to securitize loans facilitates lending</a:t>
            </a:r>
          </a:p>
          <a:p>
            <a:pPr lvl="1">
              <a:lnSpc>
                <a:spcPct val="110000"/>
              </a:lnSpc>
            </a:pPr>
            <a:r>
              <a:rPr lang="en-US" sz="1800" dirty="0"/>
              <a:t>The authors explain that they “pr</a:t>
            </a:r>
            <a:r>
              <a:rPr lang="en-US" sz="1900" dirty="0"/>
              <a:t>ovide the </a:t>
            </a:r>
            <a:r>
              <a:rPr lang="en-US" sz="1900" b="0" i="0" u="none" strike="noStrike" baseline="0" dirty="0">
                <a:solidFill>
                  <a:srgbClr val="000000"/>
                </a:solidFill>
              </a:rPr>
              <a:t>most direct evidence that GSE subsidies affect mortgage credit supply”</a:t>
            </a:r>
            <a:endParaRPr lang="en-US" sz="1900" dirty="0"/>
          </a:p>
          <a:p>
            <a:pPr>
              <a:lnSpc>
                <a:spcPct val="110000"/>
              </a:lnSpc>
            </a:pPr>
            <a:r>
              <a:rPr lang="en-US" sz="1800" dirty="0"/>
              <a:t>What is special about this regulation? Or in other words, why would we not expect the policy to affect lending?</a:t>
            </a:r>
          </a:p>
          <a:p>
            <a:pPr>
              <a:lnSpc>
                <a:spcPct val="110000"/>
              </a:lnSpc>
            </a:pPr>
            <a:r>
              <a:rPr lang="en-US" sz="1800" dirty="0"/>
              <a:t>What can we learn about the inner works of banks, or financial markets, from this policy shock? Is it about the uniqueness or irreplaceability of GSEs?</a:t>
            </a:r>
          </a:p>
        </p:txBody>
      </p:sp>
    </p:spTree>
    <p:extLst>
      <p:ext uri="{BB962C8B-B14F-4D97-AF65-F5344CB8AC3E}">
        <p14:creationId xmlns:p14="http://schemas.microsoft.com/office/powerpoint/2010/main" val="18582392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7A7254-ECAC-438E-8E43-EB96829FB2B5}"/>
              </a:ext>
            </a:extLst>
          </p:cNvPr>
          <p:cNvSpPr>
            <a:spLocks noGrp="1"/>
          </p:cNvSpPr>
          <p:nvPr>
            <p:ph type="title"/>
          </p:nvPr>
        </p:nvSpPr>
        <p:spPr/>
        <p:txBody>
          <a:bodyPr/>
          <a:lstStyle/>
          <a:p>
            <a:r>
              <a:rPr lang="en-US" dirty="0"/>
              <a:t>Housing Speculation: Policy Implications</a:t>
            </a:r>
          </a:p>
        </p:txBody>
      </p:sp>
      <p:sp>
        <p:nvSpPr>
          <p:cNvPr id="3" name="Content Placeholder 2">
            <a:extLst>
              <a:ext uri="{FF2B5EF4-FFF2-40B4-BE49-F238E27FC236}">
                <a16:creationId xmlns:a16="http://schemas.microsoft.com/office/drawing/2014/main" id="{4836B383-C1AA-47E0-ACFE-27F6B9DDEF38}"/>
              </a:ext>
            </a:extLst>
          </p:cNvPr>
          <p:cNvSpPr>
            <a:spLocks noGrp="1"/>
          </p:cNvSpPr>
          <p:nvPr>
            <p:ph idx="1"/>
          </p:nvPr>
        </p:nvSpPr>
        <p:spPr/>
        <p:txBody>
          <a:bodyPr>
            <a:normAutofit/>
          </a:bodyPr>
          <a:lstStyle/>
          <a:p>
            <a:r>
              <a:rPr lang="en-US" sz="1800" dirty="0"/>
              <a:t>Overall, how do we evaluate the policy?</a:t>
            </a:r>
          </a:p>
          <a:p>
            <a:r>
              <a:rPr lang="en-US" sz="1800" dirty="0"/>
              <a:t>Clear evidence that the policy affected how banks financed conforming mortgages </a:t>
            </a:r>
          </a:p>
          <a:p>
            <a:r>
              <a:rPr lang="en-US" sz="1800" dirty="0"/>
              <a:t>The policy affected housing market transactions and loans to small businesses</a:t>
            </a:r>
          </a:p>
          <a:p>
            <a:r>
              <a:rPr lang="en-US" sz="1800" dirty="0"/>
              <a:t>Very interesting to see that the policy spilled over to the small business lending sector</a:t>
            </a:r>
          </a:p>
          <a:p>
            <a:pPr lvl="1"/>
            <a:r>
              <a:rPr lang="en-US" sz="1800" dirty="0"/>
              <a:t>Does the cost of financing increase for banks? But cost of financing is contingent on the type of loans they make</a:t>
            </a:r>
          </a:p>
          <a:p>
            <a:r>
              <a:rPr lang="en-US" sz="1800" dirty="0"/>
              <a:t>No detectable effects on employment and wages: </a:t>
            </a:r>
          </a:p>
          <a:p>
            <a:pPr lvl="1"/>
            <a:r>
              <a:rPr lang="en-US" sz="1800" dirty="0"/>
              <a:t>The effects of the policy may have been overwhelmed by the concurrent macro shocks, such as the government subsidies (e.g., tax relief act, American Rescue Plan, PPP in late 2020, etc.)</a:t>
            </a:r>
          </a:p>
          <a:p>
            <a:pPr lvl="1"/>
            <a:r>
              <a:rPr lang="en-US" sz="1800" dirty="0"/>
              <a:t>Also possible because this is a market indirectly affected by the policy</a:t>
            </a:r>
          </a:p>
          <a:p>
            <a:pPr lvl="1"/>
            <a:endParaRPr lang="en-US" sz="1800" dirty="0"/>
          </a:p>
          <a:p>
            <a:endParaRPr lang="en-US" sz="1800" dirty="0"/>
          </a:p>
        </p:txBody>
      </p:sp>
    </p:spTree>
    <p:extLst>
      <p:ext uri="{BB962C8B-B14F-4D97-AF65-F5344CB8AC3E}">
        <p14:creationId xmlns:p14="http://schemas.microsoft.com/office/powerpoint/2010/main" val="17500041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610</TotalTime>
  <Words>2195</Words>
  <Application>Microsoft Office PowerPoint</Application>
  <PresentationFormat>On-screen Show (4:3)</PresentationFormat>
  <Paragraphs>153</Paragraphs>
  <Slides>20</Slides>
  <Notes>0</Notes>
  <HiddenSlides>1</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20</vt:i4>
      </vt:variant>
    </vt:vector>
  </HeadingPairs>
  <TitlesOfParts>
    <vt:vector size="26" baseType="lpstr">
      <vt:lpstr>Arial</vt:lpstr>
      <vt:lpstr>Calibri</vt:lpstr>
      <vt:lpstr>Calibri Light</vt:lpstr>
      <vt:lpstr>Garamond</vt:lpstr>
      <vt:lpstr>Palatino Linotype</vt:lpstr>
      <vt:lpstr>Office Theme</vt:lpstr>
      <vt:lpstr>FDIC Banking Research Conference – Credit Allocation and Real Effects</vt:lpstr>
      <vt:lpstr>Overview</vt:lpstr>
      <vt:lpstr>Overview</vt:lpstr>
      <vt:lpstr>Housing Speculation: Outline of Findings</vt:lpstr>
      <vt:lpstr>Housing Speculation: Outline of Findings</vt:lpstr>
      <vt:lpstr>Housing Speculation: Empirical Comments</vt:lpstr>
      <vt:lpstr>Housing Speculation: Empirical Comments</vt:lpstr>
      <vt:lpstr>Housing Speculation: Literature</vt:lpstr>
      <vt:lpstr>Housing Speculation: Policy Implications</vt:lpstr>
      <vt:lpstr>Government Litigation Risk: Background</vt:lpstr>
      <vt:lpstr>Government Litigation Risk: Overview</vt:lpstr>
      <vt:lpstr>Government Litigation Risk: Outline of Findings</vt:lpstr>
      <vt:lpstr>Government Litigation Risk: Credit Quantities</vt:lpstr>
      <vt:lpstr>Government Litigation Risk: Credit Standards </vt:lpstr>
      <vt:lpstr>Government Litigation Risk: Credit Standards</vt:lpstr>
      <vt:lpstr>Government Litigation Risk: Supply vs. Demand</vt:lpstr>
      <vt:lpstr>Government Litigation Risk: Identification</vt:lpstr>
      <vt:lpstr>Government Litigation Risk: Policy Implications</vt:lpstr>
      <vt:lpstr>Conclusion</vt:lpstr>
      <vt:lpstr>Conclusion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FDIC Banking Research Conference – Credit Allocation and Real Effects</dc:title>
  <dc:creator>janetgao2023@hotmail.com</dc:creator>
  <cp:lastModifiedBy>Janet Gao</cp:lastModifiedBy>
  <cp:revision>140</cp:revision>
  <dcterms:created xsi:type="dcterms:W3CDTF">2024-09-04T17:42:30Z</dcterms:created>
  <dcterms:modified xsi:type="dcterms:W3CDTF">2024-09-14T20:06:38Z</dcterms:modified>
</cp:coreProperties>
</file>