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57" r:id="rId1"/>
  </p:sldMasterIdLst>
  <p:notesMasterIdLst>
    <p:notesMasterId r:id="rId27"/>
  </p:notesMasterIdLst>
  <p:sldIdLst>
    <p:sldId id="262" r:id="rId2"/>
    <p:sldId id="263" r:id="rId3"/>
    <p:sldId id="334" r:id="rId4"/>
    <p:sldId id="306" r:id="rId5"/>
    <p:sldId id="335" r:id="rId6"/>
    <p:sldId id="336" r:id="rId7"/>
    <p:sldId id="266" r:id="rId8"/>
    <p:sldId id="308" r:id="rId9"/>
    <p:sldId id="309" r:id="rId10"/>
    <p:sldId id="317" r:id="rId11"/>
    <p:sldId id="310" r:id="rId12"/>
    <p:sldId id="312" r:id="rId13"/>
    <p:sldId id="311" r:id="rId14"/>
    <p:sldId id="313" r:id="rId15"/>
    <p:sldId id="314" r:id="rId16"/>
    <p:sldId id="305" r:id="rId17"/>
    <p:sldId id="323" r:id="rId18"/>
    <p:sldId id="331" r:id="rId19"/>
    <p:sldId id="333" r:id="rId20"/>
    <p:sldId id="332" r:id="rId21"/>
    <p:sldId id="329" r:id="rId22"/>
    <p:sldId id="326" r:id="rId23"/>
    <p:sldId id="327" r:id="rId24"/>
    <p:sldId id="328" r:id="rId25"/>
    <p:sldId id="316" r:id="rId26"/>
  </p:sldIdLst>
  <p:sldSz cx="12192000" cy="6858000"/>
  <p:notesSz cx="6858000" cy="9144000"/>
  <p:embeddedFontLst>
    <p:embeddedFont>
      <p:font typeface="Cambria Math" panose="02040503050406030204" pitchFamily="18"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7B5D"/>
    <a:srgbClr val="27268D"/>
    <a:srgbClr val="1D1C68"/>
    <a:srgbClr val="EBEBEB"/>
    <a:srgbClr val="3332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3" autoAdjust="0"/>
    <p:restoredTop sz="89885" autoAdjust="0"/>
  </p:normalViewPr>
  <p:slideViewPr>
    <p:cSldViewPr snapToGrid="0">
      <p:cViewPr varScale="1">
        <p:scale>
          <a:sx n="123" d="100"/>
          <a:sy n="123" d="100"/>
        </p:scale>
        <p:origin x="114"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9F3D37-3496-A44A-8343-ED728899321E}" type="datetimeFigureOut">
              <a:rPr lang="en-US" smtClean="0"/>
              <a:t>9/15/2025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22501C-6AED-394F-A971-A892DC8FF897}" type="slidenum">
              <a:rPr lang="en-US" smtClean="0"/>
              <a:t>‹#›</a:t>
            </a:fld>
            <a:endParaRPr lang="en-US"/>
          </a:p>
        </p:txBody>
      </p:sp>
    </p:spTree>
    <p:extLst>
      <p:ext uri="{BB962C8B-B14F-4D97-AF65-F5344CB8AC3E}">
        <p14:creationId xmlns:p14="http://schemas.microsoft.com/office/powerpoint/2010/main" val="44879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22501C-6AED-394F-A971-A892DC8FF897}" type="slidenum">
              <a:rPr lang="en-US" smtClean="0"/>
              <a:t>11</a:t>
            </a:fld>
            <a:endParaRPr lang="en-US"/>
          </a:p>
        </p:txBody>
      </p:sp>
    </p:spTree>
    <p:extLst>
      <p:ext uri="{BB962C8B-B14F-4D97-AF65-F5344CB8AC3E}">
        <p14:creationId xmlns:p14="http://schemas.microsoft.com/office/powerpoint/2010/main" val="1995325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descriptive evidence suggests that each loan individually is very risky, but pooled, these loans pay a rate substantially higher than the break-even rate. This opens space for intermediation to create value, and efficiently pool risk and allocate financial resources. Additionally, a small and sophisticated fraction of lenders exhibits outstanding performance, stemming from a differential ability for credit risk management and screening. Other lenders do not enjoy the same stability and profitability in their portfolios. The financial system provides screening and risk management tools that individuals in this market do not have access to. Lastly, we can speculatively elaborate on the role of collateral. Intermediaries provide a legal and institutional framework for collateral to be posted. Collateral diminishes losses given default, attenuating credit pricing. It also acts as a monitoring device, lowering default. </a:t>
            </a:r>
          </a:p>
        </p:txBody>
      </p:sp>
      <p:sp>
        <p:nvSpPr>
          <p:cNvPr id="4" name="Slide Number Placeholder 3"/>
          <p:cNvSpPr>
            <a:spLocks noGrp="1"/>
          </p:cNvSpPr>
          <p:nvPr>
            <p:ph type="sldNum" sz="quarter" idx="5"/>
          </p:nvPr>
        </p:nvSpPr>
        <p:spPr/>
        <p:txBody>
          <a:bodyPr/>
          <a:lstStyle/>
          <a:p>
            <a:fld id="{F922501C-6AED-394F-A971-A892DC8FF897}" type="slidenum">
              <a:rPr lang="en-US" smtClean="0"/>
              <a:t>15</a:t>
            </a:fld>
            <a:endParaRPr lang="en-US"/>
          </a:p>
        </p:txBody>
      </p:sp>
    </p:spTree>
    <p:extLst>
      <p:ext uri="{BB962C8B-B14F-4D97-AF65-F5344CB8AC3E}">
        <p14:creationId xmlns:p14="http://schemas.microsoft.com/office/powerpoint/2010/main" val="2291929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accept loans with lower promised interest rates, experience less default and exhibit a higher propensity to lend, on average. The origination burden, we argue, decreases as the lender becomes more acquainted with the workings of the market, and as they learn the credit risk evaluation and due diligence processes. </a:t>
            </a:r>
          </a:p>
        </p:txBody>
      </p:sp>
      <p:sp>
        <p:nvSpPr>
          <p:cNvPr id="4" name="Slide Number Placeholder 3"/>
          <p:cNvSpPr>
            <a:spLocks noGrp="1"/>
          </p:cNvSpPr>
          <p:nvPr>
            <p:ph type="sldNum" sz="quarter" idx="5"/>
          </p:nvPr>
        </p:nvSpPr>
        <p:spPr/>
        <p:txBody>
          <a:bodyPr/>
          <a:lstStyle/>
          <a:p>
            <a:fld id="{F922501C-6AED-394F-A971-A892DC8FF897}" type="slidenum">
              <a:rPr lang="en-US" smtClean="0"/>
              <a:t>17</a:t>
            </a:fld>
            <a:endParaRPr lang="en-US"/>
          </a:p>
        </p:txBody>
      </p:sp>
    </p:spTree>
    <p:extLst>
      <p:ext uri="{BB962C8B-B14F-4D97-AF65-F5344CB8AC3E}">
        <p14:creationId xmlns:p14="http://schemas.microsoft.com/office/powerpoint/2010/main" val="3608873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B6EA0-A7A6-69CB-87BE-6334DF43D6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A3B966-D1EB-A17D-3E03-C505334695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FAAB75-F4E8-ED94-63AD-7B034FEFD1EB}"/>
              </a:ext>
            </a:extLst>
          </p:cNvPr>
          <p:cNvSpPr>
            <a:spLocks noGrp="1"/>
          </p:cNvSpPr>
          <p:nvPr>
            <p:ph type="body" idx="1"/>
          </p:nvPr>
        </p:nvSpPr>
        <p:spPr/>
        <p:txBody>
          <a:bodyPr/>
          <a:lstStyle/>
          <a:p>
            <a:r>
              <a:rPr lang="en-US" dirty="0"/>
              <a:t>But what drives these results – gaining experience or coming in with skill?</a:t>
            </a:r>
          </a:p>
          <a:p>
            <a:pPr marL="0" lvl="1" indent="0">
              <a:buClr>
                <a:srgbClr val="C00000"/>
              </a:buClr>
              <a:buNone/>
            </a:pPr>
            <a:r>
              <a:rPr lang="pt-PT" dirty="0">
                <a:latin typeface="CMU Sans Serif Medium" panose="02000603000000000000"/>
              </a:rPr>
              <a:t>Experience – Become more familiar with the market and how to evaluate borrowers</a:t>
            </a:r>
          </a:p>
          <a:p>
            <a:pPr marL="0" lvl="1" indent="0">
              <a:buClr>
                <a:srgbClr val="C00000"/>
              </a:buClr>
              <a:buNone/>
            </a:pPr>
            <a:r>
              <a:rPr lang="pt-PT" dirty="0">
                <a:latin typeface="CMU Sans Serif Medium" panose="02000603000000000000"/>
              </a:rPr>
              <a:t>Skill – Better abilities to obtain information from the start</a:t>
            </a:r>
          </a:p>
          <a:p>
            <a:endParaRPr lang="en-US" dirty="0"/>
          </a:p>
        </p:txBody>
      </p:sp>
      <p:sp>
        <p:nvSpPr>
          <p:cNvPr id="4" name="Slide Number Placeholder 3">
            <a:extLst>
              <a:ext uri="{FF2B5EF4-FFF2-40B4-BE49-F238E27FC236}">
                <a16:creationId xmlns:a16="http://schemas.microsoft.com/office/drawing/2014/main" id="{A38175BA-1F6A-1D0B-70E0-C252B97D1B84}"/>
              </a:ext>
            </a:extLst>
          </p:cNvPr>
          <p:cNvSpPr>
            <a:spLocks noGrp="1"/>
          </p:cNvSpPr>
          <p:nvPr>
            <p:ph type="sldNum" sz="quarter" idx="5"/>
          </p:nvPr>
        </p:nvSpPr>
        <p:spPr/>
        <p:txBody>
          <a:bodyPr/>
          <a:lstStyle/>
          <a:p>
            <a:fld id="{F922501C-6AED-394F-A971-A892DC8FF897}" type="slidenum">
              <a:rPr lang="en-US" smtClean="0"/>
              <a:t>18</a:t>
            </a:fld>
            <a:endParaRPr lang="en-US"/>
          </a:p>
        </p:txBody>
      </p:sp>
    </p:spTree>
    <p:extLst>
      <p:ext uri="{BB962C8B-B14F-4D97-AF65-F5344CB8AC3E}">
        <p14:creationId xmlns:p14="http://schemas.microsoft.com/office/powerpoint/2010/main" val="4159753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B4B24-4BA2-89C9-EE4C-74895CEA84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314529-EE47-1126-1F10-C59D3C91B1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87E57-18AA-49C1-4981-55FCC20A0D9C}"/>
              </a:ext>
            </a:extLst>
          </p:cNvPr>
          <p:cNvSpPr>
            <a:spLocks noGrp="1"/>
          </p:cNvSpPr>
          <p:nvPr>
            <p:ph type="body" idx="1"/>
          </p:nvPr>
        </p:nvSpPr>
        <p:spPr/>
        <p:txBody>
          <a:bodyPr/>
          <a:lstStyle/>
          <a:p>
            <a:r>
              <a:rPr lang="en-US" dirty="0"/>
              <a:t>Default result is mechanical but rejects a negative relation between lender experience and default</a:t>
            </a:r>
          </a:p>
          <a:p>
            <a:r>
              <a:rPr lang="en-US" dirty="0"/>
              <a:t>No result on interest</a:t>
            </a:r>
          </a:p>
          <a:p>
            <a:r>
              <a:rPr lang="en-US" dirty="0"/>
              <a:t>Results hold on propensity to lend but significance is lower and magnitude is much lower</a:t>
            </a:r>
          </a:p>
          <a:p>
            <a:endParaRPr lang="en-US" dirty="0"/>
          </a:p>
          <a:p>
            <a:r>
              <a:rPr lang="en-US" dirty="0"/>
              <a:t>An advantage of intermediated credit, relative to a market like the one we analyze is human capital. Financial intermediaries employ highly skilled and financially literate staff and use complex models to undertake loan origination, credit pricing, and funding decisions. </a:t>
            </a:r>
          </a:p>
        </p:txBody>
      </p:sp>
      <p:sp>
        <p:nvSpPr>
          <p:cNvPr id="4" name="Slide Number Placeholder 3">
            <a:extLst>
              <a:ext uri="{FF2B5EF4-FFF2-40B4-BE49-F238E27FC236}">
                <a16:creationId xmlns:a16="http://schemas.microsoft.com/office/drawing/2014/main" id="{83A4E03D-1018-67E6-EEB9-B65E8A428A92}"/>
              </a:ext>
            </a:extLst>
          </p:cNvPr>
          <p:cNvSpPr>
            <a:spLocks noGrp="1"/>
          </p:cNvSpPr>
          <p:nvPr>
            <p:ph type="sldNum" sz="quarter" idx="5"/>
          </p:nvPr>
        </p:nvSpPr>
        <p:spPr/>
        <p:txBody>
          <a:bodyPr/>
          <a:lstStyle/>
          <a:p>
            <a:fld id="{F922501C-6AED-394F-A971-A892DC8FF897}" type="slidenum">
              <a:rPr lang="en-US" smtClean="0"/>
              <a:t>19</a:t>
            </a:fld>
            <a:endParaRPr lang="en-US"/>
          </a:p>
        </p:txBody>
      </p:sp>
    </p:spTree>
    <p:extLst>
      <p:ext uri="{BB962C8B-B14F-4D97-AF65-F5344CB8AC3E}">
        <p14:creationId xmlns:p14="http://schemas.microsoft.com/office/powerpoint/2010/main" val="1535211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38235-7236-2FEB-A0BF-8B4C89468C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733446-5472-32A8-13F5-AE67C42206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9BFE9D-03D5-C9A6-BC5F-A2C4F78FD2AF}"/>
              </a:ext>
            </a:extLst>
          </p:cNvPr>
          <p:cNvSpPr>
            <a:spLocks noGrp="1"/>
          </p:cNvSpPr>
          <p:nvPr>
            <p:ph type="body" idx="1"/>
          </p:nvPr>
        </p:nvSpPr>
        <p:spPr/>
        <p:txBody>
          <a:bodyPr/>
          <a:lstStyle/>
          <a:p>
            <a:r>
              <a:rPr lang="en-US" dirty="0"/>
              <a:t>cross-sectional differences in past lending activity drive our results</a:t>
            </a:r>
          </a:p>
        </p:txBody>
      </p:sp>
      <p:sp>
        <p:nvSpPr>
          <p:cNvPr id="4" name="Slide Number Placeholder 3">
            <a:extLst>
              <a:ext uri="{FF2B5EF4-FFF2-40B4-BE49-F238E27FC236}">
                <a16:creationId xmlns:a16="http://schemas.microsoft.com/office/drawing/2014/main" id="{F2A58A64-26EE-6AC6-CD12-5C128A530D4C}"/>
              </a:ext>
            </a:extLst>
          </p:cNvPr>
          <p:cNvSpPr>
            <a:spLocks noGrp="1"/>
          </p:cNvSpPr>
          <p:nvPr>
            <p:ph type="sldNum" sz="quarter" idx="5"/>
          </p:nvPr>
        </p:nvSpPr>
        <p:spPr/>
        <p:txBody>
          <a:bodyPr/>
          <a:lstStyle/>
          <a:p>
            <a:fld id="{F922501C-6AED-394F-A971-A892DC8FF897}" type="slidenum">
              <a:rPr lang="en-US" smtClean="0"/>
              <a:t>20</a:t>
            </a:fld>
            <a:endParaRPr lang="en-US"/>
          </a:p>
        </p:txBody>
      </p:sp>
    </p:spTree>
    <p:extLst>
      <p:ext uri="{BB962C8B-B14F-4D97-AF65-F5344CB8AC3E}">
        <p14:creationId xmlns:p14="http://schemas.microsoft.com/office/powerpoint/2010/main" val="4139704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there are no credit scores how do you evaluate borrowers? Looking at their activity and interests seem to matter</a:t>
            </a:r>
          </a:p>
        </p:txBody>
      </p:sp>
      <p:sp>
        <p:nvSpPr>
          <p:cNvPr id="4" name="Slide Number Placeholder 3"/>
          <p:cNvSpPr>
            <a:spLocks noGrp="1"/>
          </p:cNvSpPr>
          <p:nvPr>
            <p:ph type="sldNum" sz="quarter" idx="5"/>
          </p:nvPr>
        </p:nvSpPr>
        <p:spPr/>
        <p:txBody>
          <a:bodyPr/>
          <a:lstStyle/>
          <a:p>
            <a:fld id="{F922501C-6AED-394F-A971-A892DC8FF897}" type="slidenum">
              <a:rPr lang="en-US" smtClean="0"/>
              <a:t>23</a:t>
            </a:fld>
            <a:endParaRPr lang="en-US"/>
          </a:p>
        </p:txBody>
      </p:sp>
    </p:spTree>
    <p:extLst>
      <p:ext uri="{BB962C8B-B14F-4D97-AF65-F5344CB8AC3E}">
        <p14:creationId xmlns:p14="http://schemas.microsoft.com/office/powerpoint/2010/main" val="1922103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718AE611-130E-0D2E-E802-8A36716DB9FC}"/>
              </a:ext>
            </a:extLst>
          </p:cNvPr>
          <p:cNvSpPr txBox="1">
            <a:spLocks/>
          </p:cNvSpPr>
          <p:nvPr/>
        </p:nvSpPr>
        <p:spPr>
          <a:xfrm>
            <a:off x="1523999" y="3556001"/>
            <a:ext cx="9144000" cy="57606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Clr>
                <a:srgbClr val="C00000"/>
              </a:buClr>
              <a:buSzPct val="120000"/>
              <a:buFont typeface="Wingdings" panose="05000000000000000000" pitchFamily="2" charset="2"/>
              <a:buNone/>
              <a:defRPr sz="2800" kern="1200">
                <a:solidFill>
                  <a:schemeClr val="tx1"/>
                </a:solidFill>
                <a:latin typeface="CMU Sans Serif Medium" panose="02000603000000000000" pitchFamily="2" charset="0"/>
                <a:ea typeface="CMU Sans Serif Medium" panose="02000603000000000000" pitchFamily="2" charset="0"/>
                <a:cs typeface="CMU Sans Serif Medium" panose="02000603000000000000" pitchFamily="2" charset="0"/>
              </a:defRPr>
            </a:lvl1pPr>
            <a:lvl2pPr marL="457200" indent="0" algn="ctr" defTabSz="914400" rtl="0" eaLnBrk="1" latinLnBrk="0" hangingPunct="1">
              <a:lnSpc>
                <a:spcPct val="70000"/>
              </a:lnSpc>
              <a:spcBef>
                <a:spcPts val="600"/>
              </a:spcBef>
              <a:buClr>
                <a:srgbClr val="C00000"/>
              </a:buClr>
              <a:buSzPct val="120000"/>
              <a:buFont typeface="Wingdings" panose="05000000000000000000" pitchFamily="2" charset="2"/>
              <a:buNone/>
              <a:defRPr sz="2000" kern="1200">
                <a:solidFill>
                  <a:schemeClr val="tx1"/>
                </a:solidFill>
                <a:latin typeface="CMU Sans Serif Medium" panose="02000603000000000000" pitchFamily="2" charset="0"/>
                <a:ea typeface="CMU Sans Serif Medium" panose="02000603000000000000" pitchFamily="2" charset="0"/>
                <a:cs typeface="CMU Sans Serif Medium" panose="02000603000000000000" pitchFamily="2" charset="0"/>
              </a:defRPr>
            </a:lvl2pPr>
            <a:lvl3pPr marL="914400" indent="0" algn="ctr" defTabSz="914400" rtl="0" eaLnBrk="1" latinLnBrk="0" hangingPunct="1">
              <a:lnSpc>
                <a:spcPct val="90000"/>
              </a:lnSpc>
              <a:spcBef>
                <a:spcPts val="500"/>
              </a:spcBef>
              <a:buClr>
                <a:srgbClr val="C00000"/>
              </a:buClr>
              <a:buSzPct val="120000"/>
              <a:buFont typeface="Wingdings" panose="05000000000000000000" pitchFamily="2" charset="2"/>
              <a:buNone/>
              <a:defRPr sz="1800" kern="1200">
                <a:solidFill>
                  <a:schemeClr val="tx1"/>
                </a:solidFill>
                <a:latin typeface="CMU Sans Serif Medium" panose="02000603000000000000" pitchFamily="2" charset="0"/>
                <a:ea typeface="CMU Sans Serif Medium" panose="02000603000000000000" pitchFamily="2" charset="0"/>
                <a:cs typeface="CMU Sans Serif Medium" panose="02000603000000000000" pitchFamily="2" charset="0"/>
              </a:defRPr>
            </a:lvl3pPr>
            <a:lvl4pPr marL="1371600" indent="0" algn="ctr" defTabSz="914400" rtl="0" eaLnBrk="1" latinLnBrk="0" hangingPunct="1">
              <a:lnSpc>
                <a:spcPct val="90000"/>
              </a:lnSpc>
              <a:spcBef>
                <a:spcPts val="500"/>
              </a:spcBef>
              <a:buClr>
                <a:srgbClr val="C00000"/>
              </a:buClr>
              <a:buSzPct val="120000"/>
              <a:buFont typeface="Wingdings" panose="05000000000000000000" pitchFamily="2" charset="2"/>
              <a:buNone/>
              <a:defRPr sz="1600" kern="1200">
                <a:solidFill>
                  <a:schemeClr val="tx1"/>
                </a:solidFill>
                <a:latin typeface="CMU Sans Serif Medium" panose="02000603000000000000" pitchFamily="2" charset="0"/>
                <a:ea typeface="CMU Sans Serif Medium" panose="02000603000000000000" pitchFamily="2" charset="0"/>
                <a:cs typeface="CMU Sans Serif Medium" panose="02000603000000000000" pitchFamily="2" charset="0"/>
              </a:defRPr>
            </a:lvl4pPr>
            <a:lvl5pPr marL="1828800" indent="0" algn="ctr" defTabSz="914400" rtl="0" eaLnBrk="1" latinLnBrk="0" hangingPunct="1">
              <a:lnSpc>
                <a:spcPct val="90000"/>
              </a:lnSpc>
              <a:spcBef>
                <a:spcPts val="500"/>
              </a:spcBef>
              <a:buClr>
                <a:srgbClr val="C00000"/>
              </a:buClr>
              <a:buSzPct val="120000"/>
              <a:buFont typeface="Wingdings" panose="05000000000000000000" pitchFamily="2" charset="2"/>
              <a:buNone/>
              <a:defRPr sz="1600" kern="1200">
                <a:solidFill>
                  <a:schemeClr val="tx1"/>
                </a:solidFill>
                <a:latin typeface="CMU Sans Serif Medium" panose="02000603000000000000" pitchFamily="2" charset="0"/>
                <a:ea typeface="CMU Sans Serif Medium" panose="02000603000000000000" pitchFamily="2" charset="0"/>
                <a:cs typeface="CMU Sans Serif Medium" panose="02000603000000000000" pitchFamily="2"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000" dirty="0"/>
          </a:p>
        </p:txBody>
      </p:sp>
      <p:sp>
        <p:nvSpPr>
          <p:cNvPr id="14" name="Title 13">
            <a:extLst>
              <a:ext uri="{FF2B5EF4-FFF2-40B4-BE49-F238E27FC236}">
                <a16:creationId xmlns:a16="http://schemas.microsoft.com/office/drawing/2014/main" id="{64CE541A-6BE9-11BD-EA23-8EFFEB671B88}"/>
              </a:ext>
            </a:extLst>
          </p:cNvPr>
          <p:cNvSpPr>
            <a:spLocks noGrp="1"/>
          </p:cNvSpPr>
          <p:nvPr>
            <p:ph type="title"/>
          </p:nvPr>
        </p:nvSpPr>
        <p:spPr>
          <a:xfrm>
            <a:off x="644011" y="779558"/>
            <a:ext cx="10903974" cy="1563935"/>
          </a:xfrm>
          <a:prstGeom prst="roundRect">
            <a:avLst/>
          </a:prstGeom>
          <a:solidFill>
            <a:schemeClr val="accent1"/>
          </a:solidFill>
          <a:effectLst>
            <a:outerShdw blurRad="152400" dist="177800" dir="2700000" algn="tl" rotWithShape="0">
              <a:prstClr val="black">
                <a:alpha val="28000"/>
              </a:prstClr>
            </a:outerShdw>
          </a:effectLst>
        </p:spPr>
        <p:txBody>
          <a:bodyPr/>
          <a:lstStyle>
            <a:lvl1pPr algn="ctr">
              <a:defRPr/>
            </a:lvl1pPr>
          </a:lstStyle>
          <a:p>
            <a:r>
              <a:rPr lang="en-US"/>
              <a:t>Click to edit Master title style</a:t>
            </a:r>
            <a:endParaRPr lang="en-US" dirty="0"/>
          </a:p>
        </p:txBody>
      </p:sp>
      <p:sp>
        <p:nvSpPr>
          <p:cNvPr id="20" name="Text Placeholder 19">
            <a:extLst>
              <a:ext uri="{FF2B5EF4-FFF2-40B4-BE49-F238E27FC236}">
                <a16:creationId xmlns:a16="http://schemas.microsoft.com/office/drawing/2014/main" id="{A4B9EEEA-4E55-EBA2-FD56-C7F246D4D44C}"/>
              </a:ext>
            </a:extLst>
          </p:cNvPr>
          <p:cNvSpPr>
            <a:spLocks noGrp="1"/>
          </p:cNvSpPr>
          <p:nvPr>
            <p:ph type="body" sz="quarter" idx="13" hasCustomPrompt="1"/>
          </p:nvPr>
        </p:nvSpPr>
        <p:spPr>
          <a:xfrm>
            <a:off x="2081211" y="2875826"/>
            <a:ext cx="8029575" cy="888432"/>
          </a:xfrm>
        </p:spPr>
        <p:txBody>
          <a:bodyPr/>
          <a:lstStyle>
            <a:lvl1pPr marL="0" indent="0" algn="ctr">
              <a:buNone/>
              <a:defRPr/>
            </a:lvl1pPr>
          </a:lstStyle>
          <a:p>
            <a:pPr lvl="0"/>
            <a:r>
              <a:rPr lang="en-US" dirty="0"/>
              <a:t>Your name here</a:t>
            </a:r>
          </a:p>
        </p:txBody>
      </p:sp>
      <p:sp>
        <p:nvSpPr>
          <p:cNvPr id="21" name="Text Placeholder 19">
            <a:extLst>
              <a:ext uri="{FF2B5EF4-FFF2-40B4-BE49-F238E27FC236}">
                <a16:creationId xmlns:a16="http://schemas.microsoft.com/office/drawing/2014/main" id="{B7712E16-869E-C669-4D08-61CB38A952EC}"/>
              </a:ext>
            </a:extLst>
          </p:cNvPr>
          <p:cNvSpPr>
            <a:spLocks noGrp="1"/>
          </p:cNvSpPr>
          <p:nvPr>
            <p:ph type="body" sz="quarter" idx="14" hasCustomPrompt="1"/>
          </p:nvPr>
        </p:nvSpPr>
        <p:spPr>
          <a:xfrm>
            <a:off x="2081211" y="4016919"/>
            <a:ext cx="8029574" cy="1162300"/>
          </a:xfrm>
        </p:spPr>
        <p:txBody>
          <a:bodyPr>
            <a:normAutofit/>
          </a:bodyPr>
          <a:lstStyle>
            <a:lvl1pPr marL="0" indent="0" algn="ctr">
              <a:buNone/>
              <a:defRPr sz="2000"/>
            </a:lvl1pPr>
          </a:lstStyle>
          <a:p>
            <a:pPr lvl="0"/>
            <a:r>
              <a:rPr lang="en-US" dirty="0"/>
              <a:t>Your Institution here</a:t>
            </a:r>
          </a:p>
        </p:txBody>
      </p:sp>
      <p:sp>
        <p:nvSpPr>
          <p:cNvPr id="22" name="Text Placeholder 19">
            <a:extLst>
              <a:ext uri="{FF2B5EF4-FFF2-40B4-BE49-F238E27FC236}">
                <a16:creationId xmlns:a16="http://schemas.microsoft.com/office/drawing/2014/main" id="{F3E5E026-FF93-380A-0369-EE921FD448E8}"/>
              </a:ext>
            </a:extLst>
          </p:cNvPr>
          <p:cNvSpPr>
            <a:spLocks noGrp="1"/>
          </p:cNvSpPr>
          <p:nvPr>
            <p:ph type="body" sz="quarter" idx="15" hasCustomPrompt="1"/>
          </p:nvPr>
        </p:nvSpPr>
        <p:spPr>
          <a:xfrm>
            <a:off x="2081211" y="5446367"/>
            <a:ext cx="8029574" cy="807245"/>
          </a:xfrm>
        </p:spPr>
        <p:txBody>
          <a:bodyPr/>
          <a:lstStyle>
            <a:lvl1pPr marL="0" indent="0" algn="ctr">
              <a:buNone/>
              <a:defRPr/>
            </a:lvl1pPr>
          </a:lstStyle>
          <a:p>
            <a:pPr lvl="0"/>
            <a:r>
              <a:rPr lang="en-US" dirty="0"/>
              <a:t>Date</a:t>
            </a:r>
          </a:p>
        </p:txBody>
      </p:sp>
      <p:sp>
        <p:nvSpPr>
          <p:cNvPr id="7" name="Subtitle 2">
            <a:extLst>
              <a:ext uri="{FF2B5EF4-FFF2-40B4-BE49-F238E27FC236}">
                <a16:creationId xmlns:a16="http://schemas.microsoft.com/office/drawing/2014/main" id="{EC46A339-0CEF-4204-070F-6F207DD8DA16}"/>
              </a:ext>
            </a:extLst>
          </p:cNvPr>
          <p:cNvSpPr txBox="1">
            <a:spLocks/>
          </p:cNvSpPr>
          <p:nvPr userDrawn="1"/>
        </p:nvSpPr>
        <p:spPr>
          <a:xfrm>
            <a:off x="1523999" y="3556001"/>
            <a:ext cx="9144000" cy="57606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Clr>
                <a:srgbClr val="C00000"/>
              </a:buClr>
              <a:buSzPct val="120000"/>
              <a:buFont typeface="Wingdings" panose="05000000000000000000" pitchFamily="2" charset="2"/>
              <a:buNone/>
              <a:defRPr sz="2800" kern="1200">
                <a:solidFill>
                  <a:schemeClr val="tx1"/>
                </a:solidFill>
                <a:latin typeface="CMU Sans Serif Medium" panose="02000603000000000000" pitchFamily="2" charset="0"/>
                <a:ea typeface="CMU Sans Serif Medium" panose="02000603000000000000" pitchFamily="2" charset="0"/>
                <a:cs typeface="CMU Sans Serif Medium" panose="02000603000000000000" pitchFamily="2" charset="0"/>
              </a:defRPr>
            </a:lvl1pPr>
            <a:lvl2pPr marL="457200" indent="0" algn="ctr" defTabSz="914400" rtl="0" eaLnBrk="1" latinLnBrk="0" hangingPunct="1">
              <a:lnSpc>
                <a:spcPct val="70000"/>
              </a:lnSpc>
              <a:spcBef>
                <a:spcPts val="600"/>
              </a:spcBef>
              <a:buClr>
                <a:srgbClr val="C00000"/>
              </a:buClr>
              <a:buSzPct val="120000"/>
              <a:buFont typeface="Wingdings" panose="05000000000000000000" pitchFamily="2" charset="2"/>
              <a:buNone/>
              <a:defRPr sz="2000" kern="1200">
                <a:solidFill>
                  <a:schemeClr val="tx1"/>
                </a:solidFill>
                <a:latin typeface="CMU Sans Serif Medium" panose="02000603000000000000" pitchFamily="2" charset="0"/>
                <a:ea typeface="CMU Sans Serif Medium" panose="02000603000000000000" pitchFamily="2" charset="0"/>
                <a:cs typeface="CMU Sans Serif Medium" panose="02000603000000000000" pitchFamily="2" charset="0"/>
              </a:defRPr>
            </a:lvl2pPr>
            <a:lvl3pPr marL="914400" indent="0" algn="ctr" defTabSz="914400" rtl="0" eaLnBrk="1" latinLnBrk="0" hangingPunct="1">
              <a:lnSpc>
                <a:spcPct val="90000"/>
              </a:lnSpc>
              <a:spcBef>
                <a:spcPts val="500"/>
              </a:spcBef>
              <a:buClr>
                <a:srgbClr val="C00000"/>
              </a:buClr>
              <a:buSzPct val="120000"/>
              <a:buFont typeface="Wingdings" panose="05000000000000000000" pitchFamily="2" charset="2"/>
              <a:buNone/>
              <a:defRPr sz="1800" kern="1200">
                <a:solidFill>
                  <a:schemeClr val="tx1"/>
                </a:solidFill>
                <a:latin typeface="CMU Sans Serif Medium" panose="02000603000000000000" pitchFamily="2" charset="0"/>
                <a:ea typeface="CMU Sans Serif Medium" panose="02000603000000000000" pitchFamily="2" charset="0"/>
                <a:cs typeface="CMU Sans Serif Medium" panose="02000603000000000000" pitchFamily="2" charset="0"/>
              </a:defRPr>
            </a:lvl3pPr>
            <a:lvl4pPr marL="1371600" indent="0" algn="ctr" defTabSz="914400" rtl="0" eaLnBrk="1" latinLnBrk="0" hangingPunct="1">
              <a:lnSpc>
                <a:spcPct val="90000"/>
              </a:lnSpc>
              <a:spcBef>
                <a:spcPts val="500"/>
              </a:spcBef>
              <a:buClr>
                <a:srgbClr val="C00000"/>
              </a:buClr>
              <a:buSzPct val="120000"/>
              <a:buFont typeface="Wingdings" panose="05000000000000000000" pitchFamily="2" charset="2"/>
              <a:buNone/>
              <a:defRPr sz="1600" kern="1200">
                <a:solidFill>
                  <a:schemeClr val="tx1"/>
                </a:solidFill>
                <a:latin typeface="CMU Sans Serif Medium" panose="02000603000000000000" pitchFamily="2" charset="0"/>
                <a:ea typeface="CMU Sans Serif Medium" panose="02000603000000000000" pitchFamily="2" charset="0"/>
                <a:cs typeface="CMU Sans Serif Medium" panose="02000603000000000000" pitchFamily="2" charset="0"/>
              </a:defRPr>
            </a:lvl4pPr>
            <a:lvl5pPr marL="1828800" indent="0" algn="ctr" defTabSz="914400" rtl="0" eaLnBrk="1" latinLnBrk="0" hangingPunct="1">
              <a:lnSpc>
                <a:spcPct val="90000"/>
              </a:lnSpc>
              <a:spcBef>
                <a:spcPts val="500"/>
              </a:spcBef>
              <a:buClr>
                <a:srgbClr val="C00000"/>
              </a:buClr>
              <a:buSzPct val="120000"/>
              <a:buFont typeface="Wingdings" panose="05000000000000000000" pitchFamily="2" charset="2"/>
              <a:buNone/>
              <a:defRPr sz="1600" kern="1200">
                <a:solidFill>
                  <a:schemeClr val="tx1"/>
                </a:solidFill>
                <a:latin typeface="CMU Sans Serif Medium" panose="02000603000000000000" pitchFamily="2" charset="0"/>
                <a:ea typeface="CMU Sans Serif Medium" panose="02000603000000000000" pitchFamily="2" charset="0"/>
                <a:cs typeface="CMU Sans Serif Medium" panose="02000603000000000000" pitchFamily="2"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000" dirty="0"/>
          </a:p>
        </p:txBody>
      </p:sp>
    </p:spTree>
    <p:extLst>
      <p:ext uri="{BB962C8B-B14F-4D97-AF65-F5344CB8AC3E}">
        <p14:creationId xmlns:p14="http://schemas.microsoft.com/office/powerpoint/2010/main" val="3521914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84286-880B-57FC-DB81-FFF3401CBC7F}"/>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2D675FE2-4B4A-D8D3-B2FA-EB014F9C6D3F}"/>
              </a:ext>
            </a:extLst>
          </p:cNvPr>
          <p:cNvSpPr>
            <a:spLocks noGrp="1"/>
          </p:cNvSpPr>
          <p:nvPr>
            <p:ph type="ftr" sz="quarter" idx="10"/>
          </p:nvPr>
        </p:nvSpPr>
        <p:spPr/>
        <p:txBody>
          <a:bodyPr/>
          <a:lstStyle/>
          <a:p>
            <a:r>
              <a:rPr lang="pt-BR" dirty="0"/>
              <a:t>BRC 2025</a:t>
            </a:r>
            <a:endParaRPr lang="en-US" dirty="0"/>
          </a:p>
        </p:txBody>
      </p:sp>
      <p:sp>
        <p:nvSpPr>
          <p:cNvPr id="4" name="Date Placeholder 3">
            <a:extLst>
              <a:ext uri="{FF2B5EF4-FFF2-40B4-BE49-F238E27FC236}">
                <a16:creationId xmlns:a16="http://schemas.microsoft.com/office/drawing/2014/main" id="{C7377FF6-35FE-31D5-39BB-AE226A2B7788}"/>
              </a:ext>
            </a:extLst>
          </p:cNvPr>
          <p:cNvSpPr>
            <a:spLocks noGrp="1"/>
          </p:cNvSpPr>
          <p:nvPr>
            <p:ph type="dt" sz="half" idx="11"/>
          </p:nvPr>
        </p:nvSpPr>
        <p:spPr/>
        <p:txBody>
          <a:bodyPr/>
          <a:lstStyle/>
          <a:p>
            <a:r>
              <a:rPr lang="en-US" dirty="0"/>
              <a:t>September 26</a:t>
            </a:r>
            <a:r>
              <a:rPr lang="en-US" baseline="30000" dirty="0"/>
              <a:t>th</a:t>
            </a:r>
            <a:r>
              <a:rPr lang="en-US" dirty="0"/>
              <a:t>, 2025</a:t>
            </a:r>
          </a:p>
        </p:txBody>
      </p:sp>
      <p:sp>
        <p:nvSpPr>
          <p:cNvPr id="5" name="Slide Number Placeholder 4">
            <a:extLst>
              <a:ext uri="{FF2B5EF4-FFF2-40B4-BE49-F238E27FC236}">
                <a16:creationId xmlns:a16="http://schemas.microsoft.com/office/drawing/2014/main" id="{BDA6B267-E163-B80C-46EF-94954F74CA69}"/>
              </a:ext>
            </a:extLst>
          </p:cNvPr>
          <p:cNvSpPr>
            <a:spLocks noGrp="1"/>
          </p:cNvSpPr>
          <p:nvPr>
            <p:ph type="sldNum" sz="quarter" idx="12"/>
          </p:nvPr>
        </p:nvSpPr>
        <p:spPr/>
        <p:txBody>
          <a:bodyPr/>
          <a:lstStyle/>
          <a:p>
            <a:fld id="{FAA8105A-9F50-7A47-B22F-19856B84F6D6}" type="slidenum">
              <a:rPr lang="en-US" smtClean="0"/>
              <a:pPr/>
              <a:t>‹#›</a:t>
            </a:fld>
            <a:endParaRPr lang="en-US"/>
          </a:p>
        </p:txBody>
      </p:sp>
    </p:spTree>
    <p:extLst>
      <p:ext uri="{BB962C8B-B14F-4D97-AF65-F5344CB8AC3E}">
        <p14:creationId xmlns:p14="http://schemas.microsoft.com/office/powerpoint/2010/main" val="2036622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C1BA2CA-43B7-CFEB-A82E-805086070579}"/>
              </a:ext>
            </a:extLst>
          </p:cNvPr>
          <p:cNvSpPr>
            <a:spLocks noGrp="1"/>
          </p:cNvSpPr>
          <p:nvPr>
            <p:ph type="dt" sz="half" idx="10"/>
          </p:nvPr>
        </p:nvSpPr>
        <p:spPr/>
        <p:txBody>
          <a:bodyPr/>
          <a:lstStyle/>
          <a:p>
            <a:r>
              <a:rPr lang="en-US" dirty="0"/>
              <a:t>September 26</a:t>
            </a:r>
            <a:r>
              <a:rPr lang="en-US" baseline="30000" dirty="0"/>
              <a:t>th</a:t>
            </a:r>
            <a:r>
              <a:rPr lang="en-US" dirty="0"/>
              <a:t>, 2025</a:t>
            </a:r>
          </a:p>
        </p:txBody>
      </p:sp>
      <p:sp>
        <p:nvSpPr>
          <p:cNvPr id="4" name="Footer Placeholder 3">
            <a:extLst>
              <a:ext uri="{FF2B5EF4-FFF2-40B4-BE49-F238E27FC236}">
                <a16:creationId xmlns:a16="http://schemas.microsoft.com/office/drawing/2014/main" id="{943D12E6-52D2-70A6-FF8A-7D3226905768}"/>
              </a:ext>
            </a:extLst>
          </p:cNvPr>
          <p:cNvSpPr>
            <a:spLocks noGrp="1"/>
          </p:cNvSpPr>
          <p:nvPr>
            <p:ph type="ftr" sz="quarter" idx="11"/>
          </p:nvPr>
        </p:nvSpPr>
        <p:spPr/>
        <p:txBody>
          <a:bodyPr/>
          <a:lstStyle/>
          <a:p>
            <a:r>
              <a:rPr lang="pt-BR" dirty="0"/>
              <a:t>BRC 2025</a:t>
            </a:r>
            <a:endParaRPr lang="en-US" dirty="0"/>
          </a:p>
        </p:txBody>
      </p:sp>
      <p:sp>
        <p:nvSpPr>
          <p:cNvPr id="7" name="Slide Number Placeholder 6">
            <a:extLst>
              <a:ext uri="{FF2B5EF4-FFF2-40B4-BE49-F238E27FC236}">
                <a16:creationId xmlns:a16="http://schemas.microsoft.com/office/drawing/2014/main" id="{2DA264E2-CD46-217A-CB3F-C1B24128D6F8}"/>
              </a:ext>
            </a:extLst>
          </p:cNvPr>
          <p:cNvSpPr>
            <a:spLocks noGrp="1"/>
          </p:cNvSpPr>
          <p:nvPr>
            <p:ph type="sldNum" sz="quarter" idx="12"/>
          </p:nvPr>
        </p:nvSpPr>
        <p:spPr/>
        <p:txBody>
          <a:bodyPr/>
          <a:lstStyle/>
          <a:p>
            <a:fld id="{FAA8105A-9F50-7A47-B22F-19856B84F6D6}" type="slidenum">
              <a:rPr lang="en-US" smtClean="0"/>
              <a:pPr/>
              <a:t>‹#›</a:t>
            </a:fld>
            <a:endParaRPr lang="en-US"/>
          </a:p>
        </p:txBody>
      </p:sp>
    </p:spTree>
    <p:extLst>
      <p:ext uri="{BB962C8B-B14F-4D97-AF65-F5344CB8AC3E}">
        <p14:creationId xmlns:p14="http://schemas.microsoft.com/office/powerpoint/2010/main" val="2696761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2CAB9-FDBF-45A0-942B-6CD2D2969E6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8942EA-E749-4D6C-901E-AB3CC35FD1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D7A8DE-4E81-1B9E-C59A-4EAF84730C9D}"/>
              </a:ext>
            </a:extLst>
          </p:cNvPr>
          <p:cNvSpPr>
            <a:spLocks noGrp="1"/>
          </p:cNvSpPr>
          <p:nvPr>
            <p:ph type="dt" sz="half" idx="10"/>
          </p:nvPr>
        </p:nvSpPr>
        <p:spPr/>
        <p:txBody>
          <a:bodyPr/>
          <a:lstStyle>
            <a:lvl1pPr>
              <a:defRPr/>
            </a:lvl1pPr>
          </a:lstStyle>
          <a:p>
            <a:r>
              <a:rPr lang="en-US" dirty="0"/>
              <a:t>September 26</a:t>
            </a:r>
            <a:r>
              <a:rPr lang="en-US" baseline="30000" dirty="0"/>
              <a:t>th</a:t>
            </a:r>
            <a:r>
              <a:rPr lang="en-US" dirty="0"/>
              <a:t>, 2025</a:t>
            </a:r>
          </a:p>
        </p:txBody>
      </p:sp>
      <p:sp>
        <p:nvSpPr>
          <p:cNvPr id="8" name="Footer Placeholder 7">
            <a:extLst>
              <a:ext uri="{FF2B5EF4-FFF2-40B4-BE49-F238E27FC236}">
                <a16:creationId xmlns:a16="http://schemas.microsoft.com/office/drawing/2014/main" id="{07F5A65D-E5D6-D9D8-F2F3-15F0106E4BFC}"/>
              </a:ext>
            </a:extLst>
          </p:cNvPr>
          <p:cNvSpPr>
            <a:spLocks noGrp="1"/>
          </p:cNvSpPr>
          <p:nvPr>
            <p:ph type="ftr" sz="quarter" idx="11"/>
          </p:nvPr>
        </p:nvSpPr>
        <p:spPr/>
        <p:txBody>
          <a:bodyPr/>
          <a:lstStyle/>
          <a:p>
            <a:r>
              <a:rPr lang="pt-BR" dirty="0"/>
              <a:t>BRC 2025</a:t>
            </a:r>
            <a:endParaRPr lang="en-US" dirty="0"/>
          </a:p>
        </p:txBody>
      </p:sp>
      <p:sp>
        <p:nvSpPr>
          <p:cNvPr id="9" name="Slide Number Placeholder 8">
            <a:extLst>
              <a:ext uri="{FF2B5EF4-FFF2-40B4-BE49-F238E27FC236}">
                <a16:creationId xmlns:a16="http://schemas.microsoft.com/office/drawing/2014/main" id="{FD1DBC31-C26C-5121-C688-D671E483EA1A}"/>
              </a:ext>
            </a:extLst>
          </p:cNvPr>
          <p:cNvSpPr>
            <a:spLocks noGrp="1"/>
          </p:cNvSpPr>
          <p:nvPr>
            <p:ph type="sldNum" sz="quarter" idx="12"/>
          </p:nvPr>
        </p:nvSpPr>
        <p:spPr/>
        <p:txBody>
          <a:bodyPr/>
          <a:lstStyle/>
          <a:p>
            <a:fld id="{FAA8105A-9F50-7A47-B22F-19856B84F6D6}" type="slidenum">
              <a:rPr lang="en-US" smtClean="0"/>
              <a:pPr/>
              <a:t>‹#›</a:t>
            </a:fld>
            <a:endParaRPr lang="en-US"/>
          </a:p>
        </p:txBody>
      </p:sp>
    </p:spTree>
    <p:extLst>
      <p:ext uri="{BB962C8B-B14F-4D97-AF65-F5344CB8AC3E}">
        <p14:creationId xmlns:p14="http://schemas.microsoft.com/office/powerpoint/2010/main" val="3096325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C0D2D-11F9-48E3-BDFD-009EB9BB225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87A0E9E-29C7-4254-9EF1-22FC64B56F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63693F-2B5D-47A4-9937-F8D0829FE6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D2F39FA0-3E19-D526-8868-D57F63069A6E}"/>
              </a:ext>
            </a:extLst>
          </p:cNvPr>
          <p:cNvSpPr>
            <a:spLocks noGrp="1"/>
          </p:cNvSpPr>
          <p:nvPr>
            <p:ph type="dt" sz="half" idx="10"/>
          </p:nvPr>
        </p:nvSpPr>
        <p:spPr/>
        <p:txBody>
          <a:bodyPr/>
          <a:lstStyle/>
          <a:p>
            <a:r>
              <a:rPr lang="en-US" dirty="0"/>
              <a:t>September 26</a:t>
            </a:r>
            <a:r>
              <a:rPr lang="en-US" baseline="30000" dirty="0"/>
              <a:t>th</a:t>
            </a:r>
            <a:r>
              <a:rPr lang="en-US" dirty="0"/>
              <a:t>, 2025</a:t>
            </a:r>
          </a:p>
        </p:txBody>
      </p:sp>
      <p:sp>
        <p:nvSpPr>
          <p:cNvPr id="7" name="Footer Placeholder 6">
            <a:extLst>
              <a:ext uri="{FF2B5EF4-FFF2-40B4-BE49-F238E27FC236}">
                <a16:creationId xmlns:a16="http://schemas.microsoft.com/office/drawing/2014/main" id="{39DBD2E6-2332-1BF3-4E35-20FC2A3C7A7B}"/>
              </a:ext>
            </a:extLst>
          </p:cNvPr>
          <p:cNvSpPr>
            <a:spLocks noGrp="1"/>
          </p:cNvSpPr>
          <p:nvPr>
            <p:ph type="ftr" sz="quarter" idx="11"/>
          </p:nvPr>
        </p:nvSpPr>
        <p:spPr/>
        <p:txBody>
          <a:bodyPr/>
          <a:lstStyle/>
          <a:p>
            <a:r>
              <a:rPr lang="pt-BR" dirty="0"/>
              <a:t>BRC 2025</a:t>
            </a:r>
            <a:endParaRPr lang="en-US" dirty="0"/>
          </a:p>
        </p:txBody>
      </p:sp>
      <p:sp>
        <p:nvSpPr>
          <p:cNvPr id="10" name="Slide Number Placeholder 9">
            <a:extLst>
              <a:ext uri="{FF2B5EF4-FFF2-40B4-BE49-F238E27FC236}">
                <a16:creationId xmlns:a16="http://schemas.microsoft.com/office/drawing/2014/main" id="{A2B3F3F2-4DBF-CF34-23EC-A86421F03488}"/>
              </a:ext>
            </a:extLst>
          </p:cNvPr>
          <p:cNvSpPr>
            <a:spLocks noGrp="1"/>
          </p:cNvSpPr>
          <p:nvPr>
            <p:ph type="sldNum" sz="quarter" idx="12"/>
          </p:nvPr>
        </p:nvSpPr>
        <p:spPr/>
        <p:txBody>
          <a:bodyPr/>
          <a:lstStyle/>
          <a:p>
            <a:fld id="{FAA8105A-9F50-7A47-B22F-19856B84F6D6}" type="slidenum">
              <a:rPr lang="en-US" smtClean="0"/>
              <a:pPr/>
              <a:t>‹#›</a:t>
            </a:fld>
            <a:endParaRPr lang="en-US"/>
          </a:p>
        </p:txBody>
      </p:sp>
    </p:spTree>
    <p:extLst>
      <p:ext uri="{BB962C8B-B14F-4D97-AF65-F5344CB8AC3E}">
        <p14:creationId xmlns:p14="http://schemas.microsoft.com/office/powerpoint/2010/main" val="2660991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B740E5-4C34-4241-9607-30A57A5EFA99}"/>
              </a:ext>
            </a:extLst>
          </p:cNvPr>
          <p:cNvSpPr>
            <a:spLocks noGrp="1"/>
          </p:cNvSpPr>
          <p:nvPr>
            <p:ph type="body" idx="1"/>
          </p:nvPr>
        </p:nvSpPr>
        <p:spPr>
          <a:xfrm>
            <a:off x="839788" y="1309205"/>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23C258-E6CF-4250-9ADE-3CCF91421876}"/>
              </a:ext>
            </a:extLst>
          </p:cNvPr>
          <p:cNvSpPr>
            <a:spLocks noGrp="1"/>
          </p:cNvSpPr>
          <p:nvPr>
            <p:ph sz="half" idx="2"/>
          </p:nvPr>
        </p:nvSpPr>
        <p:spPr>
          <a:xfrm>
            <a:off x="839788" y="213311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B73D0E3-F2B3-4828-9FE8-79E35EBAD5CD}"/>
              </a:ext>
            </a:extLst>
          </p:cNvPr>
          <p:cNvSpPr>
            <a:spLocks noGrp="1"/>
          </p:cNvSpPr>
          <p:nvPr>
            <p:ph type="body" sz="quarter" idx="3"/>
          </p:nvPr>
        </p:nvSpPr>
        <p:spPr>
          <a:xfrm>
            <a:off x="6172200" y="1309205"/>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9FC978-7416-4BEC-A3E2-5F84F4560041}"/>
              </a:ext>
            </a:extLst>
          </p:cNvPr>
          <p:cNvSpPr>
            <a:spLocks noGrp="1"/>
          </p:cNvSpPr>
          <p:nvPr>
            <p:ph sz="quarter" idx="4"/>
          </p:nvPr>
        </p:nvSpPr>
        <p:spPr>
          <a:xfrm>
            <a:off x="6172200" y="213311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CEAA7D5A-E2C3-8158-2C65-6FCE700A051E}"/>
              </a:ext>
            </a:extLst>
          </p:cNvPr>
          <p:cNvSpPr>
            <a:spLocks noGrp="1"/>
          </p:cNvSpPr>
          <p:nvPr>
            <p:ph type="title"/>
          </p:nvPr>
        </p:nvSpPr>
        <p:spPr>
          <a:xfrm>
            <a:off x="0" y="0"/>
            <a:ext cx="12192000" cy="907525"/>
          </a:xfrm>
          <a:prstGeom prst="rect">
            <a:avLst/>
          </a:prstGeom>
          <a:solidFill>
            <a:schemeClr val="accent1"/>
          </a:solidFill>
        </p:spPr>
        <p:txBody>
          <a:bodyPr vert="horz" lIns="91440" tIns="274320" rIns="91440" bIns="45720" rtlCol="0" anchor="ctr">
            <a:normAutofit/>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746AA4AE-5CBB-E3C2-7214-7D2F7572DDAA}"/>
              </a:ext>
            </a:extLst>
          </p:cNvPr>
          <p:cNvSpPr>
            <a:spLocks noGrp="1"/>
          </p:cNvSpPr>
          <p:nvPr>
            <p:ph type="dt" sz="half" idx="10"/>
          </p:nvPr>
        </p:nvSpPr>
        <p:spPr/>
        <p:txBody>
          <a:bodyPr/>
          <a:lstStyle/>
          <a:p>
            <a:r>
              <a:rPr lang="en-US" dirty="0"/>
              <a:t>September 26</a:t>
            </a:r>
            <a:r>
              <a:rPr lang="en-US" baseline="30000" dirty="0"/>
              <a:t>th</a:t>
            </a:r>
            <a:r>
              <a:rPr lang="en-US" dirty="0"/>
              <a:t>, 2025</a:t>
            </a:r>
          </a:p>
        </p:txBody>
      </p:sp>
      <p:sp>
        <p:nvSpPr>
          <p:cNvPr id="14" name="Footer Placeholder 13">
            <a:extLst>
              <a:ext uri="{FF2B5EF4-FFF2-40B4-BE49-F238E27FC236}">
                <a16:creationId xmlns:a16="http://schemas.microsoft.com/office/drawing/2014/main" id="{951305C1-B853-FF86-C7D1-E0E9B71E4A52}"/>
              </a:ext>
            </a:extLst>
          </p:cNvPr>
          <p:cNvSpPr>
            <a:spLocks noGrp="1"/>
          </p:cNvSpPr>
          <p:nvPr>
            <p:ph type="ftr" sz="quarter" idx="11"/>
          </p:nvPr>
        </p:nvSpPr>
        <p:spPr/>
        <p:txBody>
          <a:bodyPr/>
          <a:lstStyle/>
          <a:p>
            <a:r>
              <a:rPr lang="pt-BR" dirty="0"/>
              <a:t>BRC 2025</a:t>
            </a:r>
            <a:endParaRPr lang="en-US" dirty="0"/>
          </a:p>
        </p:txBody>
      </p:sp>
      <p:sp>
        <p:nvSpPr>
          <p:cNvPr id="15" name="Slide Number Placeholder 14">
            <a:extLst>
              <a:ext uri="{FF2B5EF4-FFF2-40B4-BE49-F238E27FC236}">
                <a16:creationId xmlns:a16="http://schemas.microsoft.com/office/drawing/2014/main" id="{C7D36C77-B794-D188-CDB9-829834A75AD4}"/>
              </a:ext>
            </a:extLst>
          </p:cNvPr>
          <p:cNvSpPr>
            <a:spLocks noGrp="1"/>
          </p:cNvSpPr>
          <p:nvPr>
            <p:ph type="sldNum" sz="quarter" idx="12"/>
          </p:nvPr>
        </p:nvSpPr>
        <p:spPr/>
        <p:txBody>
          <a:bodyPr/>
          <a:lstStyle/>
          <a:p>
            <a:fld id="{FAA8105A-9F50-7A47-B22F-19856B84F6D6}" type="slidenum">
              <a:rPr lang="en-US" smtClean="0"/>
              <a:pPr/>
              <a:t>‹#›</a:t>
            </a:fld>
            <a:endParaRPr lang="en-US"/>
          </a:p>
        </p:txBody>
      </p:sp>
    </p:spTree>
    <p:extLst>
      <p:ext uri="{BB962C8B-B14F-4D97-AF65-F5344CB8AC3E}">
        <p14:creationId xmlns:p14="http://schemas.microsoft.com/office/powerpoint/2010/main" val="999612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B6189-0E78-45C1-8704-51B6FC39FEEF}"/>
              </a:ext>
            </a:extLst>
          </p:cNvPr>
          <p:cNvSpPr>
            <a:spLocks noGrp="1"/>
          </p:cNvSpPr>
          <p:nvPr>
            <p:ph type="title"/>
          </p:nvPr>
        </p:nvSpPr>
        <p:spPr/>
        <p:txBody>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D45217D2-E09D-B61B-12D8-0D0B70BCE656}"/>
              </a:ext>
            </a:extLst>
          </p:cNvPr>
          <p:cNvSpPr>
            <a:spLocks noGrp="1"/>
          </p:cNvSpPr>
          <p:nvPr>
            <p:ph type="dt" sz="half" idx="10"/>
          </p:nvPr>
        </p:nvSpPr>
        <p:spPr/>
        <p:txBody>
          <a:bodyPr/>
          <a:lstStyle/>
          <a:p>
            <a:r>
              <a:rPr lang="en-US" dirty="0"/>
              <a:t>September 26</a:t>
            </a:r>
            <a:r>
              <a:rPr lang="en-US" baseline="30000" dirty="0"/>
              <a:t>th</a:t>
            </a:r>
            <a:r>
              <a:rPr lang="en-US" dirty="0"/>
              <a:t>, 2025</a:t>
            </a:r>
          </a:p>
        </p:txBody>
      </p:sp>
      <p:sp>
        <p:nvSpPr>
          <p:cNvPr id="5" name="Footer Placeholder 4">
            <a:extLst>
              <a:ext uri="{FF2B5EF4-FFF2-40B4-BE49-F238E27FC236}">
                <a16:creationId xmlns:a16="http://schemas.microsoft.com/office/drawing/2014/main" id="{984EB204-6B38-8446-1F52-AB40F5CB09D0}"/>
              </a:ext>
            </a:extLst>
          </p:cNvPr>
          <p:cNvSpPr>
            <a:spLocks noGrp="1"/>
          </p:cNvSpPr>
          <p:nvPr>
            <p:ph type="ftr" sz="quarter" idx="11"/>
          </p:nvPr>
        </p:nvSpPr>
        <p:spPr/>
        <p:txBody>
          <a:bodyPr/>
          <a:lstStyle/>
          <a:p>
            <a:r>
              <a:rPr lang="pt-BR" dirty="0"/>
              <a:t>BRC 2025</a:t>
            </a:r>
            <a:endParaRPr lang="en-US" dirty="0"/>
          </a:p>
        </p:txBody>
      </p:sp>
      <p:sp>
        <p:nvSpPr>
          <p:cNvPr id="8" name="Slide Number Placeholder 7">
            <a:extLst>
              <a:ext uri="{FF2B5EF4-FFF2-40B4-BE49-F238E27FC236}">
                <a16:creationId xmlns:a16="http://schemas.microsoft.com/office/drawing/2014/main" id="{DE69B5B3-B203-68F0-BC8C-939AE8DABD6F}"/>
              </a:ext>
            </a:extLst>
          </p:cNvPr>
          <p:cNvSpPr>
            <a:spLocks noGrp="1"/>
          </p:cNvSpPr>
          <p:nvPr>
            <p:ph type="sldNum" sz="quarter" idx="12"/>
          </p:nvPr>
        </p:nvSpPr>
        <p:spPr/>
        <p:txBody>
          <a:bodyPr/>
          <a:lstStyle/>
          <a:p>
            <a:fld id="{FAA8105A-9F50-7A47-B22F-19856B84F6D6}" type="slidenum">
              <a:rPr lang="en-US" smtClean="0"/>
              <a:pPr/>
              <a:t>‹#›</a:t>
            </a:fld>
            <a:endParaRPr lang="en-US"/>
          </a:p>
        </p:txBody>
      </p:sp>
    </p:spTree>
    <p:extLst>
      <p:ext uri="{BB962C8B-B14F-4D97-AF65-F5344CB8AC3E}">
        <p14:creationId xmlns:p14="http://schemas.microsoft.com/office/powerpoint/2010/main" val="2027167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C1BA2CA-43B7-CFEB-A82E-805086070579}"/>
              </a:ext>
            </a:extLst>
          </p:cNvPr>
          <p:cNvSpPr>
            <a:spLocks noGrp="1"/>
          </p:cNvSpPr>
          <p:nvPr>
            <p:ph type="dt" sz="half" idx="10"/>
          </p:nvPr>
        </p:nvSpPr>
        <p:spPr/>
        <p:txBody>
          <a:bodyPr/>
          <a:lstStyle/>
          <a:p>
            <a:r>
              <a:rPr lang="en-US" dirty="0"/>
              <a:t>September 26</a:t>
            </a:r>
            <a:r>
              <a:rPr lang="en-US" baseline="30000" dirty="0"/>
              <a:t>th</a:t>
            </a:r>
            <a:r>
              <a:rPr lang="en-US" dirty="0"/>
              <a:t>, 2025</a:t>
            </a:r>
          </a:p>
        </p:txBody>
      </p:sp>
      <p:sp>
        <p:nvSpPr>
          <p:cNvPr id="4" name="Footer Placeholder 3">
            <a:extLst>
              <a:ext uri="{FF2B5EF4-FFF2-40B4-BE49-F238E27FC236}">
                <a16:creationId xmlns:a16="http://schemas.microsoft.com/office/drawing/2014/main" id="{943D12E6-52D2-70A6-FF8A-7D3226905768}"/>
              </a:ext>
            </a:extLst>
          </p:cNvPr>
          <p:cNvSpPr>
            <a:spLocks noGrp="1"/>
          </p:cNvSpPr>
          <p:nvPr>
            <p:ph type="ftr" sz="quarter" idx="11"/>
          </p:nvPr>
        </p:nvSpPr>
        <p:spPr/>
        <p:txBody>
          <a:bodyPr/>
          <a:lstStyle/>
          <a:p>
            <a:r>
              <a:rPr lang="pt-BR" dirty="0"/>
              <a:t>BRC 2025</a:t>
            </a:r>
            <a:endParaRPr lang="en-US" dirty="0"/>
          </a:p>
        </p:txBody>
      </p:sp>
      <p:sp>
        <p:nvSpPr>
          <p:cNvPr id="7" name="Slide Number Placeholder 6">
            <a:extLst>
              <a:ext uri="{FF2B5EF4-FFF2-40B4-BE49-F238E27FC236}">
                <a16:creationId xmlns:a16="http://schemas.microsoft.com/office/drawing/2014/main" id="{2DA264E2-CD46-217A-CB3F-C1B24128D6F8}"/>
              </a:ext>
            </a:extLst>
          </p:cNvPr>
          <p:cNvSpPr>
            <a:spLocks noGrp="1"/>
          </p:cNvSpPr>
          <p:nvPr>
            <p:ph type="sldNum" sz="quarter" idx="12"/>
          </p:nvPr>
        </p:nvSpPr>
        <p:spPr/>
        <p:txBody>
          <a:bodyPr/>
          <a:lstStyle/>
          <a:p>
            <a:fld id="{FAA8105A-9F50-7A47-B22F-19856B84F6D6}" type="slidenum">
              <a:rPr lang="en-US" smtClean="0"/>
              <a:pPr/>
              <a:t>‹#›</a:t>
            </a:fld>
            <a:endParaRPr lang="en-US"/>
          </a:p>
        </p:txBody>
      </p:sp>
    </p:spTree>
    <p:extLst>
      <p:ext uri="{BB962C8B-B14F-4D97-AF65-F5344CB8AC3E}">
        <p14:creationId xmlns:p14="http://schemas.microsoft.com/office/powerpoint/2010/main" val="953005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718AE611-130E-0D2E-E802-8A36716DB9FC}"/>
              </a:ext>
            </a:extLst>
          </p:cNvPr>
          <p:cNvSpPr txBox="1">
            <a:spLocks/>
          </p:cNvSpPr>
          <p:nvPr userDrawn="1"/>
        </p:nvSpPr>
        <p:spPr>
          <a:xfrm>
            <a:off x="1523999" y="3556001"/>
            <a:ext cx="9144000" cy="57606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Clr>
                <a:srgbClr val="C00000"/>
              </a:buClr>
              <a:buSzPct val="120000"/>
              <a:buFont typeface="Wingdings" panose="05000000000000000000" pitchFamily="2" charset="2"/>
              <a:buNone/>
              <a:defRPr sz="2800" kern="1200">
                <a:solidFill>
                  <a:schemeClr val="tx1"/>
                </a:solidFill>
                <a:latin typeface="CMU Sans Serif Medium" panose="02000603000000000000" pitchFamily="2" charset="0"/>
                <a:ea typeface="CMU Sans Serif Medium" panose="02000603000000000000" pitchFamily="2" charset="0"/>
                <a:cs typeface="CMU Sans Serif Medium" panose="02000603000000000000" pitchFamily="2" charset="0"/>
              </a:defRPr>
            </a:lvl1pPr>
            <a:lvl2pPr marL="457200" indent="0" algn="ctr" defTabSz="914400" rtl="0" eaLnBrk="1" latinLnBrk="0" hangingPunct="1">
              <a:lnSpc>
                <a:spcPct val="70000"/>
              </a:lnSpc>
              <a:spcBef>
                <a:spcPts val="600"/>
              </a:spcBef>
              <a:buClr>
                <a:srgbClr val="C00000"/>
              </a:buClr>
              <a:buSzPct val="120000"/>
              <a:buFont typeface="Wingdings" panose="05000000000000000000" pitchFamily="2" charset="2"/>
              <a:buNone/>
              <a:defRPr sz="2000" kern="1200">
                <a:solidFill>
                  <a:schemeClr val="tx1"/>
                </a:solidFill>
                <a:latin typeface="CMU Sans Serif Medium" panose="02000603000000000000" pitchFamily="2" charset="0"/>
                <a:ea typeface="CMU Sans Serif Medium" panose="02000603000000000000" pitchFamily="2" charset="0"/>
                <a:cs typeface="CMU Sans Serif Medium" panose="02000603000000000000" pitchFamily="2" charset="0"/>
              </a:defRPr>
            </a:lvl2pPr>
            <a:lvl3pPr marL="914400" indent="0" algn="ctr" defTabSz="914400" rtl="0" eaLnBrk="1" latinLnBrk="0" hangingPunct="1">
              <a:lnSpc>
                <a:spcPct val="90000"/>
              </a:lnSpc>
              <a:spcBef>
                <a:spcPts val="500"/>
              </a:spcBef>
              <a:buClr>
                <a:srgbClr val="C00000"/>
              </a:buClr>
              <a:buSzPct val="120000"/>
              <a:buFont typeface="Wingdings" panose="05000000000000000000" pitchFamily="2" charset="2"/>
              <a:buNone/>
              <a:defRPr sz="1800" kern="1200">
                <a:solidFill>
                  <a:schemeClr val="tx1"/>
                </a:solidFill>
                <a:latin typeface="CMU Sans Serif Medium" panose="02000603000000000000" pitchFamily="2" charset="0"/>
                <a:ea typeface="CMU Sans Serif Medium" panose="02000603000000000000" pitchFamily="2" charset="0"/>
                <a:cs typeface="CMU Sans Serif Medium" panose="02000603000000000000" pitchFamily="2" charset="0"/>
              </a:defRPr>
            </a:lvl3pPr>
            <a:lvl4pPr marL="1371600" indent="0" algn="ctr" defTabSz="914400" rtl="0" eaLnBrk="1" latinLnBrk="0" hangingPunct="1">
              <a:lnSpc>
                <a:spcPct val="90000"/>
              </a:lnSpc>
              <a:spcBef>
                <a:spcPts val="500"/>
              </a:spcBef>
              <a:buClr>
                <a:srgbClr val="C00000"/>
              </a:buClr>
              <a:buSzPct val="120000"/>
              <a:buFont typeface="Wingdings" panose="05000000000000000000" pitchFamily="2" charset="2"/>
              <a:buNone/>
              <a:defRPr sz="1600" kern="1200">
                <a:solidFill>
                  <a:schemeClr val="tx1"/>
                </a:solidFill>
                <a:latin typeface="CMU Sans Serif Medium" panose="02000603000000000000" pitchFamily="2" charset="0"/>
                <a:ea typeface="CMU Sans Serif Medium" panose="02000603000000000000" pitchFamily="2" charset="0"/>
                <a:cs typeface="CMU Sans Serif Medium" panose="02000603000000000000" pitchFamily="2" charset="0"/>
              </a:defRPr>
            </a:lvl4pPr>
            <a:lvl5pPr marL="1828800" indent="0" algn="ctr" defTabSz="914400" rtl="0" eaLnBrk="1" latinLnBrk="0" hangingPunct="1">
              <a:lnSpc>
                <a:spcPct val="90000"/>
              </a:lnSpc>
              <a:spcBef>
                <a:spcPts val="500"/>
              </a:spcBef>
              <a:buClr>
                <a:srgbClr val="C00000"/>
              </a:buClr>
              <a:buSzPct val="120000"/>
              <a:buFont typeface="Wingdings" panose="05000000000000000000" pitchFamily="2" charset="2"/>
              <a:buNone/>
              <a:defRPr sz="1600" kern="1200">
                <a:solidFill>
                  <a:schemeClr val="tx1"/>
                </a:solidFill>
                <a:latin typeface="CMU Sans Serif Medium" panose="02000603000000000000" pitchFamily="2" charset="0"/>
                <a:ea typeface="CMU Sans Serif Medium" panose="02000603000000000000" pitchFamily="2" charset="0"/>
                <a:cs typeface="CMU Sans Serif Medium" panose="02000603000000000000" pitchFamily="2"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000" dirty="0"/>
          </a:p>
        </p:txBody>
      </p:sp>
      <p:sp>
        <p:nvSpPr>
          <p:cNvPr id="14" name="Title 13">
            <a:extLst>
              <a:ext uri="{FF2B5EF4-FFF2-40B4-BE49-F238E27FC236}">
                <a16:creationId xmlns:a16="http://schemas.microsoft.com/office/drawing/2014/main" id="{64CE541A-6BE9-11BD-EA23-8EFFEB671B88}"/>
              </a:ext>
            </a:extLst>
          </p:cNvPr>
          <p:cNvSpPr>
            <a:spLocks noGrp="1"/>
          </p:cNvSpPr>
          <p:nvPr>
            <p:ph type="title"/>
          </p:nvPr>
        </p:nvSpPr>
        <p:spPr>
          <a:xfrm>
            <a:off x="644011" y="779558"/>
            <a:ext cx="10903974" cy="1563935"/>
          </a:xfrm>
          <a:prstGeom prst="roundRect">
            <a:avLst/>
          </a:prstGeom>
          <a:solidFill>
            <a:schemeClr val="accent1"/>
          </a:solidFill>
          <a:effectLst>
            <a:outerShdw blurRad="152400" dist="177800" dir="2700000" algn="tl" rotWithShape="0">
              <a:prstClr val="black">
                <a:alpha val="28000"/>
              </a:prstClr>
            </a:outerShdw>
          </a:effectLst>
        </p:spPr>
        <p:txBody>
          <a:bodyPr/>
          <a:lstStyle>
            <a:lvl1pPr algn="ctr">
              <a:defRPr/>
            </a:lvl1pPr>
          </a:lstStyle>
          <a:p>
            <a:r>
              <a:rPr lang="en-US"/>
              <a:t>Click to edit Master title style</a:t>
            </a:r>
            <a:endParaRPr lang="en-US" dirty="0"/>
          </a:p>
        </p:txBody>
      </p:sp>
      <p:sp>
        <p:nvSpPr>
          <p:cNvPr id="20" name="Text Placeholder 19">
            <a:extLst>
              <a:ext uri="{FF2B5EF4-FFF2-40B4-BE49-F238E27FC236}">
                <a16:creationId xmlns:a16="http://schemas.microsoft.com/office/drawing/2014/main" id="{A4B9EEEA-4E55-EBA2-FD56-C7F246D4D44C}"/>
              </a:ext>
            </a:extLst>
          </p:cNvPr>
          <p:cNvSpPr>
            <a:spLocks noGrp="1"/>
          </p:cNvSpPr>
          <p:nvPr>
            <p:ph type="body" sz="quarter" idx="13" hasCustomPrompt="1"/>
          </p:nvPr>
        </p:nvSpPr>
        <p:spPr>
          <a:xfrm>
            <a:off x="2081211" y="2875826"/>
            <a:ext cx="8029575" cy="888432"/>
          </a:xfrm>
        </p:spPr>
        <p:txBody>
          <a:bodyPr/>
          <a:lstStyle>
            <a:lvl1pPr marL="0" indent="0" algn="ctr">
              <a:buNone/>
              <a:defRPr/>
            </a:lvl1pPr>
          </a:lstStyle>
          <a:p>
            <a:pPr lvl="0"/>
            <a:r>
              <a:rPr lang="en-US" dirty="0"/>
              <a:t>Your name here</a:t>
            </a:r>
          </a:p>
        </p:txBody>
      </p:sp>
      <p:sp>
        <p:nvSpPr>
          <p:cNvPr id="21" name="Text Placeholder 19">
            <a:extLst>
              <a:ext uri="{FF2B5EF4-FFF2-40B4-BE49-F238E27FC236}">
                <a16:creationId xmlns:a16="http://schemas.microsoft.com/office/drawing/2014/main" id="{B7712E16-869E-C669-4D08-61CB38A952EC}"/>
              </a:ext>
            </a:extLst>
          </p:cNvPr>
          <p:cNvSpPr>
            <a:spLocks noGrp="1"/>
          </p:cNvSpPr>
          <p:nvPr>
            <p:ph type="body" sz="quarter" idx="14" hasCustomPrompt="1"/>
          </p:nvPr>
        </p:nvSpPr>
        <p:spPr>
          <a:xfrm>
            <a:off x="2081211" y="4016919"/>
            <a:ext cx="8029574" cy="1162300"/>
          </a:xfrm>
        </p:spPr>
        <p:txBody>
          <a:bodyPr>
            <a:normAutofit/>
          </a:bodyPr>
          <a:lstStyle>
            <a:lvl1pPr marL="0" indent="0" algn="ctr">
              <a:buNone/>
              <a:defRPr sz="2000"/>
            </a:lvl1pPr>
          </a:lstStyle>
          <a:p>
            <a:pPr lvl="0"/>
            <a:r>
              <a:rPr lang="en-US" dirty="0"/>
              <a:t>Your Institution here</a:t>
            </a:r>
          </a:p>
        </p:txBody>
      </p:sp>
      <p:sp>
        <p:nvSpPr>
          <p:cNvPr id="22" name="Text Placeholder 19">
            <a:extLst>
              <a:ext uri="{FF2B5EF4-FFF2-40B4-BE49-F238E27FC236}">
                <a16:creationId xmlns:a16="http://schemas.microsoft.com/office/drawing/2014/main" id="{F3E5E026-FF93-380A-0369-EE921FD448E8}"/>
              </a:ext>
            </a:extLst>
          </p:cNvPr>
          <p:cNvSpPr>
            <a:spLocks noGrp="1"/>
          </p:cNvSpPr>
          <p:nvPr>
            <p:ph type="body" sz="quarter" idx="15" hasCustomPrompt="1"/>
          </p:nvPr>
        </p:nvSpPr>
        <p:spPr>
          <a:xfrm>
            <a:off x="2081211" y="5446367"/>
            <a:ext cx="8029574" cy="807245"/>
          </a:xfrm>
        </p:spPr>
        <p:txBody>
          <a:bodyPr/>
          <a:lstStyle>
            <a:lvl1pPr marL="0" indent="0" algn="ctr">
              <a:buNone/>
              <a:defRPr/>
            </a:lvl1pPr>
          </a:lstStyle>
          <a:p>
            <a:pPr lvl="0"/>
            <a:r>
              <a:rPr lang="en-US" dirty="0"/>
              <a:t>Date</a:t>
            </a:r>
          </a:p>
        </p:txBody>
      </p:sp>
    </p:spTree>
    <p:extLst>
      <p:ext uri="{BB962C8B-B14F-4D97-AF65-F5344CB8AC3E}">
        <p14:creationId xmlns:p14="http://schemas.microsoft.com/office/powerpoint/2010/main" val="3277768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B740E5-4C34-4241-9607-30A57A5EFA99}"/>
              </a:ext>
            </a:extLst>
          </p:cNvPr>
          <p:cNvSpPr>
            <a:spLocks noGrp="1"/>
          </p:cNvSpPr>
          <p:nvPr>
            <p:ph type="body" idx="1"/>
          </p:nvPr>
        </p:nvSpPr>
        <p:spPr>
          <a:xfrm>
            <a:off x="83978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23C258-E6CF-4250-9ADE-3CCF914218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B73D0E3-F2B3-4828-9FE8-79E35EBAD5CD}"/>
              </a:ext>
            </a:extLst>
          </p:cNvPr>
          <p:cNvSpPr>
            <a:spLocks noGrp="1"/>
          </p:cNvSpPr>
          <p:nvPr>
            <p:ph type="body" sz="quarter" idx="3"/>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9FC978-7416-4BEC-A3E2-5F84F45600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CEAA7D5A-E2C3-8158-2C65-6FCE700A051E}"/>
              </a:ext>
            </a:extLst>
          </p:cNvPr>
          <p:cNvSpPr>
            <a:spLocks noGrp="1"/>
          </p:cNvSpPr>
          <p:nvPr>
            <p:ph type="title"/>
          </p:nvPr>
        </p:nvSpPr>
        <p:spPr>
          <a:xfrm>
            <a:off x="0" y="0"/>
            <a:ext cx="12192000" cy="907525"/>
          </a:xfrm>
          <a:prstGeom prst="rect">
            <a:avLst/>
          </a:prstGeom>
          <a:solidFill>
            <a:schemeClr val="accent1"/>
          </a:solidFill>
        </p:spPr>
        <p:txBody>
          <a:bodyPr vert="horz" lIns="91440" tIns="274320" rIns="91440" bIns="45720" rtlCol="0" anchor="ctr">
            <a:normAutofit/>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746AA4AE-5CBB-E3C2-7214-7D2F7572DDAA}"/>
              </a:ext>
            </a:extLst>
          </p:cNvPr>
          <p:cNvSpPr>
            <a:spLocks noGrp="1"/>
          </p:cNvSpPr>
          <p:nvPr>
            <p:ph type="dt" sz="half" idx="10"/>
          </p:nvPr>
        </p:nvSpPr>
        <p:spPr/>
        <p:txBody>
          <a:bodyPr/>
          <a:lstStyle/>
          <a:p>
            <a:r>
              <a:rPr lang="en-US" dirty="0"/>
              <a:t>September 26</a:t>
            </a:r>
            <a:r>
              <a:rPr lang="en-US" baseline="30000" dirty="0"/>
              <a:t>th</a:t>
            </a:r>
            <a:r>
              <a:rPr lang="en-US" dirty="0"/>
              <a:t>, 2025</a:t>
            </a:r>
          </a:p>
        </p:txBody>
      </p:sp>
      <p:sp>
        <p:nvSpPr>
          <p:cNvPr id="14" name="Footer Placeholder 13">
            <a:extLst>
              <a:ext uri="{FF2B5EF4-FFF2-40B4-BE49-F238E27FC236}">
                <a16:creationId xmlns:a16="http://schemas.microsoft.com/office/drawing/2014/main" id="{951305C1-B853-FF86-C7D1-E0E9B71E4A52}"/>
              </a:ext>
            </a:extLst>
          </p:cNvPr>
          <p:cNvSpPr>
            <a:spLocks noGrp="1"/>
          </p:cNvSpPr>
          <p:nvPr>
            <p:ph type="ftr" sz="quarter" idx="11"/>
          </p:nvPr>
        </p:nvSpPr>
        <p:spPr/>
        <p:txBody>
          <a:bodyPr/>
          <a:lstStyle/>
          <a:p>
            <a:r>
              <a:rPr lang="pt-BR" dirty="0"/>
              <a:t>BRC 2025</a:t>
            </a:r>
            <a:endParaRPr lang="en-US" dirty="0"/>
          </a:p>
        </p:txBody>
      </p:sp>
      <p:sp>
        <p:nvSpPr>
          <p:cNvPr id="15" name="Slide Number Placeholder 14">
            <a:extLst>
              <a:ext uri="{FF2B5EF4-FFF2-40B4-BE49-F238E27FC236}">
                <a16:creationId xmlns:a16="http://schemas.microsoft.com/office/drawing/2014/main" id="{C7D36C77-B794-D188-CDB9-829834A75AD4}"/>
              </a:ext>
            </a:extLst>
          </p:cNvPr>
          <p:cNvSpPr>
            <a:spLocks noGrp="1"/>
          </p:cNvSpPr>
          <p:nvPr>
            <p:ph type="sldNum" sz="quarter" idx="12"/>
          </p:nvPr>
        </p:nvSpPr>
        <p:spPr/>
        <p:txBody>
          <a:bodyPr/>
          <a:lstStyle/>
          <a:p>
            <a:fld id="{FAA8105A-9F50-7A47-B22F-19856B84F6D6}" type="slidenum">
              <a:rPr lang="en-US" smtClean="0"/>
              <a:pPr/>
              <a:t>‹#›</a:t>
            </a:fld>
            <a:endParaRPr lang="en-US"/>
          </a:p>
        </p:txBody>
      </p:sp>
    </p:spTree>
    <p:extLst>
      <p:ext uri="{BB962C8B-B14F-4D97-AF65-F5344CB8AC3E}">
        <p14:creationId xmlns:p14="http://schemas.microsoft.com/office/powerpoint/2010/main" val="3163684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B6189-0E78-45C1-8704-51B6FC39FEEF}"/>
              </a:ext>
            </a:extLst>
          </p:cNvPr>
          <p:cNvSpPr>
            <a:spLocks noGrp="1"/>
          </p:cNvSpPr>
          <p:nvPr>
            <p:ph type="title"/>
          </p:nvPr>
        </p:nvSpPr>
        <p:spPr/>
        <p:txBody>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D45217D2-E09D-B61B-12D8-0D0B70BCE656}"/>
              </a:ext>
            </a:extLst>
          </p:cNvPr>
          <p:cNvSpPr>
            <a:spLocks noGrp="1"/>
          </p:cNvSpPr>
          <p:nvPr>
            <p:ph type="dt" sz="half" idx="10"/>
          </p:nvPr>
        </p:nvSpPr>
        <p:spPr/>
        <p:txBody>
          <a:bodyPr/>
          <a:lstStyle/>
          <a:p>
            <a:r>
              <a:rPr lang="en-US" dirty="0"/>
              <a:t>September 26</a:t>
            </a:r>
            <a:r>
              <a:rPr lang="en-US" baseline="30000" dirty="0"/>
              <a:t>th</a:t>
            </a:r>
            <a:r>
              <a:rPr lang="en-US" dirty="0"/>
              <a:t>, 2025</a:t>
            </a:r>
          </a:p>
        </p:txBody>
      </p:sp>
      <p:sp>
        <p:nvSpPr>
          <p:cNvPr id="5" name="Footer Placeholder 4">
            <a:extLst>
              <a:ext uri="{FF2B5EF4-FFF2-40B4-BE49-F238E27FC236}">
                <a16:creationId xmlns:a16="http://schemas.microsoft.com/office/drawing/2014/main" id="{984EB204-6B38-8446-1F52-AB40F5CB09D0}"/>
              </a:ext>
            </a:extLst>
          </p:cNvPr>
          <p:cNvSpPr>
            <a:spLocks noGrp="1"/>
          </p:cNvSpPr>
          <p:nvPr>
            <p:ph type="ftr" sz="quarter" idx="11"/>
          </p:nvPr>
        </p:nvSpPr>
        <p:spPr/>
        <p:txBody>
          <a:bodyPr/>
          <a:lstStyle/>
          <a:p>
            <a:r>
              <a:rPr lang="pt-BR" dirty="0"/>
              <a:t>BRC 2025</a:t>
            </a:r>
            <a:endParaRPr lang="en-US" dirty="0"/>
          </a:p>
        </p:txBody>
      </p:sp>
      <p:sp>
        <p:nvSpPr>
          <p:cNvPr id="8" name="Slide Number Placeholder 7">
            <a:extLst>
              <a:ext uri="{FF2B5EF4-FFF2-40B4-BE49-F238E27FC236}">
                <a16:creationId xmlns:a16="http://schemas.microsoft.com/office/drawing/2014/main" id="{DE69B5B3-B203-68F0-BC8C-939AE8DABD6F}"/>
              </a:ext>
            </a:extLst>
          </p:cNvPr>
          <p:cNvSpPr>
            <a:spLocks noGrp="1"/>
          </p:cNvSpPr>
          <p:nvPr>
            <p:ph type="sldNum" sz="quarter" idx="12"/>
          </p:nvPr>
        </p:nvSpPr>
        <p:spPr/>
        <p:txBody>
          <a:bodyPr/>
          <a:lstStyle/>
          <a:p>
            <a:fld id="{FAA8105A-9F50-7A47-B22F-19856B84F6D6}" type="slidenum">
              <a:rPr lang="en-US" smtClean="0"/>
              <a:pPr/>
              <a:t>‹#›</a:t>
            </a:fld>
            <a:endParaRPr lang="en-US"/>
          </a:p>
        </p:txBody>
      </p:sp>
    </p:spTree>
    <p:extLst>
      <p:ext uri="{BB962C8B-B14F-4D97-AF65-F5344CB8AC3E}">
        <p14:creationId xmlns:p14="http://schemas.microsoft.com/office/powerpoint/2010/main" val="2588119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2B08E9-BC93-4F3C-8000-6931DF2BB8BB}"/>
              </a:ext>
            </a:extLst>
          </p:cNvPr>
          <p:cNvSpPr>
            <a:spLocks noGrp="1"/>
          </p:cNvSpPr>
          <p:nvPr>
            <p:ph type="title"/>
          </p:nvPr>
        </p:nvSpPr>
        <p:spPr>
          <a:xfrm>
            <a:off x="0" y="0"/>
            <a:ext cx="12192000" cy="907525"/>
          </a:xfrm>
          <a:prstGeom prst="rect">
            <a:avLst/>
          </a:prstGeom>
          <a:solidFill>
            <a:schemeClr val="accent1"/>
          </a:solidFill>
        </p:spPr>
        <p:txBody>
          <a:bodyPr vert="horz" lIns="91440" tIns="2743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4FA7735-0958-4F79-9D87-67DA22BCF5AA}"/>
              </a:ext>
            </a:extLst>
          </p:cNvPr>
          <p:cNvSpPr>
            <a:spLocks noGrp="1"/>
          </p:cNvSpPr>
          <p:nvPr>
            <p:ph type="body" idx="1"/>
          </p:nvPr>
        </p:nvSpPr>
        <p:spPr>
          <a:xfrm>
            <a:off x="1308294" y="1519311"/>
            <a:ext cx="10045505" cy="2863846"/>
          </a:xfrm>
          <a:prstGeom prst="rect">
            <a:avLst/>
          </a:prstGeom>
        </p:spPr>
        <p:txBody>
          <a:bodyPr vert="horz" lIns="91440" tIns="45720" rIns="91440" bIns="45720" rtlCol="0">
            <a:normAutofit/>
          </a:bodyPr>
          <a:lstStyle/>
          <a:p>
            <a:pPr lvl="0"/>
            <a:r>
              <a:rPr lang="en-US" dirty="0"/>
              <a:t>This is the first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47DC9FBB-1B4B-432A-8E9F-8BBCFF5C434C}"/>
              </a:ext>
            </a:extLst>
          </p:cNvPr>
          <p:cNvSpPr>
            <a:spLocks noGrp="1"/>
          </p:cNvSpPr>
          <p:nvPr>
            <p:ph type="ftr" sz="quarter" idx="3"/>
          </p:nvPr>
        </p:nvSpPr>
        <p:spPr>
          <a:xfrm>
            <a:off x="0" y="6568457"/>
            <a:ext cx="6096000" cy="289543"/>
          </a:xfrm>
          <a:prstGeom prst="rect">
            <a:avLst/>
          </a:prstGeom>
          <a:solidFill>
            <a:schemeClr val="tx1"/>
          </a:solidFill>
        </p:spPr>
        <p:txBody>
          <a:bodyPr vert="horz" lIns="91440" tIns="45720" rIns="91440" bIns="45720" rtlCol="0" anchor="ctr"/>
          <a:lstStyle>
            <a:lvl1pPr algn="r">
              <a:defRPr sz="1400" b="0" i="0">
                <a:solidFill>
                  <a:schemeClr val="bg1"/>
                </a:solidFill>
                <a:latin typeface="CMU Sans Serif" panose="02000603000000000000" pitchFamily="2" charset="0"/>
                <a:ea typeface="CMU Sans Serif" panose="02000603000000000000" pitchFamily="2" charset="0"/>
                <a:cs typeface="CMU Sans Serif" panose="02000603000000000000" pitchFamily="2" charset="0"/>
              </a:defRPr>
            </a:lvl1pPr>
          </a:lstStyle>
          <a:p>
            <a:r>
              <a:rPr lang="pt-BR" dirty="0"/>
              <a:t>BRC 2025</a:t>
            </a:r>
            <a:endParaRPr lang="en-US" dirty="0"/>
          </a:p>
        </p:txBody>
      </p:sp>
      <p:sp>
        <p:nvSpPr>
          <p:cNvPr id="4" name="Date Placeholder 3">
            <a:extLst>
              <a:ext uri="{FF2B5EF4-FFF2-40B4-BE49-F238E27FC236}">
                <a16:creationId xmlns:a16="http://schemas.microsoft.com/office/drawing/2014/main" id="{512F1E52-7DB8-F263-DB4E-89CD576E4F20}"/>
              </a:ext>
            </a:extLst>
          </p:cNvPr>
          <p:cNvSpPr>
            <a:spLocks noGrp="1"/>
          </p:cNvSpPr>
          <p:nvPr>
            <p:ph type="dt" sz="half" idx="2"/>
          </p:nvPr>
        </p:nvSpPr>
        <p:spPr>
          <a:xfrm>
            <a:off x="6096000" y="6568457"/>
            <a:ext cx="2743200" cy="289543"/>
          </a:xfrm>
          <a:prstGeom prst="rect">
            <a:avLst/>
          </a:prstGeom>
          <a:solidFill>
            <a:schemeClr val="accent1"/>
          </a:solidFill>
        </p:spPr>
        <p:txBody>
          <a:bodyPr vert="horz" lIns="91440" tIns="45720" rIns="91440" bIns="45720" rtlCol="0" anchor="ctr"/>
          <a:lstStyle>
            <a:lvl1pPr algn="l">
              <a:defRPr sz="1400">
                <a:solidFill>
                  <a:schemeClr val="bg1"/>
                </a:solidFill>
                <a:latin typeface="CMU Sans Serif Medium" panose="02000603000000000000" pitchFamily="2" charset="0"/>
                <a:ea typeface="CMU Sans Serif Medium" panose="02000603000000000000" pitchFamily="2" charset="0"/>
                <a:cs typeface="CMU Sans Serif Medium" panose="02000603000000000000" pitchFamily="2" charset="0"/>
              </a:defRPr>
            </a:lvl1pPr>
          </a:lstStyle>
          <a:p>
            <a:r>
              <a:rPr lang="en-US" dirty="0"/>
              <a:t>September 26</a:t>
            </a:r>
            <a:r>
              <a:rPr lang="en-US" baseline="30000" dirty="0"/>
              <a:t>th</a:t>
            </a:r>
            <a:r>
              <a:rPr lang="en-US" dirty="0"/>
              <a:t>, 2025</a:t>
            </a:r>
          </a:p>
        </p:txBody>
      </p:sp>
      <p:sp>
        <p:nvSpPr>
          <p:cNvPr id="8" name="Slide Number Placeholder 7">
            <a:extLst>
              <a:ext uri="{FF2B5EF4-FFF2-40B4-BE49-F238E27FC236}">
                <a16:creationId xmlns:a16="http://schemas.microsoft.com/office/drawing/2014/main" id="{D27ED53F-A44E-D7C1-8A87-59E1834463DE}"/>
              </a:ext>
            </a:extLst>
          </p:cNvPr>
          <p:cNvSpPr>
            <a:spLocks noGrp="1"/>
          </p:cNvSpPr>
          <p:nvPr>
            <p:ph type="sldNum" sz="quarter" idx="4"/>
          </p:nvPr>
        </p:nvSpPr>
        <p:spPr>
          <a:xfrm>
            <a:off x="8839200" y="6568457"/>
            <a:ext cx="3352800" cy="289543"/>
          </a:xfrm>
          <a:prstGeom prst="rect">
            <a:avLst/>
          </a:prstGeom>
          <a:solidFill>
            <a:schemeClr val="accent1"/>
          </a:solidFill>
        </p:spPr>
        <p:txBody>
          <a:bodyPr vert="horz" lIns="91440" tIns="45720" rIns="91440" bIns="45720" rtlCol="0" anchor="ctr"/>
          <a:lstStyle>
            <a:lvl1pPr algn="r">
              <a:defRPr sz="1400">
                <a:solidFill>
                  <a:schemeClr val="bg1"/>
                </a:solidFill>
                <a:latin typeface="CMU Sans Serif Medium" panose="02000603000000000000" pitchFamily="2" charset="0"/>
                <a:ea typeface="CMU Sans Serif Medium" panose="02000603000000000000" pitchFamily="2" charset="0"/>
                <a:cs typeface="CMU Sans Serif Medium" panose="02000603000000000000" pitchFamily="2" charset="0"/>
              </a:defRPr>
            </a:lvl1pPr>
          </a:lstStyle>
          <a:p>
            <a:fld id="{FAA8105A-9F50-7A47-B22F-19856B84F6D6}" type="slidenum">
              <a:rPr lang="en-US" smtClean="0"/>
              <a:pPr/>
              <a:t>‹#›</a:t>
            </a:fld>
            <a:endParaRPr lang="en-US"/>
          </a:p>
        </p:txBody>
      </p:sp>
      <p:pic>
        <p:nvPicPr>
          <p:cNvPr id="7" name="Picture 6">
            <a:extLst>
              <a:ext uri="{FF2B5EF4-FFF2-40B4-BE49-F238E27FC236}">
                <a16:creationId xmlns:a16="http://schemas.microsoft.com/office/drawing/2014/main" id="{E3B20306-4F53-CDAC-E5E3-EB005DBEEC1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01925" y="6331058"/>
            <a:ext cx="3946453" cy="217521"/>
          </a:xfrm>
          <a:prstGeom prst="rect">
            <a:avLst/>
          </a:prstGeom>
        </p:spPr>
      </p:pic>
    </p:spTree>
    <p:extLst>
      <p:ext uri="{BB962C8B-B14F-4D97-AF65-F5344CB8AC3E}">
        <p14:creationId xmlns:p14="http://schemas.microsoft.com/office/powerpoint/2010/main" val="148610397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49" r:id="rId7"/>
    <p:sldLayoutId id="2147483653" r:id="rId8"/>
    <p:sldLayoutId id="2147483654" r:id="rId9"/>
    <p:sldLayoutId id="2147483656" r:id="rId10"/>
    <p:sldLayoutId id="2147483655" r:id="rId11"/>
  </p:sldLayoutIdLst>
  <p:hf hdr="0"/>
  <p:txStyles>
    <p:titleStyle>
      <a:lvl1pPr algn="l" defTabSz="914400" rtl="0" eaLnBrk="1" latinLnBrk="0" hangingPunct="1">
        <a:lnSpc>
          <a:spcPct val="90000"/>
        </a:lnSpc>
        <a:spcBef>
          <a:spcPct val="0"/>
        </a:spcBef>
        <a:buNone/>
        <a:defRPr sz="4400" kern="1200">
          <a:solidFill>
            <a:schemeClr val="bg1"/>
          </a:solidFill>
          <a:latin typeface="CMU Sans Serif Medium" panose="02000603000000000000" pitchFamily="2" charset="0"/>
          <a:ea typeface="CMU Sans Serif Medium" panose="02000603000000000000" pitchFamily="2" charset="0"/>
          <a:cs typeface="CMU Sans Serif Medium" panose="02000603000000000000" pitchFamily="2" charset="0"/>
        </a:defRPr>
      </a:lvl1pPr>
    </p:titleStyle>
    <p:bodyStyle>
      <a:lvl1pPr marL="228600" indent="-228600" algn="l" defTabSz="914400" rtl="0" eaLnBrk="1" latinLnBrk="0" hangingPunct="1">
        <a:lnSpc>
          <a:spcPct val="110000"/>
        </a:lnSpc>
        <a:spcBef>
          <a:spcPts val="1000"/>
        </a:spcBef>
        <a:buClr>
          <a:schemeClr val="accent1"/>
        </a:buClr>
        <a:buSzPct val="120000"/>
        <a:buFont typeface="Arial" panose="020B0604020202020204" pitchFamily="34" charset="0"/>
        <a:buChar char="•"/>
        <a:defRPr sz="2800" kern="1200">
          <a:solidFill>
            <a:schemeClr val="tx1"/>
          </a:solidFill>
          <a:latin typeface="CMU Sans Serif Medium" panose="02000603000000000000" pitchFamily="2" charset="0"/>
          <a:ea typeface="CMU Sans Serif Medium" panose="02000603000000000000" pitchFamily="2" charset="0"/>
          <a:cs typeface="CMU Sans Serif Medium" panose="02000603000000000000" pitchFamily="2" charset="0"/>
        </a:defRPr>
      </a:lvl1pPr>
      <a:lvl2pPr marL="685800" indent="-228600" algn="just" defTabSz="914400" rtl="0" eaLnBrk="1" latinLnBrk="0" hangingPunct="1">
        <a:lnSpc>
          <a:spcPct val="110000"/>
        </a:lnSpc>
        <a:spcBef>
          <a:spcPts val="600"/>
        </a:spcBef>
        <a:buClr>
          <a:schemeClr val="accent1"/>
        </a:buClr>
        <a:buSzPct val="120000"/>
        <a:buFont typeface="Arial" panose="020B0604020202020204" pitchFamily="34" charset="0"/>
        <a:buChar char="•"/>
        <a:defRPr sz="2400" kern="1200">
          <a:solidFill>
            <a:schemeClr val="tx1"/>
          </a:solidFill>
          <a:latin typeface="CMU Sans Serif Medium" panose="02000603000000000000" pitchFamily="2" charset="0"/>
          <a:ea typeface="CMU Sans Serif Medium" panose="02000603000000000000" pitchFamily="2" charset="0"/>
          <a:cs typeface="CMU Sans Serif Medium" panose="02000603000000000000" pitchFamily="2" charset="0"/>
        </a:defRPr>
      </a:lvl2pPr>
      <a:lvl3pPr marL="1143000" indent="-228600" algn="l" defTabSz="914400" rtl="0" eaLnBrk="1" latinLnBrk="0" hangingPunct="1">
        <a:lnSpc>
          <a:spcPct val="110000"/>
        </a:lnSpc>
        <a:spcBef>
          <a:spcPts val="500"/>
        </a:spcBef>
        <a:buClr>
          <a:schemeClr val="accent1"/>
        </a:buClr>
        <a:buSzPct val="120000"/>
        <a:buFont typeface="Arial" panose="020B0604020202020204" pitchFamily="34" charset="0"/>
        <a:buChar char="•"/>
        <a:defRPr sz="2000" kern="1200">
          <a:solidFill>
            <a:schemeClr val="tx1"/>
          </a:solidFill>
          <a:latin typeface="CMU Sans Serif Medium" panose="02000603000000000000" pitchFamily="2" charset="0"/>
          <a:ea typeface="CMU Sans Serif Medium" panose="02000603000000000000" pitchFamily="2" charset="0"/>
          <a:cs typeface="CMU Sans Serif Medium" panose="02000603000000000000" pitchFamily="2" charset="0"/>
        </a:defRPr>
      </a:lvl3pPr>
      <a:lvl4pPr marL="1600200" indent="-228600" algn="l" defTabSz="914400" rtl="0" eaLnBrk="1" latinLnBrk="0" hangingPunct="1">
        <a:lnSpc>
          <a:spcPct val="110000"/>
        </a:lnSpc>
        <a:spcBef>
          <a:spcPts val="500"/>
        </a:spcBef>
        <a:buClr>
          <a:schemeClr val="accent1"/>
        </a:buClr>
        <a:buSzPct val="120000"/>
        <a:buFont typeface="Arial" panose="020B0604020202020204" pitchFamily="34" charset="0"/>
        <a:buChar char="•"/>
        <a:defRPr sz="1800" kern="1200">
          <a:solidFill>
            <a:schemeClr val="tx1"/>
          </a:solidFill>
          <a:latin typeface="CMU Sans Serif Medium" panose="02000603000000000000" pitchFamily="2" charset="0"/>
          <a:ea typeface="CMU Sans Serif Medium" panose="02000603000000000000" pitchFamily="2" charset="0"/>
          <a:cs typeface="CMU Sans Serif Medium" panose="02000603000000000000" pitchFamily="2" charset="0"/>
        </a:defRPr>
      </a:lvl4pPr>
      <a:lvl5pPr marL="2057400" indent="-228600" algn="l" defTabSz="914400" rtl="0" eaLnBrk="1" latinLnBrk="0" hangingPunct="1">
        <a:lnSpc>
          <a:spcPct val="110000"/>
        </a:lnSpc>
        <a:spcBef>
          <a:spcPts val="500"/>
        </a:spcBef>
        <a:buClr>
          <a:schemeClr val="accent1"/>
        </a:buClr>
        <a:buSzPct val="120000"/>
        <a:buFont typeface="Arial" panose="020B0604020202020204" pitchFamily="34" charset="0"/>
        <a:buChar char="•"/>
        <a:defRPr sz="1800" kern="1200">
          <a:solidFill>
            <a:schemeClr val="tx1"/>
          </a:solidFill>
          <a:latin typeface="CMU Sans Serif Medium" panose="02000603000000000000" pitchFamily="2" charset="0"/>
          <a:ea typeface="CMU Sans Serif Medium" panose="02000603000000000000" pitchFamily="2" charset="0"/>
          <a:cs typeface="CMU Sans Serif Medium" panose="02000603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4AEBA-27BF-32B8-2A68-AEE6E6BA66A9}"/>
              </a:ext>
            </a:extLst>
          </p:cNvPr>
          <p:cNvSpPr>
            <a:spLocks noGrp="1"/>
          </p:cNvSpPr>
          <p:nvPr>
            <p:ph type="title"/>
          </p:nvPr>
        </p:nvSpPr>
        <p:spPr>
          <a:xfrm>
            <a:off x="1454846" y="779559"/>
            <a:ext cx="9282309" cy="1455642"/>
          </a:xfrm>
          <a:solidFill>
            <a:srgbClr val="C00000"/>
          </a:solidFill>
          <a:ln>
            <a:solidFill>
              <a:srgbClr val="C00000"/>
            </a:solidFill>
          </a:ln>
        </p:spPr>
        <p:txBody>
          <a:bodyPr>
            <a:normAutofit fontScale="90000"/>
          </a:bodyPr>
          <a:lstStyle/>
          <a:p>
            <a:r>
              <a:rPr lang="pt-PT" dirty="0">
                <a:latin typeface="CMU Sans Serif" panose="02000603000000000000"/>
              </a:rPr>
              <a:t>C</a:t>
            </a:r>
            <a:r>
              <a:rPr lang="en-US" dirty="0">
                <a:latin typeface="CMU Sans Serif" panose="02000603000000000000"/>
              </a:rPr>
              <a:t>onsumer Credit Without Collateral, Regulation, or Intermediaries</a:t>
            </a:r>
          </a:p>
        </p:txBody>
      </p:sp>
      <p:sp>
        <p:nvSpPr>
          <p:cNvPr id="3" name="Text Placeholder 2">
            <a:extLst>
              <a:ext uri="{FF2B5EF4-FFF2-40B4-BE49-F238E27FC236}">
                <a16:creationId xmlns:a16="http://schemas.microsoft.com/office/drawing/2014/main" id="{D5FD9C1E-AC98-1E97-465D-E8D6CB3B44E8}"/>
              </a:ext>
            </a:extLst>
          </p:cNvPr>
          <p:cNvSpPr>
            <a:spLocks noGrp="1"/>
          </p:cNvSpPr>
          <p:nvPr>
            <p:ph type="body" sz="quarter" idx="13"/>
          </p:nvPr>
        </p:nvSpPr>
        <p:spPr>
          <a:xfrm>
            <a:off x="2081212" y="2637989"/>
            <a:ext cx="8029575" cy="1141093"/>
          </a:xfrm>
        </p:spPr>
        <p:txBody>
          <a:bodyPr>
            <a:normAutofit fontScale="85000" lnSpcReduction="20000"/>
          </a:bodyPr>
          <a:lstStyle/>
          <a:p>
            <a:r>
              <a:rPr lang="en-US" dirty="0"/>
              <a:t>Filipe Correia (U Georgia)</a:t>
            </a:r>
            <a:br>
              <a:rPr lang="en-US" dirty="0"/>
            </a:br>
            <a:r>
              <a:rPr lang="en-US" dirty="0"/>
              <a:t>António Martins (ISEG - U Lisbon)</a:t>
            </a:r>
            <a:br>
              <a:rPr lang="en-US" dirty="0"/>
            </a:br>
            <a:r>
              <a:rPr lang="en-US" dirty="0"/>
              <a:t>Anthony Waikel (U Georgia)</a:t>
            </a:r>
          </a:p>
        </p:txBody>
      </p:sp>
      <p:sp>
        <p:nvSpPr>
          <p:cNvPr id="4" name="Text Placeholder 3">
            <a:extLst>
              <a:ext uri="{FF2B5EF4-FFF2-40B4-BE49-F238E27FC236}">
                <a16:creationId xmlns:a16="http://schemas.microsoft.com/office/drawing/2014/main" id="{88C631B3-FD18-6622-BA3C-4643C79197A4}"/>
              </a:ext>
            </a:extLst>
          </p:cNvPr>
          <p:cNvSpPr>
            <a:spLocks noGrp="1"/>
          </p:cNvSpPr>
          <p:nvPr>
            <p:ph type="body" sz="quarter" idx="14"/>
          </p:nvPr>
        </p:nvSpPr>
        <p:spPr>
          <a:xfrm>
            <a:off x="2081212" y="3886584"/>
            <a:ext cx="8029574" cy="1162300"/>
          </a:xfrm>
        </p:spPr>
        <p:txBody>
          <a:bodyPr/>
          <a:lstStyle/>
          <a:p>
            <a:r>
              <a:rPr lang="en-US" b="0" i="0" dirty="0">
                <a:solidFill>
                  <a:srgbClr val="1F1F1F"/>
                </a:solidFill>
                <a:effectLst/>
                <a:latin typeface="CMU Sans Serif" panose="02000603000000000000" pitchFamily="2" charset="0"/>
                <a:ea typeface="CMU Sans Serif" panose="02000603000000000000" pitchFamily="2" charset="0"/>
                <a:cs typeface="CMU Sans Serif" panose="02000603000000000000" pitchFamily="2" charset="0"/>
              </a:rPr>
              <a:t>Bank Research Conference 2025</a:t>
            </a:r>
            <a:endParaRPr lang="en-US" dirty="0">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5" name="Text Placeholder 4">
            <a:extLst>
              <a:ext uri="{FF2B5EF4-FFF2-40B4-BE49-F238E27FC236}">
                <a16:creationId xmlns:a16="http://schemas.microsoft.com/office/drawing/2014/main" id="{78F925F9-9EE8-5850-F5ED-093A156963E6}"/>
              </a:ext>
            </a:extLst>
          </p:cNvPr>
          <p:cNvSpPr>
            <a:spLocks noGrp="1"/>
          </p:cNvSpPr>
          <p:nvPr>
            <p:ph type="body" sz="quarter" idx="15"/>
          </p:nvPr>
        </p:nvSpPr>
        <p:spPr>
          <a:xfrm>
            <a:off x="2044308" y="4507269"/>
            <a:ext cx="8029574" cy="440423"/>
          </a:xfrm>
        </p:spPr>
        <p:txBody>
          <a:bodyPr>
            <a:normAutofit/>
          </a:bodyPr>
          <a:lstStyle/>
          <a:p>
            <a:r>
              <a:rPr lang="en-US" sz="2000" dirty="0"/>
              <a:t>September 26</a:t>
            </a:r>
            <a:r>
              <a:rPr lang="en-US" sz="2000" baseline="30000" dirty="0"/>
              <a:t>th</a:t>
            </a:r>
            <a:r>
              <a:rPr lang="en-US" sz="2000" dirty="0"/>
              <a:t>, 2025</a:t>
            </a:r>
          </a:p>
        </p:txBody>
      </p:sp>
      <p:pic>
        <p:nvPicPr>
          <p:cNvPr id="7" name="Picture 6">
            <a:extLst>
              <a:ext uri="{FF2B5EF4-FFF2-40B4-BE49-F238E27FC236}">
                <a16:creationId xmlns:a16="http://schemas.microsoft.com/office/drawing/2014/main" id="{C89AB89A-B606-3808-7127-025C11CC3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7761" y="0"/>
            <a:ext cx="897436" cy="1344986"/>
          </a:xfrm>
          <a:prstGeom prst="rect">
            <a:avLst/>
          </a:prstGeom>
        </p:spPr>
      </p:pic>
    </p:spTree>
    <p:extLst>
      <p:ext uri="{BB962C8B-B14F-4D97-AF65-F5344CB8AC3E}">
        <p14:creationId xmlns:p14="http://schemas.microsoft.com/office/powerpoint/2010/main" val="2034190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FCB885-4728-3798-9B1C-A64CA43DC585}"/>
              </a:ext>
            </a:extLst>
          </p:cNvPr>
          <p:cNvSpPr>
            <a:spLocks noGrp="1"/>
          </p:cNvSpPr>
          <p:nvPr>
            <p:ph type="dt" sz="half" idx="10"/>
          </p:nvPr>
        </p:nvSpPr>
        <p:spPr>
          <a:solidFill>
            <a:srgbClr val="C00000"/>
          </a:solidFill>
        </p:spPr>
        <p:txBody>
          <a:bodyPr/>
          <a:lstStyle/>
          <a:p>
            <a:r>
              <a:rPr lang="en-US" dirty="0"/>
              <a:t>September 26</a:t>
            </a:r>
            <a:r>
              <a:rPr lang="en-US" baseline="30000" dirty="0"/>
              <a:t>th</a:t>
            </a:r>
            <a:r>
              <a:rPr lang="en-US" dirty="0"/>
              <a:t>, 2025</a:t>
            </a:r>
          </a:p>
        </p:txBody>
      </p:sp>
      <p:sp>
        <p:nvSpPr>
          <p:cNvPr id="3" name="Footer Placeholder 2">
            <a:extLst>
              <a:ext uri="{FF2B5EF4-FFF2-40B4-BE49-F238E27FC236}">
                <a16:creationId xmlns:a16="http://schemas.microsoft.com/office/drawing/2014/main" id="{02FDB263-BED6-D73F-3D26-F8A3CCEAE448}"/>
              </a:ext>
            </a:extLst>
          </p:cNvPr>
          <p:cNvSpPr>
            <a:spLocks noGrp="1"/>
          </p:cNvSpPr>
          <p:nvPr>
            <p:ph type="ftr" sz="quarter" idx="11"/>
          </p:nvPr>
        </p:nvSpPr>
        <p:spPr/>
        <p:txBody>
          <a:bodyPr/>
          <a:lstStyle/>
          <a:p>
            <a:r>
              <a:rPr lang="pt-BR" dirty="0"/>
              <a:t>BRC 2025</a:t>
            </a:r>
            <a:endParaRPr lang="en-US" dirty="0"/>
          </a:p>
        </p:txBody>
      </p:sp>
      <p:sp>
        <p:nvSpPr>
          <p:cNvPr id="4" name="Slide Number Placeholder 3">
            <a:extLst>
              <a:ext uri="{FF2B5EF4-FFF2-40B4-BE49-F238E27FC236}">
                <a16:creationId xmlns:a16="http://schemas.microsoft.com/office/drawing/2014/main" id="{FEAD299D-B044-F038-3156-0EF82DEF2388}"/>
              </a:ext>
            </a:extLst>
          </p:cNvPr>
          <p:cNvSpPr>
            <a:spLocks noGrp="1"/>
          </p:cNvSpPr>
          <p:nvPr>
            <p:ph type="sldNum" sz="quarter" idx="12"/>
          </p:nvPr>
        </p:nvSpPr>
        <p:spPr>
          <a:solidFill>
            <a:srgbClr val="C00000"/>
          </a:solidFill>
        </p:spPr>
        <p:txBody>
          <a:bodyPr/>
          <a:lstStyle/>
          <a:p>
            <a:fld id="{FAA8105A-9F50-7A47-B22F-19856B84F6D6}" type="slidenum">
              <a:rPr lang="en-US" smtClean="0"/>
              <a:pPr/>
              <a:t>10</a:t>
            </a:fld>
            <a:endParaRPr lang="en-US" dirty="0"/>
          </a:p>
        </p:txBody>
      </p:sp>
      <p:sp>
        <p:nvSpPr>
          <p:cNvPr id="6" name="TextBox 5">
            <a:extLst>
              <a:ext uri="{FF2B5EF4-FFF2-40B4-BE49-F238E27FC236}">
                <a16:creationId xmlns:a16="http://schemas.microsoft.com/office/drawing/2014/main" id="{EC0E8C7F-73F0-AB01-2DFE-3199684B24DE}"/>
              </a:ext>
            </a:extLst>
          </p:cNvPr>
          <p:cNvSpPr txBox="1"/>
          <p:nvPr/>
        </p:nvSpPr>
        <p:spPr>
          <a:xfrm>
            <a:off x="3048000" y="2809046"/>
            <a:ext cx="6107228" cy="707886"/>
          </a:xfrm>
          <a:prstGeom prst="rect">
            <a:avLst/>
          </a:prstGeom>
          <a:noFill/>
        </p:spPr>
        <p:txBody>
          <a:bodyPr wrap="square">
            <a:spAutoFit/>
          </a:bodyPr>
          <a:lstStyle/>
          <a:p>
            <a:pPr marL="0" indent="0" algn="ctr">
              <a:buNone/>
            </a:pPr>
            <a:r>
              <a:rPr lang="en-US" sz="4000" b="1" dirty="0">
                <a:solidFill>
                  <a:srgbClr val="C00000"/>
                </a:solidFill>
                <a:latin typeface="CMU Sans Serif Medium" panose="02000603000000000000"/>
              </a:rPr>
              <a:t>Descriptive Evidence</a:t>
            </a:r>
          </a:p>
        </p:txBody>
      </p:sp>
    </p:spTree>
    <p:extLst>
      <p:ext uri="{BB962C8B-B14F-4D97-AF65-F5344CB8AC3E}">
        <p14:creationId xmlns:p14="http://schemas.microsoft.com/office/powerpoint/2010/main" val="2582194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B5EC7-4070-FE6F-5D5E-1E723AD130A2}"/>
              </a:ext>
            </a:extLst>
          </p:cNvPr>
          <p:cNvSpPr>
            <a:spLocks noGrp="1"/>
          </p:cNvSpPr>
          <p:nvPr>
            <p:ph type="title"/>
          </p:nvPr>
        </p:nvSpPr>
        <p:spPr>
          <a:solidFill>
            <a:srgbClr val="C00000"/>
          </a:solidFill>
          <a:ln>
            <a:solidFill>
              <a:srgbClr val="C00000"/>
            </a:solidFill>
          </a:ln>
        </p:spPr>
        <p:txBody>
          <a:bodyPr>
            <a:normAutofit fontScale="90000"/>
          </a:bodyPr>
          <a:lstStyle/>
          <a:p>
            <a:pPr marL="111125"/>
            <a:r>
              <a:rPr lang="pt-PT" dirty="0"/>
              <a:t>We Have Data on This Market for 2016-2021</a:t>
            </a:r>
            <a:endParaRPr lang="en-US" dirty="0"/>
          </a:p>
        </p:txBody>
      </p:sp>
      <p:sp>
        <p:nvSpPr>
          <p:cNvPr id="4" name="Date Placeholder 3">
            <a:extLst>
              <a:ext uri="{FF2B5EF4-FFF2-40B4-BE49-F238E27FC236}">
                <a16:creationId xmlns:a16="http://schemas.microsoft.com/office/drawing/2014/main" id="{DFBB46FF-5FCD-1FC9-221F-32EEDFE5168D}"/>
              </a:ext>
            </a:extLst>
          </p:cNvPr>
          <p:cNvSpPr>
            <a:spLocks noGrp="1"/>
          </p:cNvSpPr>
          <p:nvPr>
            <p:ph type="dt" sz="half" idx="10"/>
          </p:nvPr>
        </p:nvSpPr>
        <p:spPr>
          <a:solidFill>
            <a:srgbClr val="C00000"/>
          </a:solidFill>
          <a:ln>
            <a:solidFill>
              <a:srgbClr val="C00000"/>
            </a:solidFill>
          </a:ln>
        </p:spPr>
        <p:txBody>
          <a:bodyPr/>
          <a:lstStyle/>
          <a:p>
            <a:r>
              <a:rPr lang="en-US" dirty="0"/>
              <a:t>September 26</a:t>
            </a:r>
            <a:r>
              <a:rPr lang="en-US" baseline="30000" dirty="0"/>
              <a:t>th</a:t>
            </a:r>
            <a:r>
              <a:rPr lang="en-US" dirty="0"/>
              <a:t>, 2025</a:t>
            </a:r>
          </a:p>
        </p:txBody>
      </p:sp>
      <p:sp>
        <p:nvSpPr>
          <p:cNvPr id="5" name="Footer Placeholder 4">
            <a:extLst>
              <a:ext uri="{FF2B5EF4-FFF2-40B4-BE49-F238E27FC236}">
                <a16:creationId xmlns:a16="http://schemas.microsoft.com/office/drawing/2014/main" id="{85BC4E7D-6BBA-D262-1AA6-15F5942FC673}"/>
              </a:ext>
            </a:extLst>
          </p:cNvPr>
          <p:cNvSpPr>
            <a:spLocks noGrp="1"/>
          </p:cNvSpPr>
          <p:nvPr>
            <p:ph type="ftr" sz="quarter" idx="11"/>
          </p:nvPr>
        </p:nvSpPr>
        <p:spPr/>
        <p:txBody>
          <a:bodyPr/>
          <a:lstStyle/>
          <a:p>
            <a:r>
              <a:rPr lang="pt-BR" dirty="0"/>
              <a:t>BRC 2025</a:t>
            </a:r>
            <a:endParaRPr lang="en-US" dirty="0"/>
          </a:p>
        </p:txBody>
      </p:sp>
      <p:sp>
        <p:nvSpPr>
          <p:cNvPr id="6" name="Slide Number Placeholder 5">
            <a:extLst>
              <a:ext uri="{FF2B5EF4-FFF2-40B4-BE49-F238E27FC236}">
                <a16:creationId xmlns:a16="http://schemas.microsoft.com/office/drawing/2014/main" id="{7468A6F2-71E9-C08D-D909-EC008A9C0B90}"/>
              </a:ext>
            </a:extLst>
          </p:cNvPr>
          <p:cNvSpPr>
            <a:spLocks noGrp="1"/>
          </p:cNvSpPr>
          <p:nvPr>
            <p:ph type="sldNum" sz="quarter" idx="12"/>
          </p:nvPr>
        </p:nvSpPr>
        <p:spPr>
          <a:solidFill>
            <a:srgbClr val="C00000"/>
          </a:solidFill>
          <a:ln>
            <a:solidFill>
              <a:srgbClr val="C00000"/>
            </a:solidFill>
          </a:ln>
        </p:spPr>
        <p:txBody>
          <a:bodyPr/>
          <a:lstStyle/>
          <a:p>
            <a:fld id="{FAA8105A-9F50-7A47-B22F-19856B84F6D6}" type="slidenum">
              <a:rPr lang="en-US" smtClean="0"/>
              <a:pPr/>
              <a:t>11</a:t>
            </a:fld>
            <a:endParaRPr lang="en-US" dirty="0"/>
          </a:p>
        </p:txBody>
      </p:sp>
      <p:pic>
        <p:nvPicPr>
          <p:cNvPr id="7" name="Picture 6">
            <a:extLst>
              <a:ext uri="{FF2B5EF4-FFF2-40B4-BE49-F238E27FC236}">
                <a16:creationId xmlns:a16="http://schemas.microsoft.com/office/drawing/2014/main" id="{59B65414-6412-0DFD-8CBF-31B20BB72D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3199" y="30480"/>
            <a:ext cx="562157" cy="842504"/>
          </a:xfrm>
          <a:prstGeom prst="rect">
            <a:avLst/>
          </a:prstGeom>
        </p:spPr>
      </p:pic>
      <p:pic>
        <p:nvPicPr>
          <p:cNvPr id="8" name="Picture 7">
            <a:extLst>
              <a:ext uri="{FF2B5EF4-FFF2-40B4-BE49-F238E27FC236}">
                <a16:creationId xmlns:a16="http://schemas.microsoft.com/office/drawing/2014/main" id="{7C356E7B-9978-8D5A-00C9-284D60DE7A61}"/>
              </a:ext>
            </a:extLst>
          </p:cNvPr>
          <p:cNvPicPr>
            <a:picLocks noChangeAspect="1"/>
          </p:cNvPicPr>
          <p:nvPr/>
        </p:nvPicPr>
        <p:blipFill>
          <a:blip r:embed="rId4"/>
          <a:stretch>
            <a:fillRect/>
          </a:stretch>
        </p:blipFill>
        <p:spPr>
          <a:xfrm>
            <a:off x="1771393" y="1041635"/>
            <a:ext cx="8107953" cy="2608109"/>
          </a:xfrm>
          <a:prstGeom prst="rect">
            <a:avLst/>
          </a:prstGeom>
        </p:spPr>
      </p:pic>
      <p:pic>
        <p:nvPicPr>
          <p:cNvPr id="10" name="Picture 9">
            <a:extLst>
              <a:ext uri="{FF2B5EF4-FFF2-40B4-BE49-F238E27FC236}">
                <a16:creationId xmlns:a16="http://schemas.microsoft.com/office/drawing/2014/main" id="{5917A9AF-20B7-37C0-378A-125C74821147}"/>
              </a:ext>
            </a:extLst>
          </p:cNvPr>
          <p:cNvPicPr>
            <a:picLocks noChangeAspect="1"/>
          </p:cNvPicPr>
          <p:nvPr/>
        </p:nvPicPr>
        <p:blipFill>
          <a:blip r:embed="rId5"/>
          <a:stretch>
            <a:fillRect/>
          </a:stretch>
        </p:blipFill>
        <p:spPr>
          <a:xfrm>
            <a:off x="1890306" y="3482305"/>
            <a:ext cx="7931600" cy="2143509"/>
          </a:xfrm>
          <a:prstGeom prst="rect">
            <a:avLst/>
          </a:prstGeom>
        </p:spPr>
      </p:pic>
      <p:sp>
        <p:nvSpPr>
          <p:cNvPr id="13" name="Rectangle 12">
            <a:extLst>
              <a:ext uri="{FF2B5EF4-FFF2-40B4-BE49-F238E27FC236}">
                <a16:creationId xmlns:a16="http://schemas.microsoft.com/office/drawing/2014/main" id="{E2C53133-9A78-6C2F-E220-78CA166E140C}"/>
              </a:ext>
            </a:extLst>
          </p:cNvPr>
          <p:cNvSpPr/>
          <p:nvPr/>
        </p:nvSpPr>
        <p:spPr>
          <a:xfrm>
            <a:off x="6039961" y="4461287"/>
            <a:ext cx="787286" cy="1029212"/>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288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B5EC7-4070-FE6F-5D5E-1E723AD130A2}"/>
              </a:ext>
            </a:extLst>
          </p:cNvPr>
          <p:cNvSpPr>
            <a:spLocks noGrp="1"/>
          </p:cNvSpPr>
          <p:nvPr>
            <p:ph type="title"/>
          </p:nvPr>
        </p:nvSpPr>
        <p:spPr>
          <a:solidFill>
            <a:srgbClr val="C00000"/>
          </a:solidFill>
          <a:ln>
            <a:solidFill>
              <a:srgbClr val="C00000"/>
            </a:solidFill>
          </a:ln>
        </p:spPr>
        <p:txBody>
          <a:bodyPr>
            <a:normAutofit fontScale="90000"/>
          </a:bodyPr>
          <a:lstStyle/>
          <a:p>
            <a:pPr marL="111125"/>
            <a:r>
              <a:rPr lang="pt-PT" dirty="0"/>
              <a:t>Result #1: High Default, High Loan Prices</a:t>
            </a:r>
            <a:endParaRPr lang="en-US" dirty="0"/>
          </a:p>
        </p:txBody>
      </p:sp>
      <p:sp>
        <p:nvSpPr>
          <p:cNvPr id="4" name="Date Placeholder 3">
            <a:extLst>
              <a:ext uri="{FF2B5EF4-FFF2-40B4-BE49-F238E27FC236}">
                <a16:creationId xmlns:a16="http://schemas.microsoft.com/office/drawing/2014/main" id="{DFBB46FF-5FCD-1FC9-221F-32EEDFE5168D}"/>
              </a:ext>
            </a:extLst>
          </p:cNvPr>
          <p:cNvSpPr>
            <a:spLocks noGrp="1"/>
          </p:cNvSpPr>
          <p:nvPr>
            <p:ph type="dt" sz="half" idx="10"/>
          </p:nvPr>
        </p:nvSpPr>
        <p:spPr>
          <a:solidFill>
            <a:srgbClr val="C00000"/>
          </a:solidFill>
          <a:ln>
            <a:solidFill>
              <a:srgbClr val="C00000"/>
            </a:solidFill>
          </a:ln>
        </p:spPr>
        <p:txBody>
          <a:bodyPr/>
          <a:lstStyle/>
          <a:p>
            <a:r>
              <a:rPr lang="en-US" dirty="0"/>
              <a:t>September 26</a:t>
            </a:r>
            <a:r>
              <a:rPr lang="en-US" baseline="30000" dirty="0"/>
              <a:t>th</a:t>
            </a:r>
            <a:r>
              <a:rPr lang="en-US" dirty="0"/>
              <a:t>, 2025</a:t>
            </a:r>
          </a:p>
        </p:txBody>
      </p:sp>
      <p:sp>
        <p:nvSpPr>
          <p:cNvPr id="5" name="Footer Placeholder 4">
            <a:extLst>
              <a:ext uri="{FF2B5EF4-FFF2-40B4-BE49-F238E27FC236}">
                <a16:creationId xmlns:a16="http://schemas.microsoft.com/office/drawing/2014/main" id="{85BC4E7D-6BBA-D262-1AA6-15F5942FC673}"/>
              </a:ext>
            </a:extLst>
          </p:cNvPr>
          <p:cNvSpPr>
            <a:spLocks noGrp="1"/>
          </p:cNvSpPr>
          <p:nvPr>
            <p:ph type="ftr" sz="quarter" idx="11"/>
          </p:nvPr>
        </p:nvSpPr>
        <p:spPr/>
        <p:txBody>
          <a:bodyPr/>
          <a:lstStyle/>
          <a:p>
            <a:r>
              <a:rPr lang="pt-BR" dirty="0"/>
              <a:t>BRC 2025</a:t>
            </a:r>
            <a:endParaRPr lang="en-US" dirty="0"/>
          </a:p>
        </p:txBody>
      </p:sp>
      <p:sp>
        <p:nvSpPr>
          <p:cNvPr id="6" name="Slide Number Placeholder 5">
            <a:extLst>
              <a:ext uri="{FF2B5EF4-FFF2-40B4-BE49-F238E27FC236}">
                <a16:creationId xmlns:a16="http://schemas.microsoft.com/office/drawing/2014/main" id="{7468A6F2-71E9-C08D-D909-EC008A9C0B90}"/>
              </a:ext>
            </a:extLst>
          </p:cNvPr>
          <p:cNvSpPr>
            <a:spLocks noGrp="1"/>
          </p:cNvSpPr>
          <p:nvPr>
            <p:ph type="sldNum" sz="quarter" idx="12"/>
          </p:nvPr>
        </p:nvSpPr>
        <p:spPr>
          <a:solidFill>
            <a:srgbClr val="C00000"/>
          </a:solidFill>
          <a:ln>
            <a:solidFill>
              <a:srgbClr val="C00000"/>
            </a:solidFill>
          </a:ln>
        </p:spPr>
        <p:txBody>
          <a:bodyPr/>
          <a:lstStyle/>
          <a:p>
            <a:fld id="{FAA8105A-9F50-7A47-B22F-19856B84F6D6}" type="slidenum">
              <a:rPr lang="en-US" smtClean="0"/>
              <a:pPr/>
              <a:t>12</a:t>
            </a:fld>
            <a:endParaRPr lang="en-US" dirty="0"/>
          </a:p>
        </p:txBody>
      </p:sp>
      <p:pic>
        <p:nvPicPr>
          <p:cNvPr id="7" name="Picture 6">
            <a:extLst>
              <a:ext uri="{FF2B5EF4-FFF2-40B4-BE49-F238E27FC236}">
                <a16:creationId xmlns:a16="http://schemas.microsoft.com/office/drawing/2014/main" id="{59B65414-6412-0DFD-8CBF-31B20BB72D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3199" y="30480"/>
            <a:ext cx="562157" cy="842504"/>
          </a:xfrm>
          <a:prstGeom prst="rect">
            <a:avLst/>
          </a:prstGeom>
        </p:spPr>
      </p:pic>
      <p:pic>
        <p:nvPicPr>
          <p:cNvPr id="9" name="Picture 8">
            <a:extLst>
              <a:ext uri="{FF2B5EF4-FFF2-40B4-BE49-F238E27FC236}">
                <a16:creationId xmlns:a16="http://schemas.microsoft.com/office/drawing/2014/main" id="{21C634F1-9805-D7C2-CA3C-54B7B127F89A}"/>
              </a:ext>
            </a:extLst>
          </p:cNvPr>
          <p:cNvPicPr>
            <a:picLocks noChangeAspect="1"/>
          </p:cNvPicPr>
          <p:nvPr/>
        </p:nvPicPr>
        <p:blipFill>
          <a:blip r:embed="rId3"/>
          <a:stretch>
            <a:fillRect/>
          </a:stretch>
        </p:blipFill>
        <p:spPr>
          <a:xfrm>
            <a:off x="0" y="1124672"/>
            <a:ext cx="12192000" cy="5192096"/>
          </a:xfrm>
          <a:prstGeom prst="rect">
            <a:avLst/>
          </a:prstGeom>
        </p:spPr>
      </p:pic>
      <p:sp>
        <p:nvSpPr>
          <p:cNvPr id="11" name="Rectangle 10">
            <a:extLst>
              <a:ext uri="{FF2B5EF4-FFF2-40B4-BE49-F238E27FC236}">
                <a16:creationId xmlns:a16="http://schemas.microsoft.com/office/drawing/2014/main" id="{D436B125-C5BD-E218-606E-B91D3E79BC21}"/>
              </a:ext>
            </a:extLst>
          </p:cNvPr>
          <p:cNvSpPr/>
          <p:nvPr/>
        </p:nvSpPr>
        <p:spPr>
          <a:xfrm>
            <a:off x="6364705" y="1124672"/>
            <a:ext cx="5783179" cy="48450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aph of a number of different colored lines&#10;&#10;AI-generated content may be incorrect.">
            <a:extLst>
              <a:ext uri="{FF2B5EF4-FFF2-40B4-BE49-F238E27FC236}">
                <a16:creationId xmlns:a16="http://schemas.microsoft.com/office/drawing/2014/main" id="{F40F704F-E7E2-E123-4BA3-894C66ACE4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2252" y="1124672"/>
            <a:ext cx="5185611" cy="4845020"/>
          </a:xfrm>
          <a:prstGeom prst="rect">
            <a:avLst/>
          </a:prstGeom>
        </p:spPr>
      </p:pic>
    </p:spTree>
    <p:extLst>
      <p:ext uri="{BB962C8B-B14F-4D97-AF65-F5344CB8AC3E}">
        <p14:creationId xmlns:p14="http://schemas.microsoft.com/office/powerpoint/2010/main" val="2501658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B5EC7-4070-FE6F-5D5E-1E723AD130A2}"/>
              </a:ext>
            </a:extLst>
          </p:cNvPr>
          <p:cNvSpPr>
            <a:spLocks noGrp="1"/>
          </p:cNvSpPr>
          <p:nvPr>
            <p:ph type="title"/>
          </p:nvPr>
        </p:nvSpPr>
        <p:spPr>
          <a:solidFill>
            <a:srgbClr val="C00000"/>
          </a:solidFill>
          <a:ln>
            <a:solidFill>
              <a:srgbClr val="C00000"/>
            </a:solidFill>
          </a:ln>
        </p:spPr>
        <p:txBody>
          <a:bodyPr>
            <a:normAutofit fontScale="90000"/>
          </a:bodyPr>
          <a:lstStyle/>
          <a:p>
            <a:pPr marL="111125"/>
            <a:r>
              <a:rPr lang="pt-PT" dirty="0"/>
              <a:t>Borrowers Are More Vulnerable Than Lenders</a:t>
            </a:r>
            <a:endParaRPr lang="en-US" dirty="0"/>
          </a:p>
        </p:txBody>
      </p:sp>
      <p:sp>
        <p:nvSpPr>
          <p:cNvPr id="4" name="Date Placeholder 3">
            <a:extLst>
              <a:ext uri="{FF2B5EF4-FFF2-40B4-BE49-F238E27FC236}">
                <a16:creationId xmlns:a16="http://schemas.microsoft.com/office/drawing/2014/main" id="{DFBB46FF-5FCD-1FC9-221F-32EEDFE5168D}"/>
              </a:ext>
            </a:extLst>
          </p:cNvPr>
          <p:cNvSpPr>
            <a:spLocks noGrp="1"/>
          </p:cNvSpPr>
          <p:nvPr>
            <p:ph type="dt" sz="half" idx="10"/>
          </p:nvPr>
        </p:nvSpPr>
        <p:spPr>
          <a:solidFill>
            <a:srgbClr val="C00000"/>
          </a:solidFill>
          <a:ln>
            <a:solidFill>
              <a:srgbClr val="C00000"/>
            </a:solidFill>
          </a:ln>
        </p:spPr>
        <p:txBody>
          <a:bodyPr/>
          <a:lstStyle/>
          <a:p>
            <a:r>
              <a:rPr lang="en-US" dirty="0"/>
              <a:t>September 26</a:t>
            </a:r>
            <a:r>
              <a:rPr lang="en-US" baseline="30000" dirty="0"/>
              <a:t>th</a:t>
            </a:r>
            <a:r>
              <a:rPr lang="en-US" dirty="0"/>
              <a:t>, 2025</a:t>
            </a:r>
          </a:p>
        </p:txBody>
      </p:sp>
      <p:sp>
        <p:nvSpPr>
          <p:cNvPr id="5" name="Footer Placeholder 4">
            <a:extLst>
              <a:ext uri="{FF2B5EF4-FFF2-40B4-BE49-F238E27FC236}">
                <a16:creationId xmlns:a16="http://schemas.microsoft.com/office/drawing/2014/main" id="{85BC4E7D-6BBA-D262-1AA6-15F5942FC673}"/>
              </a:ext>
            </a:extLst>
          </p:cNvPr>
          <p:cNvSpPr>
            <a:spLocks noGrp="1"/>
          </p:cNvSpPr>
          <p:nvPr>
            <p:ph type="ftr" sz="quarter" idx="11"/>
          </p:nvPr>
        </p:nvSpPr>
        <p:spPr/>
        <p:txBody>
          <a:bodyPr/>
          <a:lstStyle/>
          <a:p>
            <a:r>
              <a:rPr lang="pt-BR" dirty="0"/>
              <a:t>BRC 2025</a:t>
            </a:r>
            <a:endParaRPr lang="en-US" dirty="0"/>
          </a:p>
        </p:txBody>
      </p:sp>
      <p:sp>
        <p:nvSpPr>
          <p:cNvPr id="6" name="Slide Number Placeholder 5">
            <a:extLst>
              <a:ext uri="{FF2B5EF4-FFF2-40B4-BE49-F238E27FC236}">
                <a16:creationId xmlns:a16="http://schemas.microsoft.com/office/drawing/2014/main" id="{7468A6F2-71E9-C08D-D909-EC008A9C0B90}"/>
              </a:ext>
            </a:extLst>
          </p:cNvPr>
          <p:cNvSpPr>
            <a:spLocks noGrp="1"/>
          </p:cNvSpPr>
          <p:nvPr>
            <p:ph type="sldNum" sz="quarter" idx="12"/>
          </p:nvPr>
        </p:nvSpPr>
        <p:spPr>
          <a:solidFill>
            <a:srgbClr val="C00000"/>
          </a:solidFill>
          <a:ln>
            <a:solidFill>
              <a:srgbClr val="C00000"/>
            </a:solidFill>
          </a:ln>
        </p:spPr>
        <p:txBody>
          <a:bodyPr/>
          <a:lstStyle/>
          <a:p>
            <a:fld id="{FAA8105A-9F50-7A47-B22F-19856B84F6D6}" type="slidenum">
              <a:rPr lang="en-US" smtClean="0"/>
              <a:pPr/>
              <a:t>13</a:t>
            </a:fld>
            <a:endParaRPr lang="en-US" dirty="0"/>
          </a:p>
        </p:txBody>
      </p:sp>
      <p:pic>
        <p:nvPicPr>
          <p:cNvPr id="7" name="Picture 6">
            <a:extLst>
              <a:ext uri="{FF2B5EF4-FFF2-40B4-BE49-F238E27FC236}">
                <a16:creationId xmlns:a16="http://schemas.microsoft.com/office/drawing/2014/main" id="{59B65414-6412-0DFD-8CBF-31B20BB72D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3199" y="30480"/>
            <a:ext cx="562157" cy="842504"/>
          </a:xfrm>
          <a:prstGeom prst="rect">
            <a:avLst/>
          </a:prstGeom>
        </p:spPr>
      </p:pic>
      <p:pic>
        <p:nvPicPr>
          <p:cNvPr id="9" name="Picture 8">
            <a:extLst>
              <a:ext uri="{FF2B5EF4-FFF2-40B4-BE49-F238E27FC236}">
                <a16:creationId xmlns:a16="http://schemas.microsoft.com/office/drawing/2014/main" id="{4D4B6257-878F-C991-33CE-F24A25BE3E68}"/>
              </a:ext>
            </a:extLst>
          </p:cNvPr>
          <p:cNvPicPr>
            <a:picLocks noChangeAspect="1"/>
          </p:cNvPicPr>
          <p:nvPr/>
        </p:nvPicPr>
        <p:blipFill>
          <a:blip r:embed="rId3"/>
          <a:stretch>
            <a:fillRect/>
          </a:stretch>
        </p:blipFill>
        <p:spPr>
          <a:xfrm>
            <a:off x="1648380" y="1286492"/>
            <a:ext cx="8895239" cy="4632285"/>
          </a:xfrm>
          <a:prstGeom prst="rect">
            <a:avLst/>
          </a:prstGeom>
        </p:spPr>
      </p:pic>
    </p:spTree>
    <p:extLst>
      <p:ext uri="{BB962C8B-B14F-4D97-AF65-F5344CB8AC3E}">
        <p14:creationId xmlns:p14="http://schemas.microsoft.com/office/powerpoint/2010/main" val="2190386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B5EC7-4070-FE6F-5D5E-1E723AD130A2}"/>
              </a:ext>
            </a:extLst>
          </p:cNvPr>
          <p:cNvSpPr>
            <a:spLocks noGrp="1"/>
          </p:cNvSpPr>
          <p:nvPr>
            <p:ph type="title"/>
          </p:nvPr>
        </p:nvSpPr>
        <p:spPr>
          <a:solidFill>
            <a:srgbClr val="C00000"/>
          </a:solidFill>
          <a:ln>
            <a:solidFill>
              <a:srgbClr val="C00000"/>
            </a:solidFill>
          </a:ln>
        </p:spPr>
        <p:txBody>
          <a:bodyPr>
            <a:normAutofit fontScale="90000"/>
          </a:bodyPr>
          <a:lstStyle/>
          <a:p>
            <a:pPr marL="111125"/>
            <a:r>
              <a:rPr lang="pt-PT" dirty="0"/>
              <a:t>Result #2: Minority of Powerful Lenders</a:t>
            </a:r>
            <a:endParaRPr lang="en-US" dirty="0"/>
          </a:p>
        </p:txBody>
      </p:sp>
      <p:sp>
        <p:nvSpPr>
          <p:cNvPr id="4" name="Date Placeholder 3">
            <a:extLst>
              <a:ext uri="{FF2B5EF4-FFF2-40B4-BE49-F238E27FC236}">
                <a16:creationId xmlns:a16="http://schemas.microsoft.com/office/drawing/2014/main" id="{DFBB46FF-5FCD-1FC9-221F-32EEDFE5168D}"/>
              </a:ext>
            </a:extLst>
          </p:cNvPr>
          <p:cNvSpPr>
            <a:spLocks noGrp="1"/>
          </p:cNvSpPr>
          <p:nvPr>
            <p:ph type="dt" sz="half" idx="10"/>
          </p:nvPr>
        </p:nvSpPr>
        <p:spPr>
          <a:solidFill>
            <a:srgbClr val="C00000"/>
          </a:solidFill>
          <a:ln>
            <a:solidFill>
              <a:srgbClr val="C00000"/>
            </a:solidFill>
          </a:ln>
        </p:spPr>
        <p:txBody>
          <a:bodyPr/>
          <a:lstStyle/>
          <a:p>
            <a:r>
              <a:rPr lang="en-US" dirty="0"/>
              <a:t>September 26</a:t>
            </a:r>
            <a:r>
              <a:rPr lang="en-US" baseline="30000" dirty="0"/>
              <a:t>th</a:t>
            </a:r>
            <a:r>
              <a:rPr lang="en-US" dirty="0"/>
              <a:t>, 2025</a:t>
            </a:r>
          </a:p>
        </p:txBody>
      </p:sp>
      <p:sp>
        <p:nvSpPr>
          <p:cNvPr id="5" name="Footer Placeholder 4">
            <a:extLst>
              <a:ext uri="{FF2B5EF4-FFF2-40B4-BE49-F238E27FC236}">
                <a16:creationId xmlns:a16="http://schemas.microsoft.com/office/drawing/2014/main" id="{85BC4E7D-6BBA-D262-1AA6-15F5942FC673}"/>
              </a:ext>
            </a:extLst>
          </p:cNvPr>
          <p:cNvSpPr>
            <a:spLocks noGrp="1"/>
          </p:cNvSpPr>
          <p:nvPr>
            <p:ph type="ftr" sz="quarter" idx="11"/>
          </p:nvPr>
        </p:nvSpPr>
        <p:spPr/>
        <p:txBody>
          <a:bodyPr/>
          <a:lstStyle/>
          <a:p>
            <a:r>
              <a:rPr lang="pt-BR" dirty="0"/>
              <a:t>BRC 2025</a:t>
            </a:r>
            <a:endParaRPr lang="en-US" dirty="0"/>
          </a:p>
        </p:txBody>
      </p:sp>
      <p:sp>
        <p:nvSpPr>
          <p:cNvPr id="6" name="Slide Number Placeholder 5">
            <a:extLst>
              <a:ext uri="{FF2B5EF4-FFF2-40B4-BE49-F238E27FC236}">
                <a16:creationId xmlns:a16="http://schemas.microsoft.com/office/drawing/2014/main" id="{7468A6F2-71E9-C08D-D909-EC008A9C0B90}"/>
              </a:ext>
            </a:extLst>
          </p:cNvPr>
          <p:cNvSpPr>
            <a:spLocks noGrp="1"/>
          </p:cNvSpPr>
          <p:nvPr>
            <p:ph type="sldNum" sz="quarter" idx="12"/>
          </p:nvPr>
        </p:nvSpPr>
        <p:spPr>
          <a:solidFill>
            <a:srgbClr val="C00000"/>
          </a:solidFill>
          <a:ln>
            <a:solidFill>
              <a:srgbClr val="C00000"/>
            </a:solidFill>
          </a:ln>
        </p:spPr>
        <p:txBody>
          <a:bodyPr/>
          <a:lstStyle/>
          <a:p>
            <a:fld id="{FAA8105A-9F50-7A47-B22F-19856B84F6D6}" type="slidenum">
              <a:rPr lang="en-US" smtClean="0"/>
              <a:pPr/>
              <a:t>14</a:t>
            </a:fld>
            <a:endParaRPr lang="en-US" dirty="0"/>
          </a:p>
        </p:txBody>
      </p:sp>
      <p:pic>
        <p:nvPicPr>
          <p:cNvPr id="7" name="Picture 6">
            <a:extLst>
              <a:ext uri="{FF2B5EF4-FFF2-40B4-BE49-F238E27FC236}">
                <a16:creationId xmlns:a16="http://schemas.microsoft.com/office/drawing/2014/main" id="{59B65414-6412-0DFD-8CBF-31B20BB72D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3199" y="30480"/>
            <a:ext cx="562157" cy="842504"/>
          </a:xfrm>
          <a:prstGeom prst="rect">
            <a:avLst/>
          </a:prstGeom>
        </p:spPr>
      </p:pic>
      <p:pic>
        <p:nvPicPr>
          <p:cNvPr id="9" name="Picture 8" descr="A graph of a market share&#10;&#10;AI-generated content may be incorrect.">
            <a:extLst>
              <a:ext uri="{FF2B5EF4-FFF2-40B4-BE49-F238E27FC236}">
                <a16:creationId xmlns:a16="http://schemas.microsoft.com/office/drawing/2014/main" id="{8CF59427-AAFE-F36E-7E32-F8332428EB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507" y="1051357"/>
            <a:ext cx="4827378" cy="4755286"/>
          </a:xfrm>
          <a:prstGeom prst="rect">
            <a:avLst/>
          </a:prstGeom>
        </p:spPr>
      </p:pic>
      <p:pic>
        <p:nvPicPr>
          <p:cNvPr id="11" name="Picture 10" descr="A graph with numbers and lines&#10;&#10;AI-generated content may be incorrect.">
            <a:extLst>
              <a:ext uri="{FF2B5EF4-FFF2-40B4-BE49-F238E27FC236}">
                <a16:creationId xmlns:a16="http://schemas.microsoft.com/office/drawing/2014/main" id="{9BB884D6-A13F-CE71-6C6C-891F049378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5720" y="1080153"/>
            <a:ext cx="4988773" cy="4697694"/>
          </a:xfrm>
          <a:prstGeom prst="rect">
            <a:avLst/>
          </a:prstGeom>
        </p:spPr>
      </p:pic>
    </p:spTree>
    <p:extLst>
      <p:ext uri="{BB962C8B-B14F-4D97-AF65-F5344CB8AC3E}">
        <p14:creationId xmlns:p14="http://schemas.microsoft.com/office/powerpoint/2010/main" val="2849908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B5EC7-4070-FE6F-5D5E-1E723AD130A2}"/>
              </a:ext>
            </a:extLst>
          </p:cNvPr>
          <p:cNvSpPr>
            <a:spLocks noGrp="1"/>
          </p:cNvSpPr>
          <p:nvPr>
            <p:ph type="title"/>
          </p:nvPr>
        </p:nvSpPr>
        <p:spPr>
          <a:solidFill>
            <a:srgbClr val="C00000"/>
          </a:solidFill>
          <a:ln>
            <a:solidFill>
              <a:srgbClr val="C00000"/>
            </a:solidFill>
          </a:ln>
        </p:spPr>
        <p:txBody>
          <a:bodyPr>
            <a:normAutofit fontScale="90000"/>
          </a:bodyPr>
          <a:lstStyle/>
          <a:p>
            <a:pPr marL="111125"/>
            <a:r>
              <a:rPr lang="pt-PT" dirty="0"/>
              <a:t>Result #2: Minority of Powerful + Profitable Lenders</a:t>
            </a:r>
            <a:endParaRPr lang="en-US" dirty="0"/>
          </a:p>
        </p:txBody>
      </p:sp>
      <p:sp>
        <p:nvSpPr>
          <p:cNvPr id="4" name="Date Placeholder 3">
            <a:extLst>
              <a:ext uri="{FF2B5EF4-FFF2-40B4-BE49-F238E27FC236}">
                <a16:creationId xmlns:a16="http://schemas.microsoft.com/office/drawing/2014/main" id="{DFBB46FF-5FCD-1FC9-221F-32EEDFE5168D}"/>
              </a:ext>
            </a:extLst>
          </p:cNvPr>
          <p:cNvSpPr>
            <a:spLocks noGrp="1"/>
          </p:cNvSpPr>
          <p:nvPr>
            <p:ph type="dt" sz="half" idx="10"/>
          </p:nvPr>
        </p:nvSpPr>
        <p:spPr>
          <a:solidFill>
            <a:srgbClr val="C00000"/>
          </a:solidFill>
          <a:ln>
            <a:solidFill>
              <a:srgbClr val="C00000"/>
            </a:solidFill>
          </a:ln>
        </p:spPr>
        <p:txBody>
          <a:bodyPr/>
          <a:lstStyle/>
          <a:p>
            <a:r>
              <a:rPr lang="en-US" dirty="0"/>
              <a:t>September 26</a:t>
            </a:r>
            <a:r>
              <a:rPr lang="en-US" baseline="30000" dirty="0"/>
              <a:t>th</a:t>
            </a:r>
            <a:r>
              <a:rPr lang="en-US" dirty="0"/>
              <a:t>, 2025</a:t>
            </a:r>
          </a:p>
        </p:txBody>
      </p:sp>
      <p:sp>
        <p:nvSpPr>
          <p:cNvPr id="5" name="Footer Placeholder 4">
            <a:extLst>
              <a:ext uri="{FF2B5EF4-FFF2-40B4-BE49-F238E27FC236}">
                <a16:creationId xmlns:a16="http://schemas.microsoft.com/office/drawing/2014/main" id="{85BC4E7D-6BBA-D262-1AA6-15F5942FC673}"/>
              </a:ext>
            </a:extLst>
          </p:cNvPr>
          <p:cNvSpPr>
            <a:spLocks noGrp="1"/>
          </p:cNvSpPr>
          <p:nvPr>
            <p:ph type="ftr" sz="quarter" idx="11"/>
          </p:nvPr>
        </p:nvSpPr>
        <p:spPr/>
        <p:txBody>
          <a:bodyPr/>
          <a:lstStyle/>
          <a:p>
            <a:r>
              <a:rPr lang="pt-BR" dirty="0"/>
              <a:t>BRC 2025</a:t>
            </a:r>
            <a:endParaRPr lang="en-US" dirty="0"/>
          </a:p>
        </p:txBody>
      </p:sp>
      <p:sp>
        <p:nvSpPr>
          <p:cNvPr id="6" name="Slide Number Placeholder 5">
            <a:extLst>
              <a:ext uri="{FF2B5EF4-FFF2-40B4-BE49-F238E27FC236}">
                <a16:creationId xmlns:a16="http://schemas.microsoft.com/office/drawing/2014/main" id="{7468A6F2-71E9-C08D-D909-EC008A9C0B90}"/>
              </a:ext>
            </a:extLst>
          </p:cNvPr>
          <p:cNvSpPr>
            <a:spLocks noGrp="1"/>
          </p:cNvSpPr>
          <p:nvPr>
            <p:ph type="sldNum" sz="quarter" idx="12"/>
          </p:nvPr>
        </p:nvSpPr>
        <p:spPr>
          <a:solidFill>
            <a:srgbClr val="C00000"/>
          </a:solidFill>
          <a:ln>
            <a:solidFill>
              <a:srgbClr val="C00000"/>
            </a:solidFill>
          </a:ln>
        </p:spPr>
        <p:txBody>
          <a:bodyPr/>
          <a:lstStyle/>
          <a:p>
            <a:fld id="{FAA8105A-9F50-7A47-B22F-19856B84F6D6}" type="slidenum">
              <a:rPr lang="en-US" smtClean="0"/>
              <a:pPr/>
              <a:t>15</a:t>
            </a:fld>
            <a:endParaRPr lang="en-US" dirty="0"/>
          </a:p>
        </p:txBody>
      </p:sp>
      <p:pic>
        <p:nvPicPr>
          <p:cNvPr id="7" name="Picture 6">
            <a:extLst>
              <a:ext uri="{FF2B5EF4-FFF2-40B4-BE49-F238E27FC236}">
                <a16:creationId xmlns:a16="http://schemas.microsoft.com/office/drawing/2014/main" id="{59B65414-6412-0DFD-8CBF-31B20BB72D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3199" y="30480"/>
            <a:ext cx="562157" cy="842504"/>
          </a:xfrm>
          <a:prstGeom prst="rect">
            <a:avLst/>
          </a:prstGeom>
        </p:spPr>
      </p:pic>
      <p:pic>
        <p:nvPicPr>
          <p:cNvPr id="8" name="Picture 7" descr="A graph of a number of people&#10;&#10;AI-generated content may be incorrect.">
            <a:extLst>
              <a:ext uri="{FF2B5EF4-FFF2-40B4-BE49-F238E27FC236}">
                <a16:creationId xmlns:a16="http://schemas.microsoft.com/office/drawing/2014/main" id="{AAE35574-9141-FE52-562D-7B4F0FF1F3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012" y="1106419"/>
            <a:ext cx="4636017" cy="4645161"/>
          </a:xfrm>
          <a:prstGeom prst="rect">
            <a:avLst/>
          </a:prstGeom>
        </p:spPr>
      </p:pic>
      <p:pic>
        <p:nvPicPr>
          <p:cNvPr id="11" name="Picture 10" descr="A graph with lines and numbers&#10;&#10;AI-generated content may be incorrect.">
            <a:extLst>
              <a:ext uri="{FF2B5EF4-FFF2-40B4-BE49-F238E27FC236}">
                <a16:creationId xmlns:a16="http://schemas.microsoft.com/office/drawing/2014/main" id="{5AB85428-1955-4714-A1A0-E019604B72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3067" y="1223923"/>
            <a:ext cx="4629921" cy="4770130"/>
          </a:xfrm>
          <a:prstGeom prst="rect">
            <a:avLst/>
          </a:prstGeom>
        </p:spPr>
      </p:pic>
    </p:spTree>
    <p:extLst>
      <p:ext uri="{BB962C8B-B14F-4D97-AF65-F5344CB8AC3E}">
        <p14:creationId xmlns:p14="http://schemas.microsoft.com/office/powerpoint/2010/main" val="3386088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FCB885-4728-3798-9B1C-A64CA43DC585}"/>
              </a:ext>
            </a:extLst>
          </p:cNvPr>
          <p:cNvSpPr>
            <a:spLocks noGrp="1"/>
          </p:cNvSpPr>
          <p:nvPr>
            <p:ph type="dt" sz="half" idx="10"/>
          </p:nvPr>
        </p:nvSpPr>
        <p:spPr>
          <a:solidFill>
            <a:srgbClr val="C00000"/>
          </a:solidFill>
        </p:spPr>
        <p:txBody>
          <a:bodyPr/>
          <a:lstStyle/>
          <a:p>
            <a:r>
              <a:rPr lang="en-US" dirty="0"/>
              <a:t>September 26</a:t>
            </a:r>
            <a:r>
              <a:rPr lang="en-US" baseline="30000" dirty="0"/>
              <a:t>th</a:t>
            </a:r>
            <a:r>
              <a:rPr lang="en-US" dirty="0"/>
              <a:t>, 2025</a:t>
            </a:r>
          </a:p>
        </p:txBody>
      </p:sp>
      <p:sp>
        <p:nvSpPr>
          <p:cNvPr id="3" name="Footer Placeholder 2">
            <a:extLst>
              <a:ext uri="{FF2B5EF4-FFF2-40B4-BE49-F238E27FC236}">
                <a16:creationId xmlns:a16="http://schemas.microsoft.com/office/drawing/2014/main" id="{02FDB263-BED6-D73F-3D26-F8A3CCEAE448}"/>
              </a:ext>
            </a:extLst>
          </p:cNvPr>
          <p:cNvSpPr>
            <a:spLocks noGrp="1"/>
          </p:cNvSpPr>
          <p:nvPr>
            <p:ph type="ftr" sz="quarter" idx="11"/>
          </p:nvPr>
        </p:nvSpPr>
        <p:spPr/>
        <p:txBody>
          <a:bodyPr/>
          <a:lstStyle/>
          <a:p>
            <a:r>
              <a:rPr lang="pt-BR" dirty="0"/>
              <a:t>BRC 2025</a:t>
            </a:r>
            <a:endParaRPr lang="en-US" dirty="0"/>
          </a:p>
        </p:txBody>
      </p:sp>
      <p:sp>
        <p:nvSpPr>
          <p:cNvPr id="4" name="Slide Number Placeholder 3">
            <a:extLst>
              <a:ext uri="{FF2B5EF4-FFF2-40B4-BE49-F238E27FC236}">
                <a16:creationId xmlns:a16="http://schemas.microsoft.com/office/drawing/2014/main" id="{FEAD299D-B044-F038-3156-0EF82DEF2388}"/>
              </a:ext>
            </a:extLst>
          </p:cNvPr>
          <p:cNvSpPr>
            <a:spLocks noGrp="1"/>
          </p:cNvSpPr>
          <p:nvPr>
            <p:ph type="sldNum" sz="quarter" idx="12"/>
          </p:nvPr>
        </p:nvSpPr>
        <p:spPr>
          <a:solidFill>
            <a:srgbClr val="C00000"/>
          </a:solidFill>
        </p:spPr>
        <p:txBody>
          <a:bodyPr/>
          <a:lstStyle/>
          <a:p>
            <a:fld id="{FAA8105A-9F50-7A47-B22F-19856B84F6D6}" type="slidenum">
              <a:rPr lang="en-US" smtClean="0"/>
              <a:pPr/>
              <a:t>16</a:t>
            </a:fld>
            <a:endParaRPr lang="en-US" dirty="0"/>
          </a:p>
        </p:txBody>
      </p:sp>
      <p:sp>
        <p:nvSpPr>
          <p:cNvPr id="6" name="TextBox 5">
            <a:extLst>
              <a:ext uri="{FF2B5EF4-FFF2-40B4-BE49-F238E27FC236}">
                <a16:creationId xmlns:a16="http://schemas.microsoft.com/office/drawing/2014/main" id="{EC0E8C7F-73F0-AB01-2DFE-3199684B24DE}"/>
              </a:ext>
            </a:extLst>
          </p:cNvPr>
          <p:cNvSpPr txBox="1"/>
          <p:nvPr/>
        </p:nvSpPr>
        <p:spPr>
          <a:xfrm>
            <a:off x="3048000" y="2809046"/>
            <a:ext cx="6107228" cy="707886"/>
          </a:xfrm>
          <a:prstGeom prst="rect">
            <a:avLst/>
          </a:prstGeom>
          <a:noFill/>
        </p:spPr>
        <p:txBody>
          <a:bodyPr wrap="square">
            <a:spAutoFit/>
          </a:bodyPr>
          <a:lstStyle/>
          <a:p>
            <a:pPr marL="0" indent="0" algn="ctr">
              <a:buNone/>
            </a:pPr>
            <a:r>
              <a:rPr lang="en-US" sz="4000" b="1" dirty="0">
                <a:solidFill>
                  <a:srgbClr val="C00000"/>
                </a:solidFill>
                <a:latin typeface="CMU Sans Serif Medium" panose="02000603000000000000"/>
              </a:rPr>
              <a:t>Experience vs. Skill</a:t>
            </a:r>
          </a:p>
        </p:txBody>
      </p:sp>
    </p:spTree>
    <p:extLst>
      <p:ext uri="{BB962C8B-B14F-4D97-AF65-F5344CB8AC3E}">
        <p14:creationId xmlns:p14="http://schemas.microsoft.com/office/powerpoint/2010/main" val="4257975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B5EC7-4070-FE6F-5D5E-1E723AD130A2}"/>
              </a:ext>
            </a:extLst>
          </p:cNvPr>
          <p:cNvSpPr>
            <a:spLocks noGrp="1"/>
          </p:cNvSpPr>
          <p:nvPr>
            <p:ph type="title"/>
          </p:nvPr>
        </p:nvSpPr>
        <p:spPr>
          <a:solidFill>
            <a:srgbClr val="C00000"/>
          </a:solidFill>
          <a:ln>
            <a:solidFill>
              <a:srgbClr val="C00000"/>
            </a:solidFill>
          </a:ln>
        </p:spPr>
        <p:txBody>
          <a:bodyPr>
            <a:noAutofit/>
          </a:bodyPr>
          <a:lstStyle/>
          <a:p>
            <a:pPr marL="111125"/>
            <a:r>
              <a:rPr lang="pt-PT" sz="3600" dirty="0"/>
              <a:t>Result #3: Lender Experience Matters</a:t>
            </a:r>
            <a:endParaRPr lang="en-US" sz="36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450D9F-E01D-D808-62F7-929001EA2682}"/>
                  </a:ext>
                </a:extLst>
              </p:cNvPr>
              <p:cNvSpPr>
                <a:spLocks noGrp="1"/>
              </p:cNvSpPr>
              <p:nvPr>
                <p:ph idx="1"/>
              </p:nvPr>
            </p:nvSpPr>
            <p:spPr>
              <a:xfrm>
                <a:off x="211014" y="1153550"/>
                <a:ext cx="11828586" cy="5115170"/>
              </a:xfrm>
            </p:spPr>
            <p:txBody>
              <a:bodyPr>
                <a:normAutofit/>
              </a:bodyPr>
              <a:lstStyle/>
              <a:p>
                <a:pPr marL="0" lvl="1" indent="0">
                  <a:buClr>
                    <a:srgbClr val="C00000"/>
                  </a:buClr>
                  <a:buNone/>
                </a:pPr>
                <a:r>
                  <a:rPr lang="pt-PT" dirty="0">
                    <a:latin typeface="CMU Sans Serif Medium" panose="02000603000000000000"/>
                  </a:rPr>
                  <a:t>We hypothesize that as lenders gain experience in this market, their origination costs decrease.</a:t>
                </a:r>
              </a:p>
              <a:p>
                <a:pPr marL="0" lvl="1" indent="0">
                  <a:buClr>
                    <a:srgbClr val="C00000"/>
                  </a:buClr>
                  <a:buNone/>
                </a:pPr>
                <a:endParaRPr lang="pt-PT" dirty="0">
                  <a:latin typeface="CMU Sans Serif Medium" panose="02000603000000000000"/>
                </a:endParaRPr>
              </a:p>
              <a:p>
                <a:pPr marL="0" lvl="1" indent="0">
                  <a:buClr>
                    <a:srgbClr val="C00000"/>
                  </a:buClr>
                  <a:buNone/>
                </a:pPr>
                <a:r>
                  <a:rPr lang="pt-PT" dirty="0">
                    <a:latin typeface="CMU Sans Serif Medium" panose="02000603000000000000"/>
                  </a:rPr>
                  <a:t>Measure experience as </a:t>
                </a:r>
                <a:r>
                  <a:rPr lang="pt-PT" b="1" dirty="0">
                    <a:solidFill>
                      <a:srgbClr val="C00000"/>
                    </a:solidFill>
                    <a:latin typeface="CMU Sans Serif Medium" panose="02000603000000000000"/>
                  </a:rPr>
                  <a:t>cumulate loans given</a:t>
                </a:r>
                <a:r>
                  <a:rPr lang="pt-PT" dirty="0">
                    <a:solidFill>
                      <a:srgbClr val="C00000"/>
                    </a:solidFill>
                    <a:latin typeface="CMU Sans Serif Medium" panose="02000603000000000000"/>
                  </a:rPr>
                  <a:t> </a:t>
                </a:r>
                <a:r>
                  <a:rPr lang="pt-PT" dirty="0">
                    <a:latin typeface="CMU Sans Serif Medium" panose="02000603000000000000"/>
                  </a:rPr>
                  <a:t>and estimate:</a:t>
                </a:r>
              </a:p>
              <a:p>
                <a:pPr marL="0" lvl="1" indent="0">
                  <a:buClr>
                    <a:srgbClr val="C00000"/>
                  </a:buClr>
                  <a:buNone/>
                </a:pPr>
                <a14:m>
                  <m:oMathPara xmlns:m="http://schemas.openxmlformats.org/officeDocument/2006/math">
                    <m:oMathParaPr>
                      <m:jc m:val="centerGroup"/>
                    </m:oMathParaPr>
                    <m:oMath xmlns:m="http://schemas.openxmlformats.org/officeDocument/2006/math">
                      <m:sSub>
                        <m:sSubPr>
                          <m:ctrlPr>
                            <a:rPr lang="pt-PT" b="0" i="1" smtClean="0">
                              <a:latin typeface="Cambria Math" panose="02040503050406030204" pitchFamily="18" charset="0"/>
                            </a:rPr>
                          </m:ctrlPr>
                        </m:sSubPr>
                        <m:e>
                          <m:r>
                            <a:rPr lang="pt-PT" b="0" i="1" smtClean="0">
                              <a:latin typeface="Cambria Math" panose="02040503050406030204" pitchFamily="18" charset="0"/>
                            </a:rPr>
                            <m:t>𝑦</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𝑙</m:t>
                          </m:r>
                          <m:r>
                            <a:rPr lang="pt-PT" b="0" i="1" smtClean="0">
                              <a:latin typeface="Cambria Math" panose="02040503050406030204" pitchFamily="18" charset="0"/>
                            </a:rPr>
                            <m:t>,</m:t>
                          </m:r>
                          <m:r>
                            <a:rPr lang="pt-PT" b="0" i="1" smtClean="0">
                              <a:latin typeface="Cambria Math" panose="02040503050406030204" pitchFamily="18" charset="0"/>
                            </a:rPr>
                            <m:t>𝑏</m:t>
                          </m:r>
                          <m:r>
                            <a:rPr lang="pt-PT" b="0" i="1" smtClean="0">
                              <a:latin typeface="Cambria Math" panose="02040503050406030204" pitchFamily="18" charset="0"/>
                            </a:rPr>
                            <m:t>,</m:t>
                          </m:r>
                          <m:r>
                            <a:rPr lang="en-US" b="0" i="1" smtClean="0">
                              <a:latin typeface="Cambria Math" panose="02040503050406030204" pitchFamily="18" charset="0"/>
                            </a:rPr>
                            <m:t>𝑡</m:t>
                          </m:r>
                        </m:sub>
                      </m:sSub>
                      <m:r>
                        <a:rPr lang="pt-PT" b="0" i="1" smtClean="0">
                          <a:latin typeface="Cambria Math" panose="02040503050406030204" pitchFamily="18" charset="0"/>
                        </a:rPr>
                        <m:t>=</m:t>
                      </m:r>
                      <m:r>
                        <a:rPr lang="pt-PT"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 </m:t>
                      </m:r>
                      <m:sSub>
                        <m:sSubPr>
                          <m:ctrlPr>
                            <a:rPr lang="pt-PT" b="0" i="1" smtClean="0">
                              <a:latin typeface="Cambria Math" panose="02040503050406030204" pitchFamily="18" charset="0"/>
                            </a:rPr>
                          </m:ctrlPr>
                        </m:sSubPr>
                        <m:e>
                          <m:r>
                            <a:rPr lang="pt-PT" b="0" i="1" smtClean="0">
                              <a:latin typeface="Cambria Math" panose="02040503050406030204" pitchFamily="18" charset="0"/>
                            </a:rPr>
                            <m:t>𝛽</m:t>
                          </m:r>
                        </m:e>
                        <m:sub>
                          <m:r>
                            <a:rPr lang="pt-PT"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i="1">
                              <a:latin typeface="Cambria Math" panose="02040503050406030204" pitchFamily="18" charset="0"/>
                            </a:rPr>
                            <m:t>𝐶𝑢𝑚𝑢𝑙𝑎𝑡𝑖𝑣𝑒𝐿𝑜𝑎𝑛𝑠</m:t>
                          </m:r>
                        </m:e>
                        <m:sub>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𝑡</m:t>
                          </m:r>
                        </m:sub>
                      </m:sSub>
                      <m:r>
                        <a:rPr lang="pt-PT" b="0" i="1" smtClean="0">
                          <a:latin typeface="Cambria Math" panose="02040503050406030204" pitchFamily="18" charset="0"/>
                        </a:rPr>
                        <m:t>+</m:t>
                      </m:r>
                      <m:r>
                        <a:rPr lang="pt-PT" b="0" i="1" smtClean="0">
                          <a:latin typeface="Cambria Math" panose="02040503050406030204" pitchFamily="18" charset="0"/>
                          <a:ea typeface="Cambria Math" panose="02040503050406030204" pitchFamily="18" charset="0"/>
                        </a:rPr>
                        <m:t>𝜙</m:t>
                      </m:r>
                      <m:sSub>
                        <m:sSubPr>
                          <m:ctrlPr>
                            <a:rPr lang="pt-PT" i="1">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𝑡</m:t>
                          </m:r>
                        </m:sub>
                      </m:sSub>
                      <m:r>
                        <a:rPr lang="pt-PT" b="0" i="1" smtClean="0">
                          <a:latin typeface="Cambria Math" panose="02040503050406030204" pitchFamily="18" charset="0"/>
                        </a:rPr>
                        <m:t>+</m:t>
                      </m:r>
                      <m:r>
                        <a:rPr lang="pt-PT" b="0" i="1" smtClean="0">
                          <a:latin typeface="Cambria Math" panose="02040503050406030204" pitchFamily="18" charset="0"/>
                          <a:ea typeface="Cambria Math" panose="02040503050406030204" pitchFamily="18" charset="0"/>
                        </a:rPr>
                        <m:t>𝜃</m:t>
                      </m:r>
                      <m:sSub>
                        <m:sSubPr>
                          <m:ctrlPr>
                            <a:rPr lang="pt-PT" i="1">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pt-PT" b="0" i="1" smtClean="0">
                          <a:latin typeface="Cambria Math" panose="02040503050406030204" pitchFamily="18" charset="0"/>
                        </a:rPr>
                        <m:t>+</m:t>
                      </m:r>
                      <m:sSub>
                        <m:sSubPr>
                          <m:ctrlPr>
                            <a:rPr lang="pt-PT" b="0" i="1" smtClean="0">
                              <a:latin typeface="Cambria Math" panose="02040503050406030204" pitchFamily="18" charset="0"/>
                            </a:rPr>
                          </m:ctrlPr>
                        </m:sSubPr>
                        <m:e>
                          <m:r>
                            <a:rPr lang="pt-PT" b="0"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𝑡</m:t>
                          </m:r>
                        </m:sub>
                      </m:sSub>
                    </m:oMath>
                  </m:oMathPara>
                </a14:m>
                <a:endParaRPr lang="pt-PT" dirty="0">
                  <a:latin typeface="CMU Sans Serif Medium" panose="02000603000000000000"/>
                </a:endParaRPr>
              </a:p>
              <a:p>
                <a:pPr marL="0" lvl="1" indent="0">
                  <a:buClr>
                    <a:srgbClr val="C00000"/>
                  </a:buClr>
                  <a:buNone/>
                </a:pPr>
                <a:endParaRPr lang="pt-PT" dirty="0">
                  <a:latin typeface="CMU Sans Serif Medium" panose="02000603000000000000"/>
                </a:endParaRPr>
              </a:p>
            </p:txBody>
          </p:sp>
        </mc:Choice>
        <mc:Fallback xmlns="">
          <p:sp>
            <p:nvSpPr>
              <p:cNvPr id="3" name="Content Placeholder 2">
                <a:extLst>
                  <a:ext uri="{FF2B5EF4-FFF2-40B4-BE49-F238E27FC236}">
                    <a16:creationId xmlns:a16="http://schemas.microsoft.com/office/drawing/2014/main" id="{94450D9F-E01D-D808-62F7-929001EA2682}"/>
                  </a:ext>
                </a:extLst>
              </p:cNvPr>
              <p:cNvSpPr>
                <a:spLocks noGrp="1" noRot="1" noChangeAspect="1" noMove="1" noResize="1" noEditPoints="1" noAdjustHandles="1" noChangeArrowheads="1" noChangeShapeType="1" noTextEdit="1"/>
              </p:cNvSpPr>
              <p:nvPr>
                <p:ph idx="1"/>
              </p:nvPr>
            </p:nvSpPr>
            <p:spPr>
              <a:xfrm>
                <a:off x="211014" y="1153550"/>
                <a:ext cx="11828586" cy="5115170"/>
              </a:xfrm>
              <a:blipFill>
                <a:blip r:embed="rId3"/>
                <a:stretch>
                  <a:fillRect l="-825" t="-596" r="-773"/>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DFBB46FF-5FCD-1FC9-221F-32EEDFE5168D}"/>
              </a:ext>
            </a:extLst>
          </p:cNvPr>
          <p:cNvSpPr>
            <a:spLocks noGrp="1"/>
          </p:cNvSpPr>
          <p:nvPr>
            <p:ph type="dt" sz="half" idx="10"/>
          </p:nvPr>
        </p:nvSpPr>
        <p:spPr>
          <a:solidFill>
            <a:srgbClr val="C00000"/>
          </a:solidFill>
          <a:ln>
            <a:solidFill>
              <a:srgbClr val="C00000"/>
            </a:solidFill>
          </a:ln>
        </p:spPr>
        <p:txBody>
          <a:bodyPr/>
          <a:lstStyle/>
          <a:p>
            <a:r>
              <a:rPr lang="en-US" dirty="0"/>
              <a:t>September 26</a:t>
            </a:r>
            <a:r>
              <a:rPr lang="en-US" baseline="30000" dirty="0"/>
              <a:t>th</a:t>
            </a:r>
            <a:r>
              <a:rPr lang="en-US" dirty="0"/>
              <a:t>, 2025</a:t>
            </a:r>
          </a:p>
        </p:txBody>
      </p:sp>
      <p:sp>
        <p:nvSpPr>
          <p:cNvPr id="5" name="Footer Placeholder 4">
            <a:extLst>
              <a:ext uri="{FF2B5EF4-FFF2-40B4-BE49-F238E27FC236}">
                <a16:creationId xmlns:a16="http://schemas.microsoft.com/office/drawing/2014/main" id="{85BC4E7D-6BBA-D262-1AA6-15F5942FC673}"/>
              </a:ext>
            </a:extLst>
          </p:cNvPr>
          <p:cNvSpPr>
            <a:spLocks noGrp="1"/>
          </p:cNvSpPr>
          <p:nvPr>
            <p:ph type="ftr" sz="quarter" idx="11"/>
          </p:nvPr>
        </p:nvSpPr>
        <p:spPr/>
        <p:txBody>
          <a:bodyPr/>
          <a:lstStyle/>
          <a:p>
            <a:r>
              <a:rPr lang="pt-BR" dirty="0"/>
              <a:t>BRC 2025</a:t>
            </a:r>
            <a:endParaRPr lang="en-US" dirty="0"/>
          </a:p>
        </p:txBody>
      </p:sp>
      <p:sp>
        <p:nvSpPr>
          <p:cNvPr id="6" name="Slide Number Placeholder 5">
            <a:extLst>
              <a:ext uri="{FF2B5EF4-FFF2-40B4-BE49-F238E27FC236}">
                <a16:creationId xmlns:a16="http://schemas.microsoft.com/office/drawing/2014/main" id="{7468A6F2-71E9-C08D-D909-EC008A9C0B90}"/>
              </a:ext>
            </a:extLst>
          </p:cNvPr>
          <p:cNvSpPr>
            <a:spLocks noGrp="1"/>
          </p:cNvSpPr>
          <p:nvPr>
            <p:ph type="sldNum" sz="quarter" idx="12"/>
          </p:nvPr>
        </p:nvSpPr>
        <p:spPr>
          <a:solidFill>
            <a:srgbClr val="C00000"/>
          </a:solidFill>
          <a:ln>
            <a:solidFill>
              <a:srgbClr val="C00000"/>
            </a:solidFill>
          </a:ln>
        </p:spPr>
        <p:txBody>
          <a:bodyPr/>
          <a:lstStyle/>
          <a:p>
            <a:fld id="{FAA8105A-9F50-7A47-B22F-19856B84F6D6}" type="slidenum">
              <a:rPr lang="en-US" smtClean="0"/>
              <a:pPr/>
              <a:t>17</a:t>
            </a:fld>
            <a:endParaRPr lang="en-US" dirty="0"/>
          </a:p>
        </p:txBody>
      </p:sp>
      <p:pic>
        <p:nvPicPr>
          <p:cNvPr id="7" name="Picture 6">
            <a:extLst>
              <a:ext uri="{FF2B5EF4-FFF2-40B4-BE49-F238E27FC236}">
                <a16:creationId xmlns:a16="http://schemas.microsoft.com/office/drawing/2014/main" id="{59B65414-6412-0DFD-8CBF-31B20BB72D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33199" y="30480"/>
            <a:ext cx="562157" cy="842504"/>
          </a:xfrm>
          <a:prstGeom prst="rect">
            <a:avLst/>
          </a:prstGeom>
        </p:spPr>
      </p:pic>
    </p:spTree>
    <p:extLst>
      <p:ext uri="{BB962C8B-B14F-4D97-AF65-F5344CB8AC3E}">
        <p14:creationId xmlns:p14="http://schemas.microsoft.com/office/powerpoint/2010/main" val="2622242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515D2-F996-8D35-A533-71E235AFA7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FA3CCD-83B3-B9FD-3751-93F9864AFF10}"/>
              </a:ext>
            </a:extLst>
          </p:cNvPr>
          <p:cNvSpPr>
            <a:spLocks noGrp="1"/>
          </p:cNvSpPr>
          <p:nvPr>
            <p:ph type="title"/>
          </p:nvPr>
        </p:nvSpPr>
        <p:spPr>
          <a:solidFill>
            <a:srgbClr val="C00000"/>
          </a:solidFill>
          <a:ln>
            <a:solidFill>
              <a:srgbClr val="C00000"/>
            </a:solidFill>
          </a:ln>
        </p:spPr>
        <p:txBody>
          <a:bodyPr>
            <a:noAutofit/>
          </a:bodyPr>
          <a:lstStyle/>
          <a:p>
            <a:pPr marL="111125"/>
            <a:r>
              <a:rPr lang="pt-PT" sz="3600" dirty="0"/>
              <a:t>Experience Matters</a:t>
            </a:r>
            <a:endParaRPr lang="en-US" sz="3600" dirty="0"/>
          </a:p>
        </p:txBody>
      </p:sp>
      <p:sp>
        <p:nvSpPr>
          <p:cNvPr id="4" name="Date Placeholder 3">
            <a:extLst>
              <a:ext uri="{FF2B5EF4-FFF2-40B4-BE49-F238E27FC236}">
                <a16:creationId xmlns:a16="http://schemas.microsoft.com/office/drawing/2014/main" id="{7C5F2E5E-06DB-196C-E893-BE7BE998FD37}"/>
              </a:ext>
            </a:extLst>
          </p:cNvPr>
          <p:cNvSpPr>
            <a:spLocks noGrp="1"/>
          </p:cNvSpPr>
          <p:nvPr>
            <p:ph type="dt" sz="half" idx="10"/>
          </p:nvPr>
        </p:nvSpPr>
        <p:spPr>
          <a:solidFill>
            <a:srgbClr val="C00000"/>
          </a:solidFill>
          <a:ln>
            <a:solidFill>
              <a:srgbClr val="C00000"/>
            </a:solidFill>
          </a:ln>
        </p:spPr>
        <p:txBody>
          <a:bodyPr/>
          <a:lstStyle/>
          <a:p>
            <a:r>
              <a:rPr lang="en-US" dirty="0"/>
              <a:t>September 26</a:t>
            </a:r>
            <a:r>
              <a:rPr lang="en-US" baseline="30000" dirty="0"/>
              <a:t>th</a:t>
            </a:r>
            <a:r>
              <a:rPr lang="en-US" dirty="0"/>
              <a:t>, 2025</a:t>
            </a:r>
          </a:p>
        </p:txBody>
      </p:sp>
      <p:sp>
        <p:nvSpPr>
          <p:cNvPr id="5" name="Footer Placeholder 4">
            <a:extLst>
              <a:ext uri="{FF2B5EF4-FFF2-40B4-BE49-F238E27FC236}">
                <a16:creationId xmlns:a16="http://schemas.microsoft.com/office/drawing/2014/main" id="{91018CC5-0F5E-ABE3-0F8A-DB97841757C0}"/>
              </a:ext>
            </a:extLst>
          </p:cNvPr>
          <p:cNvSpPr>
            <a:spLocks noGrp="1"/>
          </p:cNvSpPr>
          <p:nvPr>
            <p:ph type="ftr" sz="quarter" idx="11"/>
          </p:nvPr>
        </p:nvSpPr>
        <p:spPr/>
        <p:txBody>
          <a:bodyPr/>
          <a:lstStyle/>
          <a:p>
            <a:r>
              <a:rPr lang="pt-BR" dirty="0"/>
              <a:t>BRC 2025</a:t>
            </a:r>
            <a:endParaRPr lang="en-US" dirty="0"/>
          </a:p>
        </p:txBody>
      </p:sp>
      <p:sp>
        <p:nvSpPr>
          <p:cNvPr id="6" name="Slide Number Placeholder 5">
            <a:extLst>
              <a:ext uri="{FF2B5EF4-FFF2-40B4-BE49-F238E27FC236}">
                <a16:creationId xmlns:a16="http://schemas.microsoft.com/office/drawing/2014/main" id="{33537856-204D-79D8-9F63-9BB5F3810AD3}"/>
              </a:ext>
            </a:extLst>
          </p:cNvPr>
          <p:cNvSpPr>
            <a:spLocks noGrp="1"/>
          </p:cNvSpPr>
          <p:nvPr>
            <p:ph type="sldNum" sz="quarter" idx="12"/>
          </p:nvPr>
        </p:nvSpPr>
        <p:spPr>
          <a:solidFill>
            <a:srgbClr val="C00000"/>
          </a:solidFill>
          <a:ln>
            <a:solidFill>
              <a:srgbClr val="C00000"/>
            </a:solidFill>
          </a:ln>
        </p:spPr>
        <p:txBody>
          <a:bodyPr/>
          <a:lstStyle/>
          <a:p>
            <a:fld id="{FAA8105A-9F50-7A47-B22F-19856B84F6D6}" type="slidenum">
              <a:rPr lang="en-US" smtClean="0"/>
              <a:pPr/>
              <a:t>18</a:t>
            </a:fld>
            <a:endParaRPr lang="en-US" dirty="0"/>
          </a:p>
        </p:txBody>
      </p:sp>
      <p:pic>
        <p:nvPicPr>
          <p:cNvPr id="7" name="Picture 6">
            <a:extLst>
              <a:ext uri="{FF2B5EF4-FFF2-40B4-BE49-F238E27FC236}">
                <a16:creationId xmlns:a16="http://schemas.microsoft.com/office/drawing/2014/main" id="{4CCB0C46-6C92-52FB-BF65-119739A65A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3199" y="30480"/>
            <a:ext cx="562157" cy="842504"/>
          </a:xfrm>
          <a:prstGeom prst="rect">
            <a:avLst/>
          </a:prstGeom>
        </p:spPr>
      </p:pic>
      <p:pic>
        <p:nvPicPr>
          <p:cNvPr id="11" name="Picture 10">
            <a:extLst>
              <a:ext uri="{FF2B5EF4-FFF2-40B4-BE49-F238E27FC236}">
                <a16:creationId xmlns:a16="http://schemas.microsoft.com/office/drawing/2014/main" id="{E5FC2783-9921-DF7C-BEAB-51B97872CF50}"/>
              </a:ext>
            </a:extLst>
          </p:cNvPr>
          <p:cNvPicPr>
            <a:picLocks noChangeAspect="1"/>
          </p:cNvPicPr>
          <p:nvPr/>
        </p:nvPicPr>
        <p:blipFill>
          <a:blip r:embed="rId4"/>
          <a:stretch>
            <a:fillRect/>
          </a:stretch>
        </p:blipFill>
        <p:spPr>
          <a:xfrm>
            <a:off x="3560054" y="1177019"/>
            <a:ext cx="5071892" cy="5121943"/>
          </a:xfrm>
          <a:prstGeom prst="rect">
            <a:avLst/>
          </a:prstGeom>
        </p:spPr>
      </p:pic>
      <p:sp>
        <p:nvSpPr>
          <p:cNvPr id="12" name="Rectangle 11">
            <a:extLst>
              <a:ext uri="{FF2B5EF4-FFF2-40B4-BE49-F238E27FC236}">
                <a16:creationId xmlns:a16="http://schemas.microsoft.com/office/drawing/2014/main" id="{B0AE0F4F-143D-9DAB-3C97-7C1EF1E4752D}"/>
              </a:ext>
            </a:extLst>
          </p:cNvPr>
          <p:cNvSpPr/>
          <p:nvPr/>
        </p:nvSpPr>
        <p:spPr>
          <a:xfrm>
            <a:off x="6785030" y="1815454"/>
            <a:ext cx="787286" cy="419100"/>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ECABDF0-7A50-E53E-2745-237C308189A6}"/>
              </a:ext>
            </a:extLst>
          </p:cNvPr>
          <p:cNvSpPr/>
          <p:nvPr/>
        </p:nvSpPr>
        <p:spPr>
          <a:xfrm>
            <a:off x="6785030" y="3246322"/>
            <a:ext cx="787286" cy="419100"/>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9AEA377-A1CB-0C2C-90C3-291038ED3F3E}"/>
              </a:ext>
            </a:extLst>
          </p:cNvPr>
          <p:cNvSpPr/>
          <p:nvPr/>
        </p:nvSpPr>
        <p:spPr>
          <a:xfrm>
            <a:off x="6785030" y="4669368"/>
            <a:ext cx="787286" cy="419100"/>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9308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7402A-2512-8099-0B50-9BB1769595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56C36E-5ADA-8A87-F374-BEC2CDA19D8F}"/>
              </a:ext>
            </a:extLst>
          </p:cNvPr>
          <p:cNvSpPr>
            <a:spLocks noGrp="1"/>
          </p:cNvSpPr>
          <p:nvPr>
            <p:ph type="title"/>
          </p:nvPr>
        </p:nvSpPr>
        <p:spPr>
          <a:solidFill>
            <a:srgbClr val="C00000"/>
          </a:solidFill>
          <a:ln>
            <a:solidFill>
              <a:srgbClr val="C00000"/>
            </a:solidFill>
          </a:ln>
        </p:spPr>
        <p:txBody>
          <a:bodyPr>
            <a:noAutofit/>
          </a:bodyPr>
          <a:lstStyle/>
          <a:p>
            <a:pPr marL="111125"/>
            <a:r>
              <a:rPr lang="pt-PT" sz="3600" dirty="0"/>
              <a:t>Lender Experience</a:t>
            </a:r>
            <a:endParaRPr lang="en-US" sz="3600" dirty="0"/>
          </a:p>
        </p:txBody>
      </p:sp>
      <p:sp>
        <p:nvSpPr>
          <p:cNvPr id="4" name="Date Placeholder 3">
            <a:extLst>
              <a:ext uri="{FF2B5EF4-FFF2-40B4-BE49-F238E27FC236}">
                <a16:creationId xmlns:a16="http://schemas.microsoft.com/office/drawing/2014/main" id="{6ADCD0AB-851A-0725-4D4D-1DEB7E9F95E7}"/>
              </a:ext>
            </a:extLst>
          </p:cNvPr>
          <p:cNvSpPr>
            <a:spLocks noGrp="1"/>
          </p:cNvSpPr>
          <p:nvPr>
            <p:ph type="dt" sz="half" idx="10"/>
          </p:nvPr>
        </p:nvSpPr>
        <p:spPr>
          <a:solidFill>
            <a:srgbClr val="C00000"/>
          </a:solidFill>
          <a:ln>
            <a:solidFill>
              <a:srgbClr val="C00000"/>
            </a:solidFill>
          </a:ln>
        </p:spPr>
        <p:txBody>
          <a:bodyPr/>
          <a:lstStyle/>
          <a:p>
            <a:r>
              <a:rPr lang="en-US" dirty="0"/>
              <a:t>September 26</a:t>
            </a:r>
            <a:r>
              <a:rPr lang="en-US" baseline="30000" dirty="0"/>
              <a:t>th</a:t>
            </a:r>
            <a:r>
              <a:rPr lang="en-US" dirty="0"/>
              <a:t>, 2025</a:t>
            </a:r>
          </a:p>
        </p:txBody>
      </p:sp>
      <p:sp>
        <p:nvSpPr>
          <p:cNvPr id="5" name="Footer Placeholder 4">
            <a:extLst>
              <a:ext uri="{FF2B5EF4-FFF2-40B4-BE49-F238E27FC236}">
                <a16:creationId xmlns:a16="http://schemas.microsoft.com/office/drawing/2014/main" id="{73070DF7-A33D-C61C-C5B7-305C3BD21BEB}"/>
              </a:ext>
            </a:extLst>
          </p:cNvPr>
          <p:cNvSpPr>
            <a:spLocks noGrp="1"/>
          </p:cNvSpPr>
          <p:nvPr>
            <p:ph type="ftr" sz="quarter" idx="11"/>
          </p:nvPr>
        </p:nvSpPr>
        <p:spPr/>
        <p:txBody>
          <a:bodyPr/>
          <a:lstStyle/>
          <a:p>
            <a:r>
              <a:rPr lang="pt-BR" dirty="0"/>
              <a:t>BRC 2025</a:t>
            </a:r>
            <a:endParaRPr lang="en-US" dirty="0"/>
          </a:p>
        </p:txBody>
      </p:sp>
      <p:sp>
        <p:nvSpPr>
          <p:cNvPr id="6" name="Slide Number Placeholder 5">
            <a:extLst>
              <a:ext uri="{FF2B5EF4-FFF2-40B4-BE49-F238E27FC236}">
                <a16:creationId xmlns:a16="http://schemas.microsoft.com/office/drawing/2014/main" id="{FB196510-E203-6D91-9C33-878AD9A49F60}"/>
              </a:ext>
            </a:extLst>
          </p:cNvPr>
          <p:cNvSpPr>
            <a:spLocks noGrp="1"/>
          </p:cNvSpPr>
          <p:nvPr>
            <p:ph type="sldNum" sz="quarter" idx="12"/>
          </p:nvPr>
        </p:nvSpPr>
        <p:spPr>
          <a:solidFill>
            <a:srgbClr val="C00000"/>
          </a:solidFill>
          <a:ln>
            <a:solidFill>
              <a:srgbClr val="C00000"/>
            </a:solidFill>
          </a:ln>
        </p:spPr>
        <p:txBody>
          <a:bodyPr/>
          <a:lstStyle/>
          <a:p>
            <a:fld id="{FAA8105A-9F50-7A47-B22F-19856B84F6D6}" type="slidenum">
              <a:rPr lang="en-US" smtClean="0"/>
              <a:pPr/>
              <a:t>19</a:t>
            </a:fld>
            <a:endParaRPr lang="en-US" dirty="0"/>
          </a:p>
        </p:txBody>
      </p:sp>
      <p:pic>
        <p:nvPicPr>
          <p:cNvPr id="7" name="Picture 6">
            <a:extLst>
              <a:ext uri="{FF2B5EF4-FFF2-40B4-BE49-F238E27FC236}">
                <a16:creationId xmlns:a16="http://schemas.microsoft.com/office/drawing/2014/main" id="{B45F381F-9A32-EA13-A88B-282422C995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3199" y="30480"/>
            <a:ext cx="562157" cy="842504"/>
          </a:xfrm>
          <a:prstGeom prst="rect">
            <a:avLst/>
          </a:prstGeom>
        </p:spPr>
      </p:pic>
      <p:sp>
        <p:nvSpPr>
          <p:cNvPr id="3" name="Content Placeholder 2">
            <a:extLst>
              <a:ext uri="{FF2B5EF4-FFF2-40B4-BE49-F238E27FC236}">
                <a16:creationId xmlns:a16="http://schemas.microsoft.com/office/drawing/2014/main" id="{DB894860-4B42-3F52-D292-6DA884DEE271}"/>
              </a:ext>
            </a:extLst>
          </p:cNvPr>
          <p:cNvSpPr>
            <a:spLocks noGrp="1"/>
          </p:cNvSpPr>
          <p:nvPr>
            <p:ph idx="1"/>
          </p:nvPr>
        </p:nvSpPr>
        <p:spPr>
          <a:xfrm>
            <a:off x="211014" y="1153550"/>
            <a:ext cx="11828586" cy="5115170"/>
          </a:xfrm>
        </p:spPr>
        <p:txBody>
          <a:bodyPr>
            <a:normAutofit/>
          </a:bodyPr>
          <a:lstStyle/>
          <a:p>
            <a:pPr marL="0" lvl="1" indent="0">
              <a:buClr>
                <a:srgbClr val="C00000"/>
              </a:buClr>
              <a:buNone/>
            </a:pPr>
            <a:r>
              <a:rPr lang="pt-PT" dirty="0">
                <a:latin typeface="CMU Sans Serif Medium" panose="02000603000000000000"/>
              </a:rPr>
              <a:t>Add lender fixed effects to study variation of the same lender along the time series</a:t>
            </a:r>
          </a:p>
          <a:p>
            <a:pPr marL="0" lvl="1" indent="0">
              <a:buClr>
                <a:srgbClr val="C00000"/>
              </a:buClr>
              <a:buNone/>
            </a:pPr>
            <a:endParaRPr lang="pt-PT" dirty="0">
              <a:latin typeface="CMU Sans Serif Medium" panose="02000603000000000000"/>
            </a:endParaRPr>
          </a:p>
        </p:txBody>
      </p:sp>
      <p:pic>
        <p:nvPicPr>
          <p:cNvPr id="10" name="Picture 9">
            <a:extLst>
              <a:ext uri="{FF2B5EF4-FFF2-40B4-BE49-F238E27FC236}">
                <a16:creationId xmlns:a16="http://schemas.microsoft.com/office/drawing/2014/main" id="{DD8880DC-37B3-116F-EC8A-E520D4B5D1DC}"/>
              </a:ext>
            </a:extLst>
          </p:cNvPr>
          <p:cNvPicPr>
            <a:picLocks noChangeAspect="1"/>
          </p:cNvPicPr>
          <p:nvPr/>
        </p:nvPicPr>
        <p:blipFill>
          <a:blip r:embed="rId4"/>
          <a:stretch>
            <a:fillRect/>
          </a:stretch>
        </p:blipFill>
        <p:spPr>
          <a:xfrm>
            <a:off x="2593483" y="2445808"/>
            <a:ext cx="7005033" cy="2540609"/>
          </a:xfrm>
          <a:prstGeom prst="rect">
            <a:avLst/>
          </a:prstGeom>
        </p:spPr>
      </p:pic>
      <p:sp>
        <p:nvSpPr>
          <p:cNvPr id="8" name="Rectangle 7">
            <a:extLst>
              <a:ext uri="{FF2B5EF4-FFF2-40B4-BE49-F238E27FC236}">
                <a16:creationId xmlns:a16="http://schemas.microsoft.com/office/drawing/2014/main" id="{C27EEC42-247B-1CF0-D305-8E289C7644BC}"/>
              </a:ext>
            </a:extLst>
          </p:cNvPr>
          <p:cNvSpPr/>
          <p:nvPr/>
        </p:nvSpPr>
        <p:spPr>
          <a:xfrm>
            <a:off x="5156203" y="3080374"/>
            <a:ext cx="604246" cy="485786"/>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791F4E3-B08A-45FF-071F-8912F42A32AF}"/>
              </a:ext>
            </a:extLst>
          </p:cNvPr>
          <p:cNvSpPr/>
          <p:nvPr/>
        </p:nvSpPr>
        <p:spPr>
          <a:xfrm>
            <a:off x="6916423" y="3080374"/>
            <a:ext cx="604246" cy="485786"/>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73EFC7E-EDFA-C564-1A88-3A08F06395A8}"/>
              </a:ext>
            </a:extLst>
          </p:cNvPr>
          <p:cNvSpPr/>
          <p:nvPr/>
        </p:nvSpPr>
        <p:spPr>
          <a:xfrm>
            <a:off x="8691883" y="3080374"/>
            <a:ext cx="604246" cy="485786"/>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1729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B5EC7-4070-FE6F-5D5E-1E723AD130A2}"/>
              </a:ext>
            </a:extLst>
          </p:cNvPr>
          <p:cNvSpPr>
            <a:spLocks noGrp="1"/>
          </p:cNvSpPr>
          <p:nvPr>
            <p:ph type="title"/>
          </p:nvPr>
        </p:nvSpPr>
        <p:spPr>
          <a:solidFill>
            <a:srgbClr val="C00000"/>
          </a:solidFill>
          <a:ln>
            <a:solidFill>
              <a:srgbClr val="C00000"/>
            </a:solidFill>
          </a:ln>
        </p:spPr>
        <p:txBody>
          <a:bodyPr>
            <a:normAutofit fontScale="90000"/>
          </a:bodyPr>
          <a:lstStyle/>
          <a:p>
            <a:pPr marL="111125"/>
            <a:r>
              <a:rPr lang="en-US" dirty="0"/>
              <a:t>4.2% of US Households are Unbanked</a:t>
            </a:r>
          </a:p>
        </p:txBody>
      </p:sp>
      <p:sp>
        <p:nvSpPr>
          <p:cNvPr id="3" name="Content Placeholder 2">
            <a:extLst>
              <a:ext uri="{FF2B5EF4-FFF2-40B4-BE49-F238E27FC236}">
                <a16:creationId xmlns:a16="http://schemas.microsoft.com/office/drawing/2014/main" id="{94450D9F-E01D-D808-62F7-929001EA2682}"/>
              </a:ext>
            </a:extLst>
          </p:cNvPr>
          <p:cNvSpPr>
            <a:spLocks noGrp="1"/>
          </p:cNvSpPr>
          <p:nvPr>
            <p:ph idx="1"/>
          </p:nvPr>
        </p:nvSpPr>
        <p:spPr>
          <a:xfrm>
            <a:off x="211014" y="1153550"/>
            <a:ext cx="11828586" cy="5115170"/>
          </a:xfrm>
        </p:spPr>
        <p:txBody>
          <a:bodyPr>
            <a:normAutofit/>
          </a:bodyPr>
          <a:lstStyle/>
          <a:p>
            <a:pPr marL="0" lvl="1" indent="0">
              <a:buClr>
                <a:srgbClr val="C00000"/>
              </a:buClr>
              <a:buNone/>
            </a:pPr>
            <a:r>
              <a:rPr lang="pt-PT" b="1" dirty="0">
                <a:solidFill>
                  <a:srgbClr val="C00000"/>
                </a:solidFill>
                <a:latin typeface="CMU Sans Serif Medium" panose="02000603000000000000"/>
              </a:rPr>
              <a:t>Primary reason: </a:t>
            </a:r>
            <a:r>
              <a:rPr lang="pt-PT" dirty="0">
                <a:latin typeface="CMU Sans Serif Medium" panose="02000603000000000000"/>
              </a:rPr>
              <a:t>“not having enough money to meet minimum balance requirements” </a:t>
            </a:r>
            <a:r>
              <a:rPr lang="pt-PT" dirty="0">
                <a:solidFill>
                  <a:schemeClr val="bg2">
                    <a:lumMod val="90000"/>
                  </a:schemeClr>
                </a:solidFill>
                <a:latin typeface="CMU Sans Serif Medium" panose="02000603000000000000"/>
              </a:rPr>
              <a:t>(FDIC, 2023)</a:t>
            </a:r>
          </a:p>
          <a:p>
            <a:pPr marL="0" lvl="1" indent="0">
              <a:buClr>
                <a:srgbClr val="C00000"/>
              </a:buClr>
              <a:buNone/>
            </a:pPr>
            <a:endParaRPr lang="pt-PT" b="1" dirty="0">
              <a:latin typeface="CMU Sans Serif Medium" panose="02000603000000000000"/>
            </a:endParaRPr>
          </a:p>
          <a:p>
            <a:pPr marL="0" lvl="1" indent="0">
              <a:buClr>
                <a:srgbClr val="C00000"/>
              </a:buClr>
              <a:buNone/>
            </a:pPr>
            <a:r>
              <a:rPr lang="pt-PT" dirty="0">
                <a:latin typeface="CMU Sans Serif Medium" panose="02000603000000000000"/>
              </a:rPr>
              <a:t>This leaves millions of people without </a:t>
            </a:r>
            <a:r>
              <a:rPr lang="pt-PT" b="1" dirty="0">
                <a:solidFill>
                  <a:srgbClr val="C00000"/>
                </a:solidFill>
                <a:latin typeface="CMU Sans Serif Medium" panose="02000603000000000000"/>
              </a:rPr>
              <a:t>access to credit</a:t>
            </a:r>
            <a:r>
              <a:rPr lang="pt-PT" dirty="0">
                <a:latin typeface="CMU Sans Serif Medium" panose="02000603000000000000"/>
              </a:rPr>
              <a:t>, having to mitigate liquidity needs outside the traditional financial intermediation system.</a:t>
            </a:r>
          </a:p>
          <a:p>
            <a:pPr marL="0" lvl="1" indent="0">
              <a:buClr>
                <a:srgbClr val="C00000"/>
              </a:buClr>
              <a:buNone/>
            </a:pPr>
            <a:endParaRPr lang="pt-PT" dirty="0">
              <a:latin typeface="CMU Sans Serif Medium" panose="02000603000000000000"/>
            </a:endParaRPr>
          </a:p>
          <a:p>
            <a:pPr marL="0" lvl="1" indent="0">
              <a:buClr>
                <a:srgbClr val="C00000"/>
              </a:buClr>
              <a:buNone/>
            </a:pPr>
            <a:r>
              <a:rPr lang="pt-PT" b="1" dirty="0">
                <a:solidFill>
                  <a:srgbClr val="C00000"/>
                </a:solidFill>
                <a:latin typeface="CMU Sans Serif Medium" panose="02000603000000000000"/>
              </a:rPr>
              <a:t>But:  </a:t>
            </a:r>
            <a:r>
              <a:rPr lang="pt-PT" dirty="0">
                <a:latin typeface="CMU Sans Serif Medium" panose="02000603000000000000"/>
              </a:rPr>
              <a:t>what is the value of financial intermediaries?</a:t>
            </a:r>
          </a:p>
        </p:txBody>
      </p:sp>
      <p:sp>
        <p:nvSpPr>
          <p:cNvPr id="4" name="Date Placeholder 3">
            <a:extLst>
              <a:ext uri="{FF2B5EF4-FFF2-40B4-BE49-F238E27FC236}">
                <a16:creationId xmlns:a16="http://schemas.microsoft.com/office/drawing/2014/main" id="{DFBB46FF-5FCD-1FC9-221F-32EEDFE5168D}"/>
              </a:ext>
            </a:extLst>
          </p:cNvPr>
          <p:cNvSpPr>
            <a:spLocks noGrp="1"/>
          </p:cNvSpPr>
          <p:nvPr>
            <p:ph type="dt" sz="half" idx="10"/>
          </p:nvPr>
        </p:nvSpPr>
        <p:spPr>
          <a:solidFill>
            <a:srgbClr val="C00000"/>
          </a:solidFill>
          <a:ln>
            <a:solidFill>
              <a:srgbClr val="C00000"/>
            </a:solidFill>
          </a:ln>
        </p:spPr>
        <p:txBody>
          <a:bodyPr/>
          <a:lstStyle/>
          <a:p>
            <a:r>
              <a:rPr lang="en-US" dirty="0"/>
              <a:t>September 26</a:t>
            </a:r>
            <a:r>
              <a:rPr lang="en-US" baseline="30000" dirty="0"/>
              <a:t>th</a:t>
            </a:r>
            <a:r>
              <a:rPr lang="en-US" dirty="0"/>
              <a:t>, 2025</a:t>
            </a:r>
          </a:p>
        </p:txBody>
      </p:sp>
      <p:sp>
        <p:nvSpPr>
          <p:cNvPr id="5" name="Footer Placeholder 4">
            <a:extLst>
              <a:ext uri="{FF2B5EF4-FFF2-40B4-BE49-F238E27FC236}">
                <a16:creationId xmlns:a16="http://schemas.microsoft.com/office/drawing/2014/main" id="{85BC4E7D-6BBA-D262-1AA6-15F5942FC673}"/>
              </a:ext>
            </a:extLst>
          </p:cNvPr>
          <p:cNvSpPr>
            <a:spLocks noGrp="1"/>
          </p:cNvSpPr>
          <p:nvPr>
            <p:ph type="ftr" sz="quarter" idx="11"/>
          </p:nvPr>
        </p:nvSpPr>
        <p:spPr/>
        <p:txBody>
          <a:bodyPr/>
          <a:lstStyle/>
          <a:p>
            <a:r>
              <a:rPr lang="pt-BR" dirty="0"/>
              <a:t>BRC 2025</a:t>
            </a:r>
            <a:endParaRPr lang="en-US" dirty="0"/>
          </a:p>
        </p:txBody>
      </p:sp>
      <p:sp>
        <p:nvSpPr>
          <p:cNvPr id="6" name="Slide Number Placeholder 5">
            <a:extLst>
              <a:ext uri="{FF2B5EF4-FFF2-40B4-BE49-F238E27FC236}">
                <a16:creationId xmlns:a16="http://schemas.microsoft.com/office/drawing/2014/main" id="{7468A6F2-71E9-C08D-D909-EC008A9C0B90}"/>
              </a:ext>
            </a:extLst>
          </p:cNvPr>
          <p:cNvSpPr>
            <a:spLocks noGrp="1"/>
          </p:cNvSpPr>
          <p:nvPr>
            <p:ph type="sldNum" sz="quarter" idx="12"/>
          </p:nvPr>
        </p:nvSpPr>
        <p:spPr>
          <a:solidFill>
            <a:srgbClr val="C00000"/>
          </a:solidFill>
          <a:ln>
            <a:solidFill>
              <a:srgbClr val="C00000"/>
            </a:solidFill>
          </a:ln>
        </p:spPr>
        <p:txBody>
          <a:bodyPr/>
          <a:lstStyle/>
          <a:p>
            <a:fld id="{FAA8105A-9F50-7A47-B22F-19856B84F6D6}" type="slidenum">
              <a:rPr lang="en-US" smtClean="0"/>
              <a:pPr/>
              <a:t>2</a:t>
            </a:fld>
            <a:endParaRPr lang="en-US" dirty="0"/>
          </a:p>
        </p:txBody>
      </p:sp>
      <p:pic>
        <p:nvPicPr>
          <p:cNvPr id="7" name="Picture 6">
            <a:extLst>
              <a:ext uri="{FF2B5EF4-FFF2-40B4-BE49-F238E27FC236}">
                <a16:creationId xmlns:a16="http://schemas.microsoft.com/office/drawing/2014/main" id="{59B65414-6412-0DFD-8CBF-31B20BB72D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3199" y="30480"/>
            <a:ext cx="562157" cy="842504"/>
          </a:xfrm>
          <a:prstGeom prst="rect">
            <a:avLst/>
          </a:prstGeom>
        </p:spPr>
      </p:pic>
    </p:spTree>
    <p:extLst>
      <p:ext uri="{BB962C8B-B14F-4D97-AF65-F5344CB8AC3E}">
        <p14:creationId xmlns:p14="http://schemas.microsoft.com/office/powerpoint/2010/main" val="62145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4A44B-6C42-DEAF-0A49-2018233620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2CDDEC-F01D-162E-3A05-8204CA1EF0C5}"/>
              </a:ext>
            </a:extLst>
          </p:cNvPr>
          <p:cNvSpPr>
            <a:spLocks noGrp="1"/>
          </p:cNvSpPr>
          <p:nvPr>
            <p:ph type="title"/>
          </p:nvPr>
        </p:nvSpPr>
        <p:spPr>
          <a:solidFill>
            <a:srgbClr val="C00000"/>
          </a:solidFill>
          <a:ln>
            <a:solidFill>
              <a:srgbClr val="C00000"/>
            </a:solidFill>
          </a:ln>
        </p:spPr>
        <p:txBody>
          <a:bodyPr>
            <a:noAutofit/>
          </a:bodyPr>
          <a:lstStyle/>
          <a:p>
            <a:pPr marL="111125"/>
            <a:r>
              <a:rPr lang="pt-PT" sz="3600" dirty="0"/>
              <a:t>Lender Skill</a:t>
            </a:r>
            <a:endParaRPr lang="en-US" sz="3600" dirty="0"/>
          </a:p>
        </p:txBody>
      </p:sp>
      <p:sp>
        <p:nvSpPr>
          <p:cNvPr id="4" name="Date Placeholder 3">
            <a:extLst>
              <a:ext uri="{FF2B5EF4-FFF2-40B4-BE49-F238E27FC236}">
                <a16:creationId xmlns:a16="http://schemas.microsoft.com/office/drawing/2014/main" id="{5EA7D79F-5BA7-F420-D829-28CE10F22EF3}"/>
              </a:ext>
            </a:extLst>
          </p:cNvPr>
          <p:cNvSpPr>
            <a:spLocks noGrp="1"/>
          </p:cNvSpPr>
          <p:nvPr>
            <p:ph type="dt" sz="half" idx="10"/>
          </p:nvPr>
        </p:nvSpPr>
        <p:spPr>
          <a:solidFill>
            <a:srgbClr val="C00000"/>
          </a:solidFill>
          <a:ln>
            <a:solidFill>
              <a:srgbClr val="C00000"/>
            </a:solidFill>
          </a:ln>
        </p:spPr>
        <p:txBody>
          <a:bodyPr/>
          <a:lstStyle/>
          <a:p>
            <a:r>
              <a:rPr lang="en-US" dirty="0"/>
              <a:t>September 26</a:t>
            </a:r>
            <a:r>
              <a:rPr lang="en-US" baseline="30000" dirty="0"/>
              <a:t>th</a:t>
            </a:r>
            <a:r>
              <a:rPr lang="en-US" dirty="0"/>
              <a:t>, 2025</a:t>
            </a:r>
          </a:p>
        </p:txBody>
      </p:sp>
      <p:sp>
        <p:nvSpPr>
          <p:cNvPr id="5" name="Footer Placeholder 4">
            <a:extLst>
              <a:ext uri="{FF2B5EF4-FFF2-40B4-BE49-F238E27FC236}">
                <a16:creationId xmlns:a16="http://schemas.microsoft.com/office/drawing/2014/main" id="{3CA35D21-AC7B-9D13-D444-EFCB8324164F}"/>
              </a:ext>
            </a:extLst>
          </p:cNvPr>
          <p:cNvSpPr>
            <a:spLocks noGrp="1"/>
          </p:cNvSpPr>
          <p:nvPr>
            <p:ph type="ftr" sz="quarter" idx="11"/>
          </p:nvPr>
        </p:nvSpPr>
        <p:spPr/>
        <p:txBody>
          <a:bodyPr/>
          <a:lstStyle/>
          <a:p>
            <a:r>
              <a:rPr lang="pt-BR" dirty="0"/>
              <a:t>BRC 2025</a:t>
            </a:r>
            <a:endParaRPr lang="en-US" dirty="0"/>
          </a:p>
        </p:txBody>
      </p:sp>
      <p:sp>
        <p:nvSpPr>
          <p:cNvPr id="6" name="Slide Number Placeholder 5">
            <a:extLst>
              <a:ext uri="{FF2B5EF4-FFF2-40B4-BE49-F238E27FC236}">
                <a16:creationId xmlns:a16="http://schemas.microsoft.com/office/drawing/2014/main" id="{7427EEB8-1987-0D37-4CD1-C6B04A389278}"/>
              </a:ext>
            </a:extLst>
          </p:cNvPr>
          <p:cNvSpPr>
            <a:spLocks noGrp="1"/>
          </p:cNvSpPr>
          <p:nvPr>
            <p:ph type="sldNum" sz="quarter" idx="12"/>
          </p:nvPr>
        </p:nvSpPr>
        <p:spPr>
          <a:solidFill>
            <a:srgbClr val="C00000"/>
          </a:solidFill>
          <a:ln>
            <a:solidFill>
              <a:srgbClr val="C00000"/>
            </a:solidFill>
          </a:ln>
        </p:spPr>
        <p:txBody>
          <a:bodyPr/>
          <a:lstStyle/>
          <a:p>
            <a:fld id="{FAA8105A-9F50-7A47-B22F-19856B84F6D6}" type="slidenum">
              <a:rPr lang="en-US" smtClean="0"/>
              <a:pPr/>
              <a:t>20</a:t>
            </a:fld>
            <a:endParaRPr lang="en-US" dirty="0"/>
          </a:p>
        </p:txBody>
      </p:sp>
      <p:pic>
        <p:nvPicPr>
          <p:cNvPr id="7" name="Picture 6">
            <a:extLst>
              <a:ext uri="{FF2B5EF4-FFF2-40B4-BE49-F238E27FC236}">
                <a16:creationId xmlns:a16="http://schemas.microsoft.com/office/drawing/2014/main" id="{08B82EBD-125C-089C-5D68-D81CED84F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3199" y="30480"/>
            <a:ext cx="562157" cy="842504"/>
          </a:xfrm>
          <a:prstGeom prst="rect">
            <a:avLst/>
          </a:prstGeom>
        </p:spPr>
      </p:pic>
      <p:sp>
        <p:nvSpPr>
          <p:cNvPr id="3" name="Content Placeholder 2">
            <a:extLst>
              <a:ext uri="{FF2B5EF4-FFF2-40B4-BE49-F238E27FC236}">
                <a16:creationId xmlns:a16="http://schemas.microsoft.com/office/drawing/2014/main" id="{8261C8FF-F776-5341-37EF-610385DA483C}"/>
              </a:ext>
            </a:extLst>
          </p:cNvPr>
          <p:cNvSpPr>
            <a:spLocks noGrp="1"/>
          </p:cNvSpPr>
          <p:nvPr>
            <p:ph idx="1"/>
          </p:nvPr>
        </p:nvSpPr>
        <p:spPr>
          <a:xfrm>
            <a:off x="211014" y="1153550"/>
            <a:ext cx="11828586" cy="5115170"/>
          </a:xfrm>
        </p:spPr>
        <p:txBody>
          <a:bodyPr>
            <a:normAutofit/>
          </a:bodyPr>
          <a:lstStyle/>
          <a:p>
            <a:pPr marL="0" lvl="1" indent="0">
              <a:buClr>
                <a:srgbClr val="C00000"/>
              </a:buClr>
              <a:buNone/>
            </a:pPr>
            <a:r>
              <a:rPr lang="pt-PT" dirty="0">
                <a:latin typeface="CMU Sans Serif Medium" panose="02000603000000000000"/>
              </a:rPr>
              <a:t>Add week fixed effects to eliminate lender specific time variation in lending activity, shutting down the experience channel</a:t>
            </a:r>
          </a:p>
          <a:p>
            <a:pPr marL="0" lvl="1" indent="0">
              <a:buClr>
                <a:srgbClr val="C00000"/>
              </a:buClr>
              <a:buNone/>
            </a:pPr>
            <a:endParaRPr lang="pt-PT" dirty="0">
              <a:latin typeface="CMU Sans Serif Medium" panose="02000603000000000000"/>
            </a:endParaRPr>
          </a:p>
        </p:txBody>
      </p:sp>
      <p:pic>
        <p:nvPicPr>
          <p:cNvPr id="9" name="Picture 8">
            <a:extLst>
              <a:ext uri="{FF2B5EF4-FFF2-40B4-BE49-F238E27FC236}">
                <a16:creationId xmlns:a16="http://schemas.microsoft.com/office/drawing/2014/main" id="{60D22D4C-AAFD-FF9B-1F5C-02CB7F6283D9}"/>
              </a:ext>
            </a:extLst>
          </p:cNvPr>
          <p:cNvPicPr>
            <a:picLocks noChangeAspect="1"/>
          </p:cNvPicPr>
          <p:nvPr/>
        </p:nvPicPr>
        <p:blipFill>
          <a:blip r:embed="rId4"/>
          <a:stretch>
            <a:fillRect/>
          </a:stretch>
        </p:blipFill>
        <p:spPr>
          <a:xfrm>
            <a:off x="4082090" y="1993899"/>
            <a:ext cx="4086433" cy="4334933"/>
          </a:xfrm>
          <a:prstGeom prst="rect">
            <a:avLst/>
          </a:prstGeom>
        </p:spPr>
      </p:pic>
      <p:sp>
        <p:nvSpPr>
          <p:cNvPr id="10" name="Rectangle 9">
            <a:extLst>
              <a:ext uri="{FF2B5EF4-FFF2-40B4-BE49-F238E27FC236}">
                <a16:creationId xmlns:a16="http://schemas.microsoft.com/office/drawing/2014/main" id="{E559A76D-6AE1-9A8F-B639-22C59DE24CD8}"/>
              </a:ext>
            </a:extLst>
          </p:cNvPr>
          <p:cNvSpPr/>
          <p:nvPr/>
        </p:nvSpPr>
        <p:spPr>
          <a:xfrm>
            <a:off x="6756403" y="2497021"/>
            <a:ext cx="604246" cy="356246"/>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FD6E7CC-9756-3710-F60C-1249B8140688}"/>
              </a:ext>
            </a:extLst>
          </p:cNvPr>
          <p:cNvSpPr/>
          <p:nvPr/>
        </p:nvSpPr>
        <p:spPr>
          <a:xfrm>
            <a:off x="6756403" y="3669653"/>
            <a:ext cx="604246" cy="356246"/>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7A82173-7140-B5CC-2118-FBD3E03A3E0D}"/>
              </a:ext>
            </a:extLst>
          </p:cNvPr>
          <p:cNvSpPr/>
          <p:nvPr/>
        </p:nvSpPr>
        <p:spPr>
          <a:xfrm>
            <a:off x="6752170" y="4854984"/>
            <a:ext cx="604246" cy="356246"/>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6974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FCB885-4728-3798-9B1C-A64CA43DC585}"/>
              </a:ext>
            </a:extLst>
          </p:cNvPr>
          <p:cNvSpPr>
            <a:spLocks noGrp="1"/>
          </p:cNvSpPr>
          <p:nvPr>
            <p:ph type="dt" sz="half" idx="10"/>
          </p:nvPr>
        </p:nvSpPr>
        <p:spPr>
          <a:solidFill>
            <a:srgbClr val="C00000"/>
          </a:solidFill>
        </p:spPr>
        <p:txBody>
          <a:bodyPr/>
          <a:lstStyle/>
          <a:p>
            <a:r>
              <a:rPr lang="en-US" dirty="0"/>
              <a:t>September 26</a:t>
            </a:r>
            <a:r>
              <a:rPr lang="en-US" baseline="30000" dirty="0"/>
              <a:t>th</a:t>
            </a:r>
            <a:r>
              <a:rPr lang="en-US" dirty="0"/>
              <a:t>, 2025</a:t>
            </a:r>
          </a:p>
        </p:txBody>
      </p:sp>
      <p:sp>
        <p:nvSpPr>
          <p:cNvPr id="3" name="Footer Placeholder 2">
            <a:extLst>
              <a:ext uri="{FF2B5EF4-FFF2-40B4-BE49-F238E27FC236}">
                <a16:creationId xmlns:a16="http://schemas.microsoft.com/office/drawing/2014/main" id="{02FDB263-BED6-D73F-3D26-F8A3CCEAE448}"/>
              </a:ext>
            </a:extLst>
          </p:cNvPr>
          <p:cNvSpPr>
            <a:spLocks noGrp="1"/>
          </p:cNvSpPr>
          <p:nvPr>
            <p:ph type="ftr" sz="quarter" idx="11"/>
          </p:nvPr>
        </p:nvSpPr>
        <p:spPr/>
        <p:txBody>
          <a:bodyPr/>
          <a:lstStyle/>
          <a:p>
            <a:r>
              <a:rPr lang="pt-BR" dirty="0"/>
              <a:t>BRC 2025</a:t>
            </a:r>
            <a:endParaRPr lang="en-US" dirty="0"/>
          </a:p>
        </p:txBody>
      </p:sp>
      <p:sp>
        <p:nvSpPr>
          <p:cNvPr id="4" name="Slide Number Placeholder 3">
            <a:extLst>
              <a:ext uri="{FF2B5EF4-FFF2-40B4-BE49-F238E27FC236}">
                <a16:creationId xmlns:a16="http://schemas.microsoft.com/office/drawing/2014/main" id="{FEAD299D-B044-F038-3156-0EF82DEF2388}"/>
              </a:ext>
            </a:extLst>
          </p:cNvPr>
          <p:cNvSpPr>
            <a:spLocks noGrp="1"/>
          </p:cNvSpPr>
          <p:nvPr>
            <p:ph type="sldNum" sz="quarter" idx="12"/>
          </p:nvPr>
        </p:nvSpPr>
        <p:spPr>
          <a:solidFill>
            <a:srgbClr val="C00000"/>
          </a:solidFill>
        </p:spPr>
        <p:txBody>
          <a:bodyPr/>
          <a:lstStyle/>
          <a:p>
            <a:fld id="{FAA8105A-9F50-7A47-B22F-19856B84F6D6}" type="slidenum">
              <a:rPr lang="en-US" smtClean="0"/>
              <a:pPr/>
              <a:t>21</a:t>
            </a:fld>
            <a:endParaRPr lang="en-US" dirty="0"/>
          </a:p>
        </p:txBody>
      </p:sp>
      <p:sp>
        <p:nvSpPr>
          <p:cNvPr id="6" name="TextBox 5">
            <a:extLst>
              <a:ext uri="{FF2B5EF4-FFF2-40B4-BE49-F238E27FC236}">
                <a16:creationId xmlns:a16="http://schemas.microsoft.com/office/drawing/2014/main" id="{EC0E8C7F-73F0-AB01-2DFE-3199684B24DE}"/>
              </a:ext>
            </a:extLst>
          </p:cNvPr>
          <p:cNvSpPr txBox="1"/>
          <p:nvPr/>
        </p:nvSpPr>
        <p:spPr>
          <a:xfrm>
            <a:off x="2708365" y="2817754"/>
            <a:ext cx="7280366" cy="707886"/>
          </a:xfrm>
          <a:prstGeom prst="rect">
            <a:avLst/>
          </a:prstGeom>
          <a:noFill/>
        </p:spPr>
        <p:txBody>
          <a:bodyPr wrap="square">
            <a:spAutoFit/>
          </a:bodyPr>
          <a:lstStyle/>
          <a:p>
            <a:pPr marL="0" indent="0" algn="ctr">
              <a:buNone/>
            </a:pPr>
            <a:r>
              <a:rPr lang="en-US" sz="4000" b="1" dirty="0">
                <a:solidFill>
                  <a:srgbClr val="C00000"/>
                </a:solidFill>
                <a:latin typeface="CMU Sans Serif Medium" panose="02000603000000000000"/>
              </a:rPr>
              <a:t>Borrower-Lender Connectedness</a:t>
            </a:r>
          </a:p>
        </p:txBody>
      </p:sp>
    </p:spTree>
    <p:extLst>
      <p:ext uri="{BB962C8B-B14F-4D97-AF65-F5344CB8AC3E}">
        <p14:creationId xmlns:p14="http://schemas.microsoft.com/office/powerpoint/2010/main" val="3549507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B5EC7-4070-FE6F-5D5E-1E723AD130A2}"/>
              </a:ext>
            </a:extLst>
          </p:cNvPr>
          <p:cNvSpPr>
            <a:spLocks noGrp="1"/>
          </p:cNvSpPr>
          <p:nvPr>
            <p:ph type="title"/>
          </p:nvPr>
        </p:nvSpPr>
        <p:spPr>
          <a:solidFill>
            <a:srgbClr val="C00000"/>
          </a:solidFill>
          <a:ln>
            <a:solidFill>
              <a:srgbClr val="C00000"/>
            </a:solidFill>
          </a:ln>
        </p:spPr>
        <p:txBody>
          <a:bodyPr>
            <a:noAutofit/>
          </a:bodyPr>
          <a:lstStyle/>
          <a:p>
            <a:pPr marL="111125"/>
            <a:r>
              <a:rPr lang="pt-PT" sz="3600" dirty="0"/>
              <a:t>Measuring Connectedness</a:t>
            </a:r>
            <a:endParaRPr lang="en-US" sz="3600" dirty="0"/>
          </a:p>
        </p:txBody>
      </p:sp>
      <p:sp>
        <p:nvSpPr>
          <p:cNvPr id="3" name="Content Placeholder 2">
            <a:extLst>
              <a:ext uri="{FF2B5EF4-FFF2-40B4-BE49-F238E27FC236}">
                <a16:creationId xmlns:a16="http://schemas.microsoft.com/office/drawing/2014/main" id="{94450D9F-E01D-D808-62F7-929001EA2682}"/>
              </a:ext>
            </a:extLst>
          </p:cNvPr>
          <p:cNvSpPr>
            <a:spLocks noGrp="1"/>
          </p:cNvSpPr>
          <p:nvPr>
            <p:ph idx="1"/>
          </p:nvPr>
        </p:nvSpPr>
        <p:spPr>
          <a:xfrm>
            <a:off x="211014" y="1153550"/>
            <a:ext cx="11828586" cy="5115170"/>
          </a:xfrm>
        </p:spPr>
        <p:txBody>
          <a:bodyPr>
            <a:normAutofit/>
          </a:bodyPr>
          <a:lstStyle/>
          <a:p>
            <a:pPr marL="0" lvl="1" indent="0">
              <a:buClr>
                <a:srgbClr val="C00000"/>
              </a:buClr>
              <a:buNone/>
            </a:pPr>
            <a:r>
              <a:rPr lang="pt-PT" dirty="0">
                <a:latin typeface="CMU Sans Serif Medium" panose="02000603000000000000"/>
              </a:rPr>
              <a:t>Data comes from an online forum: we measure the overlap in posts and comments on other communities for each pair of borrower and lender:</a:t>
            </a:r>
          </a:p>
          <a:p>
            <a:pPr marL="0" lvl="1" indent="0">
              <a:buClr>
                <a:srgbClr val="C00000"/>
              </a:buClr>
              <a:buNone/>
            </a:pPr>
            <a:endParaRPr lang="pt-PT" dirty="0">
              <a:latin typeface="CMU Sans Serif Medium" panose="02000603000000000000"/>
            </a:endParaRPr>
          </a:p>
        </p:txBody>
      </p:sp>
      <p:sp>
        <p:nvSpPr>
          <p:cNvPr id="4" name="Date Placeholder 3">
            <a:extLst>
              <a:ext uri="{FF2B5EF4-FFF2-40B4-BE49-F238E27FC236}">
                <a16:creationId xmlns:a16="http://schemas.microsoft.com/office/drawing/2014/main" id="{DFBB46FF-5FCD-1FC9-221F-32EEDFE5168D}"/>
              </a:ext>
            </a:extLst>
          </p:cNvPr>
          <p:cNvSpPr>
            <a:spLocks noGrp="1"/>
          </p:cNvSpPr>
          <p:nvPr>
            <p:ph type="dt" sz="half" idx="10"/>
          </p:nvPr>
        </p:nvSpPr>
        <p:spPr>
          <a:solidFill>
            <a:srgbClr val="C00000"/>
          </a:solidFill>
          <a:ln>
            <a:solidFill>
              <a:srgbClr val="C00000"/>
            </a:solidFill>
          </a:ln>
        </p:spPr>
        <p:txBody>
          <a:bodyPr/>
          <a:lstStyle/>
          <a:p>
            <a:r>
              <a:rPr lang="en-US" dirty="0"/>
              <a:t>September 26</a:t>
            </a:r>
            <a:r>
              <a:rPr lang="en-US" baseline="30000" dirty="0"/>
              <a:t>th</a:t>
            </a:r>
            <a:r>
              <a:rPr lang="en-US" dirty="0"/>
              <a:t>, 2025</a:t>
            </a:r>
          </a:p>
        </p:txBody>
      </p:sp>
      <p:sp>
        <p:nvSpPr>
          <p:cNvPr id="5" name="Footer Placeholder 4">
            <a:extLst>
              <a:ext uri="{FF2B5EF4-FFF2-40B4-BE49-F238E27FC236}">
                <a16:creationId xmlns:a16="http://schemas.microsoft.com/office/drawing/2014/main" id="{85BC4E7D-6BBA-D262-1AA6-15F5942FC673}"/>
              </a:ext>
            </a:extLst>
          </p:cNvPr>
          <p:cNvSpPr>
            <a:spLocks noGrp="1"/>
          </p:cNvSpPr>
          <p:nvPr>
            <p:ph type="ftr" sz="quarter" idx="11"/>
          </p:nvPr>
        </p:nvSpPr>
        <p:spPr/>
        <p:txBody>
          <a:bodyPr/>
          <a:lstStyle/>
          <a:p>
            <a:r>
              <a:rPr lang="pt-BR" dirty="0"/>
              <a:t>BRC 2025</a:t>
            </a:r>
            <a:endParaRPr lang="en-US" dirty="0"/>
          </a:p>
        </p:txBody>
      </p:sp>
      <p:sp>
        <p:nvSpPr>
          <p:cNvPr id="6" name="Slide Number Placeholder 5">
            <a:extLst>
              <a:ext uri="{FF2B5EF4-FFF2-40B4-BE49-F238E27FC236}">
                <a16:creationId xmlns:a16="http://schemas.microsoft.com/office/drawing/2014/main" id="{7468A6F2-71E9-C08D-D909-EC008A9C0B90}"/>
              </a:ext>
            </a:extLst>
          </p:cNvPr>
          <p:cNvSpPr>
            <a:spLocks noGrp="1"/>
          </p:cNvSpPr>
          <p:nvPr>
            <p:ph type="sldNum" sz="quarter" idx="12"/>
          </p:nvPr>
        </p:nvSpPr>
        <p:spPr>
          <a:solidFill>
            <a:srgbClr val="C00000"/>
          </a:solidFill>
          <a:ln>
            <a:solidFill>
              <a:srgbClr val="C00000"/>
            </a:solidFill>
          </a:ln>
        </p:spPr>
        <p:txBody>
          <a:bodyPr/>
          <a:lstStyle/>
          <a:p>
            <a:fld id="{FAA8105A-9F50-7A47-B22F-19856B84F6D6}" type="slidenum">
              <a:rPr lang="en-US" smtClean="0"/>
              <a:pPr/>
              <a:t>22</a:t>
            </a:fld>
            <a:endParaRPr lang="en-US" dirty="0"/>
          </a:p>
        </p:txBody>
      </p:sp>
      <p:pic>
        <p:nvPicPr>
          <p:cNvPr id="7" name="Picture 6">
            <a:extLst>
              <a:ext uri="{FF2B5EF4-FFF2-40B4-BE49-F238E27FC236}">
                <a16:creationId xmlns:a16="http://schemas.microsoft.com/office/drawing/2014/main" id="{59B65414-6412-0DFD-8CBF-31B20BB72D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3199" y="30480"/>
            <a:ext cx="562157" cy="842504"/>
          </a:xfrm>
          <a:prstGeom prst="rect">
            <a:avLst/>
          </a:prstGeom>
        </p:spPr>
      </p:pic>
      <p:pic>
        <p:nvPicPr>
          <p:cNvPr id="10" name="Picture 9">
            <a:extLst>
              <a:ext uri="{FF2B5EF4-FFF2-40B4-BE49-F238E27FC236}">
                <a16:creationId xmlns:a16="http://schemas.microsoft.com/office/drawing/2014/main" id="{02444BA4-EE7D-AC10-EAD0-AE2A1F811194}"/>
              </a:ext>
            </a:extLst>
          </p:cNvPr>
          <p:cNvPicPr>
            <a:picLocks noChangeAspect="1"/>
          </p:cNvPicPr>
          <p:nvPr/>
        </p:nvPicPr>
        <p:blipFill>
          <a:blip r:embed="rId3"/>
          <a:stretch>
            <a:fillRect/>
          </a:stretch>
        </p:blipFill>
        <p:spPr>
          <a:xfrm>
            <a:off x="2669390" y="2193596"/>
            <a:ext cx="6031762" cy="3510854"/>
          </a:xfrm>
          <a:prstGeom prst="rect">
            <a:avLst/>
          </a:prstGeom>
        </p:spPr>
      </p:pic>
    </p:spTree>
    <p:extLst>
      <p:ext uri="{BB962C8B-B14F-4D97-AF65-F5344CB8AC3E}">
        <p14:creationId xmlns:p14="http://schemas.microsoft.com/office/powerpoint/2010/main" val="2758217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B5EC7-4070-FE6F-5D5E-1E723AD130A2}"/>
              </a:ext>
            </a:extLst>
          </p:cNvPr>
          <p:cNvSpPr>
            <a:spLocks noGrp="1"/>
          </p:cNvSpPr>
          <p:nvPr>
            <p:ph type="title"/>
          </p:nvPr>
        </p:nvSpPr>
        <p:spPr>
          <a:solidFill>
            <a:srgbClr val="C00000"/>
          </a:solidFill>
          <a:ln>
            <a:solidFill>
              <a:srgbClr val="C00000"/>
            </a:solidFill>
          </a:ln>
        </p:spPr>
        <p:txBody>
          <a:bodyPr>
            <a:noAutofit/>
          </a:bodyPr>
          <a:lstStyle/>
          <a:p>
            <a:pPr marL="111125"/>
            <a:r>
              <a:rPr lang="pt-PT" sz="3600" dirty="0"/>
              <a:t>Result #4: Connectedness Improves Market Outcomes</a:t>
            </a:r>
            <a:endParaRPr lang="en-US" sz="3600" dirty="0"/>
          </a:p>
        </p:txBody>
      </p:sp>
      <p:sp>
        <p:nvSpPr>
          <p:cNvPr id="3" name="Content Placeholder 2">
            <a:extLst>
              <a:ext uri="{FF2B5EF4-FFF2-40B4-BE49-F238E27FC236}">
                <a16:creationId xmlns:a16="http://schemas.microsoft.com/office/drawing/2014/main" id="{94450D9F-E01D-D808-62F7-929001EA2682}"/>
              </a:ext>
            </a:extLst>
          </p:cNvPr>
          <p:cNvSpPr>
            <a:spLocks noGrp="1"/>
          </p:cNvSpPr>
          <p:nvPr>
            <p:ph idx="1"/>
          </p:nvPr>
        </p:nvSpPr>
        <p:spPr>
          <a:xfrm>
            <a:off x="211014" y="1153550"/>
            <a:ext cx="11828586" cy="5115170"/>
          </a:xfrm>
        </p:spPr>
        <p:txBody>
          <a:bodyPr>
            <a:normAutofit/>
          </a:bodyPr>
          <a:lstStyle/>
          <a:p>
            <a:pPr marL="0" lvl="1" indent="0">
              <a:buClr>
                <a:srgbClr val="C00000"/>
              </a:buClr>
              <a:buNone/>
            </a:pPr>
            <a:r>
              <a:rPr lang="pt-PT" dirty="0">
                <a:latin typeface="CMU Sans Serif Medium" panose="02000603000000000000"/>
              </a:rPr>
              <a:t>We run the same specification on connectedness:</a:t>
            </a:r>
          </a:p>
          <a:p>
            <a:pPr marL="0" lvl="1" indent="0">
              <a:buClr>
                <a:srgbClr val="C00000"/>
              </a:buClr>
              <a:buNone/>
            </a:pPr>
            <a:endParaRPr lang="pt-PT" dirty="0">
              <a:latin typeface="CMU Sans Serif Medium" panose="02000603000000000000"/>
            </a:endParaRPr>
          </a:p>
          <a:p>
            <a:pPr marL="0" lvl="1" indent="0">
              <a:buClr>
                <a:srgbClr val="C00000"/>
              </a:buClr>
              <a:buNone/>
            </a:pPr>
            <a:endParaRPr lang="pt-PT" dirty="0">
              <a:latin typeface="CMU Sans Serif Medium" panose="02000603000000000000"/>
            </a:endParaRPr>
          </a:p>
        </p:txBody>
      </p:sp>
      <p:sp>
        <p:nvSpPr>
          <p:cNvPr id="4" name="Date Placeholder 3">
            <a:extLst>
              <a:ext uri="{FF2B5EF4-FFF2-40B4-BE49-F238E27FC236}">
                <a16:creationId xmlns:a16="http://schemas.microsoft.com/office/drawing/2014/main" id="{DFBB46FF-5FCD-1FC9-221F-32EEDFE5168D}"/>
              </a:ext>
            </a:extLst>
          </p:cNvPr>
          <p:cNvSpPr>
            <a:spLocks noGrp="1"/>
          </p:cNvSpPr>
          <p:nvPr>
            <p:ph type="dt" sz="half" idx="10"/>
          </p:nvPr>
        </p:nvSpPr>
        <p:spPr>
          <a:solidFill>
            <a:srgbClr val="C00000"/>
          </a:solidFill>
          <a:ln>
            <a:solidFill>
              <a:srgbClr val="C00000"/>
            </a:solidFill>
          </a:ln>
        </p:spPr>
        <p:txBody>
          <a:bodyPr/>
          <a:lstStyle/>
          <a:p>
            <a:r>
              <a:rPr lang="en-US" dirty="0"/>
              <a:t>September 26</a:t>
            </a:r>
            <a:r>
              <a:rPr lang="en-US" baseline="30000" dirty="0"/>
              <a:t>th</a:t>
            </a:r>
            <a:r>
              <a:rPr lang="en-US" dirty="0"/>
              <a:t>, 2025</a:t>
            </a:r>
          </a:p>
        </p:txBody>
      </p:sp>
      <p:sp>
        <p:nvSpPr>
          <p:cNvPr id="5" name="Footer Placeholder 4">
            <a:extLst>
              <a:ext uri="{FF2B5EF4-FFF2-40B4-BE49-F238E27FC236}">
                <a16:creationId xmlns:a16="http://schemas.microsoft.com/office/drawing/2014/main" id="{85BC4E7D-6BBA-D262-1AA6-15F5942FC673}"/>
              </a:ext>
            </a:extLst>
          </p:cNvPr>
          <p:cNvSpPr>
            <a:spLocks noGrp="1"/>
          </p:cNvSpPr>
          <p:nvPr>
            <p:ph type="ftr" sz="quarter" idx="11"/>
          </p:nvPr>
        </p:nvSpPr>
        <p:spPr/>
        <p:txBody>
          <a:bodyPr/>
          <a:lstStyle/>
          <a:p>
            <a:r>
              <a:rPr lang="pt-BR" dirty="0"/>
              <a:t>BRC 2025</a:t>
            </a:r>
            <a:endParaRPr lang="en-US" dirty="0"/>
          </a:p>
        </p:txBody>
      </p:sp>
      <p:sp>
        <p:nvSpPr>
          <p:cNvPr id="6" name="Slide Number Placeholder 5">
            <a:extLst>
              <a:ext uri="{FF2B5EF4-FFF2-40B4-BE49-F238E27FC236}">
                <a16:creationId xmlns:a16="http://schemas.microsoft.com/office/drawing/2014/main" id="{7468A6F2-71E9-C08D-D909-EC008A9C0B90}"/>
              </a:ext>
            </a:extLst>
          </p:cNvPr>
          <p:cNvSpPr>
            <a:spLocks noGrp="1"/>
          </p:cNvSpPr>
          <p:nvPr>
            <p:ph type="sldNum" sz="quarter" idx="12"/>
          </p:nvPr>
        </p:nvSpPr>
        <p:spPr>
          <a:solidFill>
            <a:srgbClr val="C00000"/>
          </a:solidFill>
          <a:ln>
            <a:solidFill>
              <a:srgbClr val="C00000"/>
            </a:solidFill>
          </a:ln>
        </p:spPr>
        <p:txBody>
          <a:bodyPr/>
          <a:lstStyle/>
          <a:p>
            <a:fld id="{FAA8105A-9F50-7A47-B22F-19856B84F6D6}" type="slidenum">
              <a:rPr lang="en-US" smtClean="0"/>
              <a:pPr/>
              <a:t>23</a:t>
            </a:fld>
            <a:endParaRPr lang="en-US" dirty="0"/>
          </a:p>
        </p:txBody>
      </p:sp>
      <p:pic>
        <p:nvPicPr>
          <p:cNvPr id="7" name="Picture 6">
            <a:extLst>
              <a:ext uri="{FF2B5EF4-FFF2-40B4-BE49-F238E27FC236}">
                <a16:creationId xmlns:a16="http://schemas.microsoft.com/office/drawing/2014/main" id="{59B65414-6412-0DFD-8CBF-31B20BB72D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3199" y="30480"/>
            <a:ext cx="562157" cy="842504"/>
          </a:xfrm>
          <a:prstGeom prst="rect">
            <a:avLst/>
          </a:prstGeom>
        </p:spPr>
      </p:pic>
      <p:pic>
        <p:nvPicPr>
          <p:cNvPr id="12" name="Picture 11">
            <a:extLst>
              <a:ext uri="{FF2B5EF4-FFF2-40B4-BE49-F238E27FC236}">
                <a16:creationId xmlns:a16="http://schemas.microsoft.com/office/drawing/2014/main" id="{CBF0F041-6E18-4334-853D-4EC6CD75833A}"/>
              </a:ext>
            </a:extLst>
          </p:cNvPr>
          <p:cNvPicPr>
            <a:picLocks noChangeAspect="1"/>
          </p:cNvPicPr>
          <p:nvPr/>
        </p:nvPicPr>
        <p:blipFill>
          <a:blip r:embed="rId4"/>
          <a:stretch>
            <a:fillRect/>
          </a:stretch>
        </p:blipFill>
        <p:spPr>
          <a:xfrm>
            <a:off x="3712436" y="1638047"/>
            <a:ext cx="4825741" cy="4524451"/>
          </a:xfrm>
          <a:prstGeom prst="rect">
            <a:avLst/>
          </a:prstGeom>
        </p:spPr>
      </p:pic>
      <p:sp>
        <p:nvSpPr>
          <p:cNvPr id="13" name="Rectangle 12">
            <a:extLst>
              <a:ext uri="{FF2B5EF4-FFF2-40B4-BE49-F238E27FC236}">
                <a16:creationId xmlns:a16="http://schemas.microsoft.com/office/drawing/2014/main" id="{5D02ACD0-4A7F-F4D8-0CD5-9D24CE084DBE}"/>
              </a:ext>
            </a:extLst>
          </p:cNvPr>
          <p:cNvSpPr/>
          <p:nvPr/>
        </p:nvSpPr>
        <p:spPr>
          <a:xfrm>
            <a:off x="3712436" y="2370667"/>
            <a:ext cx="3052431" cy="321733"/>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49960AC-AE0D-2A87-FED1-BD69F74891C4}"/>
              </a:ext>
            </a:extLst>
          </p:cNvPr>
          <p:cNvSpPr/>
          <p:nvPr/>
        </p:nvSpPr>
        <p:spPr>
          <a:xfrm>
            <a:off x="3712436" y="2972291"/>
            <a:ext cx="4682264" cy="321733"/>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32F53D7-1ACA-4695-CED6-22AD9FD4D39F}"/>
              </a:ext>
            </a:extLst>
          </p:cNvPr>
          <p:cNvSpPr/>
          <p:nvPr/>
        </p:nvSpPr>
        <p:spPr>
          <a:xfrm>
            <a:off x="3712436" y="4966191"/>
            <a:ext cx="4682264" cy="321733"/>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A1D142A-47B1-C1D8-F4BD-F453A11899F2}"/>
              </a:ext>
            </a:extLst>
          </p:cNvPr>
          <p:cNvSpPr/>
          <p:nvPr/>
        </p:nvSpPr>
        <p:spPr>
          <a:xfrm>
            <a:off x="3712435" y="4360579"/>
            <a:ext cx="3052431" cy="321733"/>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6768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B5EC7-4070-FE6F-5D5E-1E723AD130A2}"/>
              </a:ext>
            </a:extLst>
          </p:cNvPr>
          <p:cNvSpPr>
            <a:spLocks noGrp="1"/>
          </p:cNvSpPr>
          <p:nvPr>
            <p:ph type="title"/>
          </p:nvPr>
        </p:nvSpPr>
        <p:spPr>
          <a:solidFill>
            <a:srgbClr val="C00000"/>
          </a:solidFill>
          <a:ln>
            <a:solidFill>
              <a:srgbClr val="C00000"/>
            </a:solidFill>
          </a:ln>
        </p:spPr>
        <p:txBody>
          <a:bodyPr>
            <a:noAutofit/>
          </a:bodyPr>
          <a:lstStyle/>
          <a:p>
            <a:pPr marL="111125"/>
            <a:r>
              <a:rPr lang="pt-PT" sz="3600" dirty="0"/>
              <a:t>Conclusion</a:t>
            </a:r>
            <a:endParaRPr lang="en-US" sz="3600" dirty="0"/>
          </a:p>
        </p:txBody>
      </p:sp>
      <p:sp>
        <p:nvSpPr>
          <p:cNvPr id="3" name="Content Placeholder 2">
            <a:extLst>
              <a:ext uri="{FF2B5EF4-FFF2-40B4-BE49-F238E27FC236}">
                <a16:creationId xmlns:a16="http://schemas.microsoft.com/office/drawing/2014/main" id="{94450D9F-E01D-D808-62F7-929001EA2682}"/>
              </a:ext>
            </a:extLst>
          </p:cNvPr>
          <p:cNvSpPr>
            <a:spLocks noGrp="1"/>
          </p:cNvSpPr>
          <p:nvPr>
            <p:ph idx="1"/>
          </p:nvPr>
        </p:nvSpPr>
        <p:spPr>
          <a:xfrm>
            <a:off x="211014" y="1153550"/>
            <a:ext cx="11828586" cy="5115170"/>
          </a:xfrm>
        </p:spPr>
        <p:txBody>
          <a:bodyPr>
            <a:normAutofit lnSpcReduction="10000"/>
          </a:bodyPr>
          <a:lstStyle/>
          <a:p>
            <a:pPr marL="0" lvl="1" indent="0">
              <a:buClr>
                <a:srgbClr val="C00000"/>
              </a:buClr>
              <a:buNone/>
            </a:pPr>
            <a:r>
              <a:rPr lang="pt-PT" sz="2800" dirty="0">
                <a:latin typeface="CMU Sans Serif Medium" panose="02000603000000000000"/>
              </a:rPr>
              <a:t>Intermediaries play a vital role in consumer credit markets</a:t>
            </a:r>
          </a:p>
          <a:p>
            <a:pPr marL="0" lvl="1" indent="0">
              <a:buClr>
                <a:srgbClr val="C00000"/>
              </a:buClr>
              <a:buNone/>
            </a:pPr>
            <a:endParaRPr lang="pt-PT" sz="2800" dirty="0">
              <a:latin typeface="CMU Sans Serif Medium" panose="02000603000000000000"/>
            </a:endParaRPr>
          </a:p>
          <a:p>
            <a:pPr marL="0" lvl="1" indent="0">
              <a:buClr>
                <a:srgbClr val="C00000"/>
              </a:buClr>
              <a:buNone/>
            </a:pPr>
            <a:r>
              <a:rPr lang="pt-PT" sz="2800" dirty="0">
                <a:latin typeface="CMU Sans Serif Medium" panose="02000603000000000000"/>
              </a:rPr>
              <a:t>Without them (and without collateral posting mechanisms and regulation):</a:t>
            </a:r>
          </a:p>
          <a:p>
            <a:pPr marL="457200" lvl="1" indent="-457200">
              <a:buClr>
                <a:srgbClr val="C00000"/>
              </a:buClr>
            </a:pPr>
            <a:r>
              <a:rPr lang="pt-PT" sz="2800" dirty="0">
                <a:latin typeface="CMU Sans Serif Medium" panose="02000603000000000000"/>
              </a:rPr>
              <a:t>High default rates</a:t>
            </a:r>
          </a:p>
          <a:p>
            <a:pPr marL="457200" lvl="1" indent="-457200">
              <a:buClr>
                <a:srgbClr val="C00000"/>
              </a:buClr>
            </a:pPr>
            <a:r>
              <a:rPr lang="pt-PT" sz="2800" dirty="0">
                <a:latin typeface="CMU Sans Serif Medium" panose="02000603000000000000"/>
              </a:rPr>
              <a:t>High credit prices</a:t>
            </a:r>
          </a:p>
          <a:p>
            <a:pPr marL="457200" lvl="1" indent="-457200">
              <a:buClr>
                <a:srgbClr val="C00000"/>
              </a:buClr>
            </a:pPr>
            <a:r>
              <a:rPr lang="pt-PT" sz="2800" dirty="0">
                <a:latin typeface="CMU Sans Serif Medium" panose="02000603000000000000"/>
              </a:rPr>
              <a:t>Vulnerable players pay rents to powerful players</a:t>
            </a:r>
          </a:p>
          <a:p>
            <a:pPr marL="457200" lvl="1" indent="-457200">
              <a:buClr>
                <a:srgbClr val="C00000"/>
              </a:buClr>
            </a:pPr>
            <a:r>
              <a:rPr lang="pt-PT" sz="2800" dirty="0">
                <a:latin typeface="CMU Sans Serif Medium" panose="02000603000000000000"/>
              </a:rPr>
              <a:t>Reputation becomes key, and so does connectedness</a:t>
            </a:r>
          </a:p>
          <a:p>
            <a:pPr marL="457200" lvl="1" indent="-457200">
              <a:buClr>
                <a:srgbClr val="C00000"/>
              </a:buClr>
            </a:pPr>
            <a:endParaRPr lang="pt-PT" sz="2800" dirty="0">
              <a:latin typeface="CMU Sans Serif Medium" panose="02000603000000000000"/>
            </a:endParaRPr>
          </a:p>
          <a:p>
            <a:pPr marL="0" lvl="1" indent="0">
              <a:buClr>
                <a:srgbClr val="C00000"/>
              </a:buClr>
              <a:buNone/>
            </a:pPr>
            <a:r>
              <a:rPr lang="pt-PT" sz="2800" dirty="0">
                <a:latin typeface="CMU Sans Serif Medium" panose="02000603000000000000"/>
              </a:rPr>
              <a:t>Bill Gates once said “banking is necessary, banks are not”</a:t>
            </a:r>
          </a:p>
          <a:p>
            <a:pPr marL="0" lvl="1" indent="0">
              <a:buClr>
                <a:srgbClr val="C00000"/>
              </a:buClr>
              <a:buNone/>
            </a:pPr>
            <a:r>
              <a:rPr lang="pt-PT" sz="2800" dirty="0">
                <a:latin typeface="CMU Sans Serif Medium" panose="02000603000000000000"/>
              </a:rPr>
              <a:t>We would rephrase it to “good banks are necessary”</a:t>
            </a:r>
          </a:p>
          <a:p>
            <a:pPr marL="0" lvl="1" indent="0">
              <a:buClr>
                <a:srgbClr val="C00000"/>
              </a:buClr>
              <a:buNone/>
            </a:pPr>
            <a:endParaRPr lang="pt-PT" sz="3200" dirty="0">
              <a:latin typeface="CMU Sans Serif Medium" panose="02000603000000000000"/>
            </a:endParaRPr>
          </a:p>
        </p:txBody>
      </p:sp>
      <p:sp>
        <p:nvSpPr>
          <p:cNvPr id="4" name="Date Placeholder 3">
            <a:extLst>
              <a:ext uri="{FF2B5EF4-FFF2-40B4-BE49-F238E27FC236}">
                <a16:creationId xmlns:a16="http://schemas.microsoft.com/office/drawing/2014/main" id="{DFBB46FF-5FCD-1FC9-221F-32EEDFE5168D}"/>
              </a:ext>
            </a:extLst>
          </p:cNvPr>
          <p:cNvSpPr>
            <a:spLocks noGrp="1"/>
          </p:cNvSpPr>
          <p:nvPr>
            <p:ph type="dt" sz="half" idx="10"/>
          </p:nvPr>
        </p:nvSpPr>
        <p:spPr>
          <a:solidFill>
            <a:srgbClr val="C00000"/>
          </a:solidFill>
          <a:ln>
            <a:solidFill>
              <a:srgbClr val="C00000"/>
            </a:solidFill>
          </a:ln>
        </p:spPr>
        <p:txBody>
          <a:bodyPr/>
          <a:lstStyle/>
          <a:p>
            <a:r>
              <a:rPr lang="en-US" dirty="0"/>
              <a:t>September 26</a:t>
            </a:r>
            <a:r>
              <a:rPr lang="en-US" baseline="30000" dirty="0"/>
              <a:t>th</a:t>
            </a:r>
            <a:r>
              <a:rPr lang="en-US" dirty="0"/>
              <a:t>, 2025</a:t>
            </a:r>
          </a:p>
        </p:txBody>
      </p:sp>
      <p:sp>
        <p:nvSpPr>
          <p:cNvPr id="5" name="Footer Placeholder 4">
            <a:extLst>
              <a:ext uri="{FF2B5EF4-FFF2-40B4-BE49-F238E27FC236}">
                <a16:creationId xmlns:a16="http://schemas.microsoft.com/office/drawing/2014/main" id="{85BC4E7D-6BBA-D262-1AA6-15F5942FC673}"/>
              </a:ext>
            </a:extLst>
          </p:cNvPr>
          <p:cNvSpPr>
            <a:spLocks noGrp="1"/>
          </p:cNvSpPr>
          <p:nvPr>
            <p:ph type="ftr" sz="quarter" idx="11"/>
          </p:nvPr>
        </p:nvSpPr>
        <p:spPr/>
        <p:txBody>
          <a:bodyPr/>
          <a:lstStyle/>
          <a:p>
            <a:r>
              <a:rPr lang="pt-BR" dirty="0"/>
              <a:t>BRC 2025</a:t>
            </a:r>
            <a:endParaRPr lang="en-US" dirty="0"/>
          </a:p>
        </p:txBody>
      </p:sp>
      <p:sp>
        <p:nvSpPr>
          <p:cNvPr id="6" name="Slide Number Placeholder 5">
            <a:extLst>
              <a:ext uri="{FF2B5EF4-FFF2-40B4-BE49-F238E27FC236}">
                <a16:creationId xmlns:a16="http://schemas.microsoft.com/office/drawing/2014/main" id="{7468A6F2-71E9-C08D-D909-EC008A9C0B90}"/>
              </a:ext>
            </a:extLst>
          </p:cNvPr>
          <p:cNvSpPr>
            <a:spLocks noGrp="1"/>
          </p:cNvSpPr>
          <p:nvPr>
            <p:ph type="sldNum" sz="quarter" idx="12"/>
          </p:nvPr>
        </p:nvSpPr>
        <p:spPr>
          <a:solidFill>
            <a:srgbClr val="C00000"/>
          </a:solidFill>
          <a:ln>
            <a:solidFill>
              <a:srgbClr val="C00000"/>
            </a:solidFill>
          </a:ln>
        </p:spPr>
        <p:txBody>
          <a:bodyPr/>
          <a:lstStyle/>
          <a:p>
            <a:fld id="{FAA8105A-9F50-7A47-B22F-19856B84F6D6}" type="slidenum">
              <a:rPr lang="en-US" smtClean="0"/>
              <a:pPr/>
              <a:t>24</a:t>
            </a:fld>
            <a:endParaRPr lang="en-US" dirty="0"/>
          </a:p>
        </p:txBody>
      </p:sp>
      <p:pic>
        <p:nvPicPr>
          <p:cNvPr id="7" name="Picture 6">
            <a:extLst>
              <a:ext uri="{FF2B5EF4-FFF2-40B4-BE49-F238E27FC236}">
                <a16:creationId xmlns:a16="http://schemas.microsoft.com/office/drawing/2014/main" id="{59B65414-6412-0DFD-8CBF-31B20BB72D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3199" y="30480"/>
            <a:ext cx="562157" cy="842504"/>
          </a:xfrm>
          <a:prstGeom prst="rect">
            <a:avLst/>
          </a:prstGeom>
        </p:spPr>
      </p:pic>
    </p:spTree>
    <p:extLst>
      <p:ext uri="{BB962C8B-B14F-4D97-AF65-F5344CB8AC3E}">
        <p14:creationId xmlns:p14="http://schemas.microsoft.com/office/powerpoint/2010/main" val="232140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FCB885-4728-3798-9B1C-A64CA43DC585}"/>
              </a:ext>
            </a:extLst>
          </p:cNvPr>
          <p:cNvSpPr>
            <a:spLocks noGrp="1"/>
          </p:cNvSpPr>
          <p:nvPr>
            <p:ph type="dt" sz="half" idx="10"/>
          </p:nvPr>
        </p:nvSpPr>
        <p:spPr>
          <a:solidFill>
            <a:srgbClr val="C00000"/>
          </a:solidFill>
        </p:spPr>
        <p:txBody>
          <a:bodyPr/>
          <a:lstStyle/>
          <a:p>
            <a:r>
              <a:rPr lang="en-US" dirty="0"/>
              <a:t>September 26</a:t>
            </a:r>
            <a:r>
              <a:rPr lang="en-US" baseline="30000" dirty="0"/>
              <a:t>th</a:t>
            </a:r>
            <a:r>
              <a:rPr lang="en-US" dirty="0"/>
              <a:t>, 2025</a:t>
            </a:r>
          </a:p>
        </p:txBody>
      </p:sp>
      <p:sp>
        <p:nvSpPr>
          <p:cNvPr id="3" name="Footer Placeholder 2">
            <a:extLst>
              <a:ext uri="{FF2B5EF4-FFF2-40B4-BE49-F238E27FC236}">
                <a16:creationId xmlns:a16="http://schemas.microsoft.com/office/drawing/2014/main" id="{02FDB263-BED6-D73F-3D26-F8A3CCEAE448}"/>
              </a:ext>
            </a:extLst>
          </p:cNvPr>
          <p:cNvSpPr>
            <a:spLocks noGrp="1"/>
          </p:cNvSpPr>
          <p:nvPr>
            <p:ph type="ftr" sz="quarter" idx="11"/>
          </p:nvPr>
        </p:nvSpPr>
        <p:spPr/>
        <p:txBody>
          <a:bodyPr/>
          <a:lstStyle/>
          <a:p>
            <a:r>
              <a:rPr lang="pt-BR" dirty="0"/>
              <a:t>BRC 2025</a:t>
            </a:r>
            <a:endParaRPr lang="en-US" dirty="0"/>
          </a:p>
        </p:txBody>
      </p:sp>
      <p:sp>
        <p:nvSpPr>
          <p:cNvPr id="4" name="Slide Number Placeholder 3">
            <a:extLst>
              <a:ext uri="{FF2B5EF4-FFF2-40B4-BE49-F238E27FC236}">
                <a16:creationId xmlns:a16="http://schemas.microsoft.com/office/drawing/2014/main" id="{FEAD299D-B044-F038-3156-0EF82DEF2388}"/>
              </a:ext>
            </a:extLst>
          </p:cNvPr>
          <p:cNvSpPr>
            <a:spLocks noGrp="1"/>
          </p:cNvSpPr>
          <p:nvPr>
            <p:ph type="sldNum" sz="quarter" idx="12"/>
          </p:nvPr>
        </p:nvSpPr>
        <p:spPr>
          <a:solidFill>
            <a:srgbClr val="C00000"/>
          </a:solidFill>
        </p:spPr>
        <p:txBody>
          <a:bodyPr/>
          <a:lstStyle/>
          <a:p>
            <a:fld id="{FAA8105A-9F50-7A47-B22F-19856B84F6D6}" type="slidenum">
              <a:rPr lang="en-US" smtClean="0"/>
              <a:pPr/>
              <a:t>25</a:t>
            </a:fld>
            <a:endParaRPr lang="en-US" dirty="0"/>
          </a:p>
        </p:txBody>
      </p:sp>
      <p:sp>
        <p:nvSpPr>
          <p:cNvPr id="6" name="TextBox 5">
            <a:extLst>
              <a:ext uri="{FF2B5EF4-FFF2-40B4-BE49-F238E27FC236}">
                <a16:creationId xmlns:a16="http://schemas.microsoft.com/office/drawing/2014/main" id="{EC0E8C7F-73F0-AB01-2DFE-3199684B24DE}"/>
              </a:ext>
            </a:extLst>
          </p:cNvPr>
          <p:cNvSpPr txBox="1"/>
          <p:nvPr/>
        </p:nvSpPr>
        <p:spPr>
          <a:xfrm>
            <a:off x="3042386" y="1603514"/>
            <a:ext cx="6107228" cy="1938992"/>
          </a:xfrm>
          <a:prstGeom prst="rect">
            <a:avLst/>
          </a:prstGeom>
          <a:noFill/>
        </p:spPr>
        <p:txBody>
          <a:bodyPr wrap="square">
            <a:spAutoFit/>
          </a:bodyPr>
          <a:lstStyle/>
          <a:p>
            <a:pPr marL="0" indent="0" algn="ctr">
              <a:buNone/>
            </a:pPr>
            <a:r>
              <a:rPr lang="en-US" sz="4000" b="1" dirty="0">
                <a:solidFill>
                  <a:srgbClr val="C00000"/>
                </a:solidFill>
                <a:latin typeface="CMU Sans Serif Medium" panose="02000603000000000000"/>
              </a:rPr>
              <a:t>Thank you!</a:t>
            </a:r>
          </a:p>
          <a:p>
            <a:pPr marL="0" indent="0" algn="ctr">
              <a:buNone/>
            </a:pPr>
            <a:endParaRPr lang="en-US" sz="4000" b="1" dirty="0">
              <a:solidFill>
                <a:srgbClr val="C00000"/>
              </a:solidFill>
              <a:latin typeface="CMU Sans Serif Medium" panose="02000603000000000000"/>
            </a:endParaRPr>
          </a:p>
          <a:p>
            <a:pPr marL="0" indent="0" algn="ctr">
              <a:buNone/>
            </a:pPr>
            <a:r>
              <a:rPr lang="en-US" sz="4000" b="1" dirty="0">
                <a:solidFill>
                  <a:srgbClr val="C00000"/>
                </a:solidFill>
                <a:latin typeface="CMU Sans Serif Medium" panose="02000603000000000000"/>
              </a:rPr>
              <a:t>Questions?</a:t>
            </a:r>
          </a:p>
        </p:txBody>
      </p:sp>
    </p:spTree>
    <p:extLst>
      <p:ext uri="{BB962C8B-B14F-4D97-AF65-F5344CB8AC3E}">
        <p14:creationId xmlns:p14="http://schemas.microsoft.com/office/powerpoint/2010/main" val="1458873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2E27B-543C-BD77-7850-9CFE3332BA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1B4EDB-2DC4-5F98-B839-7207380E6C5B}"/>
              </a:ext>
            </a:extLst>
          </p:cNvPr>
          <p:cNvSpPr>
            <a:spLocks noGrp="1"/>
          </p:cNvSpPr>
          <p:nvPr>
            <p:ph type="title"/>
          </p:nvPr>
        </p:nvSpPr>
        <p:spPr>
          <a:solidFill>
            <a:srgbClr val="C00000"/>
          </a:solidFill>
          <a:ln>
            <a:solidFill>
              <a:srgbClr val="C00000"/>
            </a:solidFill>
          </a:ln>
        </p:spPr>
        <p:txBody>
          <a:bodyPr>
            <a:normAutofit fontScale="90000"/>
          </a:bodyPr>
          <a:lstStyle/>
          <a:p>
            <a:pPr marL="111125"/>
            <a:r>
              <a:rPr lang="en-US" dirty="0"/>
              <a:t>4.2% of US Households are Unbanked</a:t>
            </a:r>
          </a:p>
        </p:txBody>
      </p:sp>
      <p:sp>
        <p:nvSpPr>
          <p:cNvPr id="3" name="Content Placeholder 2">
            <a:extLst>
              <a:ext uri="{FF2B5EF4-FFF2-40B4-BE49-F238E27FC236}">
                <a16:creationId xmlns:a16="http://schemas.microsoft.com/office/drawing/2014/main" id="{7FAB3D11-EB3C-4F65-F20F-8169C8D86FA3}"/>
              </a:ext>
            </a:extLst>
          </p:cNvPr>
          <p:cNvSpPr>
            <a:spLocks noGrp="1"/>
          </p:cNvSpPr>
          <p:nvPr>
            <p:ph idx="1"/>
          </p:nvPr>
        </p:nvSpPr>
        <p:spPr>
          <a:xfrm>
            <a:off x="211014" y="1153550"/>
            <a:ext cx="11828586" cy="5115170"/>
          </a:xfrm>
        </p:spPr>
        <p:txBody>
          <a:bodyPr>
            <a:normAutofit/>
          </a:bodyPr>
          <a:lstStyle/>
          <a:p>
            <a:pPr marL="0" lvl="1" indent="0">
              <a:buClr>
                <a:srgbClr val="C00000"/>
              </a:buClr>
              <a:buNone/>
            </a:pPr>
            <a:r>
              <a:rPr lang="pt-PT" b="1" dirty="0">
                <a:solidFill>
                  <a:srgbClr val="C00000"/>
                </a:solidFill>
                <a:latin typeface="CMU Sans Serif Medium" panose="02000603000000000000"/>
              </a:rPr>
              <a:t>Primary reason: </a:t>
            </a:r>
            <a:r>
              <a:rPr lang="pt-PT" dirty="0">
                <a:latin typeface="CMU Sans Serif Medium" panose="02000603000000000000"/>
              </a:rPr>
              <a:t>“not having enough money to meet minimum balance requirements” </a:t>
            </a:r>
            <a:r>
              <a:rPr lang="pt-PT" dirty="0">
                <a:solidFill>
                  <a:schemeClr val="bg2">
                    <a:lumMod val="90000"/>
                  </a:schemeClr>
                </a:solidFill>
                <a:latin typeface="CMU Sans Serif Medium" panose="02000603000000000000"/>
              </a:rPr>
              <a:t>(FDIC, 2023)</a:t>
            </a:r>
          </a:p>
          <a:p>
            <a:pPr marL="0" lvl="1" indent="0">
              <a:buClr>
                <a:srgbClr val="C00000"/>
              </a:buClr>
              <a:buNone/>
            </a:pPr>
            <a:endParaRPr lang="pt-PT" b="1" dirty="0">
              <a:latin typeface="CMU Sans Serif Medium" panose="02000603000000000000"/>
            </a:endParaRPr>
          </a:p>
          <a:p>
            <a:pPr marL="0" lvl="1" indent="0">
              <a:buClr>
                <a:srgbClr val="C00000"/>
              </a:buClr>
              <a:buNone/>
            </a:pPr>
            <a:r>
              <a:rPr lang="pt-PT" dirty="0">
                <a:latin typeface="CMU Sans Serif Medium" panose="02000603000000000000"/>
              </a:rPr>
              <a:t>This leaves millions of people without </a:t>
            </a:r>
            <a:r>
              <a:rPr lang="pt-PT" b="1" dirty="0">
                <a:solidFill>
                  <a:srgbClr val="C00000"/>
                </a:solidFill>
                <a:latin typeface="CMU Sans Serif Medium" panose="02000603000000000000"/>
              </a:rPr>
              <a:t>access to credit</a:t>
            </a:r>
            <a:r>
              <a:rPr lang="pt-PT" dirty="0">
                <a:latin typeface="CMU Sans Serif Medium" panose="02000603000000000000"/>
              </a:rPr>
              <a:t>, having to mitigate liquidity needs outside the traditional financial intermediation system.</a:t>
            </a:r>
          </a:p>
          <a:p>
            <a:pPr marL="0" lvl="1" indent="0">
              <a:buClr>
                <a:srgbClr val="C00000"/>
              </a:buClr>
              <a:buNone/>
            </a:pPr>
            <a:endParaRPr lang="pt-PT" dirty="0">
              <a:latin typeface="CMU Sans Serif Medium" panose="02000603000000000000"/>
            </a:endParaRPr>
          </a:p>
          <a:p>
            <a:pPr marL="0" lvl="1" indent="0">
              <a:buClr>
                <a:srgbClr val="C00000"/>
              </a:buClr>
              <a:buNone/>
            </a:pPr>
            <a:r>
              <a:rPr lang="pt-PT" b="1" dirty="0">
                <a:solidFill>
                  <a:srgbClr val="C00000"/>
                </a:solidFill>
                <a:latin typeface="CMU Sans Serif Medium" panose="02000603000000000000"/>
              </a:rPr>
              <a:t>But:  </a:t>
            </a:r>
            <a:r>
              <a:rPr lang="pt-PT" dirty="0">
                <a:latin typeface="CMU Sans Serif Medium" panose="02000603000000000000"/>
              </a:rPr>
              <a:t>what is the value of financial intermediaries?</a:t>
            </a:r>
          </a:p>
          <a:p>
            <a:pPr marL="342900" lvl="1" indent="-342900">
              <a:buClr>
                <a:srgbClr val="C00000"/>
              </a:buClr>
            </a:pPr>
            <a:r>
              <a:rPr lang="pt-PT" dirty="0">
                <a:latin typeface="CMU Sans Serif Medium" panose="02000603000000000000"/>
              </a:rPr>
              <a:t>Intermediaries have their own incentives and can become predatory </a:t>
            </a:r>
            <a:r>
              <a:rPr lang="pt-PT" dirty="0">
                <a:solidFill>
                  <a:schemeClr val="bg2">
                    <a:lumMod val="90000"/>
                  </a:schemeClr>
                </a:solidFill>
                <a:latin typeface="CMU Sans Serif Medium" panose="02000603000000000000"/>
              </a:rPr>
              <a:t>(Fang et al., 2015; Duygun et al., 2021)</a:t>
            </a:r>
          </a:p>
          <a:p>
            <a:pPr marL="342900" lvl="1" indent="-342900">
              <a:buClr>
                <a:srgbClr val="C00000"/>
              </a:buClr>
            </a:pPr>
            <a:r>
              <a:rPr lang="pt-PT" dirty="0">
                <a:latin typeface="CMU Sans Serif Medium" panose="02000603000000000000"/>
              </a:rPr>
              <a:t>They may lower transaction and search costs, and lead to efficient capital allocation </a:t>
            </a:r>
            <a:r>
              <a:rPr lang="pt-PT" dirty="0">
                <a:solidFill>
                  <a:schemeClr val="bg2">
                    <a:lumMod val="90000"/>
                  </a:schemeClr>
                </a:solidFill>
                <a:latin typeface="CMU Sans Serif Medium" panose="02000603000000000000"/>
              </a:rPr>
              <a:t>(Harris et al., 2018; Crawford et al., 2018; Braggion et al., 2018)</a:t>
            </a:r>
            <a:endParaRPr lang="en-US" dirty="0">
              <a:solidFill>
                <a:schemeClr val="bg2">
                  <a:lumMod val="90000"/>
                </a:schemeClr>
              </a:solidFill>
              <a:latin typeface="CMU Sans Serif Medium" panose="02000603000000000000"/>
            </a:endParaRPr>
          </a:p>
        </p:txBody>
      </p:sp>
      <p:sp>
        <p:nvSpPr>
          <p:cNvPr id="4" name="Date Placeholder 3">
            <a:extLst>
              <a:ext uri="{FF2B5EF4-FFF2-40B4-BE49-F238E27FC236}">
                <a16:creationId xmlns:a16="http://schemas.microsoft.com/office/drawing/2014/main" id="{F323474A-6246-D9FC-E977-FDF82F2EFDBE}"/>
              </a:ext>
            </a:extLst>
          </p:cNvPr>
          <p:cNvSpPr>
            <a:spLocks noGrp="1"/>
          </p:cNvSpPr>
          <p:nvPr>
            <p:ph type="dt" sz="half" idx="10"/>
          </p:nvPr>
        </p:nvSpPr>
        <p:spPr>
          <a:solidFill>
            <a:srgbClr val="C00000"/>
          </a:solidFill>
          <a:ln>
            <a:solidFill>
              <a:srgbClr val="C00000"/>
            </a:solidFill>
          </a:ln>
        </p:spPr>
        <p:txBody>
          <a:bodyPr/>
          <a:lstStyle/>
          <a:p>
            <a:r>
              <a:rPr lang="en-US" dirty="0"/>
              <a:t>September 26</a:t>
            </a:r>
            <a:r>
              <a:rPr lang="en-US" baseline="30000" dirty="0"/>
              <a:t>th</a:t>
            </a:r>
            <a:r>
              <a:rPr lang="en-US" dirty="0"/>
              <a:t>, 2025</a:t>
            </a:r>
          </a:p>
        </p:txBody>
      </p:sp>
      <p:sp>
        <p:nvSpPr>
          <p:cNvPr id="5" name="Footer Placeholder 4">
            <a:extLst>
              <a:ext uri="{FF2B5EF4-FFF2-40B4-BE49-F238E27FC236}">
                <a16:creationId xmlns:a16="http://schemas.microsoft.com/office/drawing/2014/main" id="{93BE6009-D5A9-F2D8-0F5B-A029E2F7FE0C}"/>
              </a:ext>
            </a:extLst>
          </p:cNvPr>
          <p:cNvSpPr>
            <a:spLocks noGrp="1"/>
          </p:cNvSpPr>
          <p:nvPr>
            <p:ph type="ftr" sz="quarter" idx="11"/>
          </p:nvPr>
        </p:nvSpPr>
        <p:spPr/>
        <p:txBody>
          <a:bodyPr/>
          <a:lstStyle/>
          <a:p>
            <a:r>
              <a:rPr lang="pt-BR" dirty="0"/>
              <a:t>BRC 2025</a:t>
            </a:r>
            <a:endParaRPr lang="en-US" dirty="0"/>
          </a:p>
        </p:txBody>
      </p:sp>
      <p:sp>
        <p:nvSpPr>
          <p:cNvPr id="6" name="Slide Number Placeholder 5">
            <a:extLst>
              <a:ext uri="{FF2B5EF4-FFF2-40B4-BE49-F238E27FC236}">
                <a16:creationId xmlns:a16="http://schemas.microsoft.com/office/drawing/2014/main" id="{F286A98F-A8A9-3248-47DF-451966B109BF}"/>
              </a:ext>
            </a:extLst>
          </p:cNvPr>
          <p:cNvSpPr>
            <a:spLocks noGrp="1"/>
          </p:cNvSpPr>
          <p:nvPr>
            <p:ph type="sldNum" sz="quarter" idx="12"/>
          </p:nvPr>
        </p:nvSpPr>
        <p:spPr>
          <a:solidFill>
            <a:srgbClr val="C00000"/>
          </a:solidFill>
          <a:ln>
            <a:solidFill>
              <a:srgbClr val="C00000"/>
            </a:solidFill>
          </a:ln>
        </p:spPr>
        <p:txBody>
          <a:bodyPr/>
          <a:lstStyle/>
          <a:p>
            <a:fld id="{FAA8105A-9F50-7A47-B22F-19856B84F6D6}" type="slidenum">
              <a:rPr lang="en-US" smtClean="0"/>
              <a:pPr/>
              <a:t>3</a:t>
            </a:fld>
            <a:endParaRPr lang="en-US" dirty="0"/>
          </a:p>
        </p:txBody>
      </p:sp>
      <p:pic>
        <p:nvPicPr>
          <p:cNvPr id="7" name="Picture 6">
            <a:extLst>
              <a:ext uri="{FF2B5EF4-FFF2-40B4-BE49-F238E27FC236}">
                <a16:creationId xmlns:a16="http://schemas.microsoft.com/office/drawing/2014/main" id="{69C855A9-B740-CDB8-026A-2384BC2E9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3199" y="30480"/>
            <a:ext cx="562157" cy="842504"/>
          </a:xfrm>
          <a:prstGeom prst="rect">
            <a:avLst/>
          </a:prstGeom>
        </p:spPr>
      </p:pic>
    </p:spTree>
    <p:extLst>
      <p:ext uri="{BB962C8B-B14F-4D97-AF65-F5344CB8AC3E}">
        <p14:creationId xmlns:p14="http://schemas.microsoft.com/office/powerpoint/2010/main" val="68912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B5EC7-4070-FE6F-5D5E-1E723AD130A2}"/>
              </a:ext>
            </a:extLst>
          </p:cNvPr>
          <p:cNvSpPr>
            <a:spLocks noGrp="1"/>
          </p:cNvSpPr>
          <p:nvPr>
            <p:ph type="title"/>
          </p:nvPr>
        </p:nvSpPr>
        <p:spPr>
          <a:solidFill>
            <a:srgbClr val="C00000"/>
          </a:solidFill>
          <a:ln>
            <a:solidFill>
              <a:srgbClr val="C00000"/>
            </a:solidFill>
          </a:ln>
        </p:spPr>
        <p:txBody>
          <a:bodyPr>
            <a:noAutofit/>
          </a:bodyPr>
          <a:lstStyle/>
          <a:p>
            <a:pPr marL="111125"/>
            <a:r>
              <a:rPr lang="en-US" sz="3600" dirty="0"/>
              <a:t>Evidence on the Role of Intermediation is Vast</a:t>
            </a:r>
          </a:p>
        </p:txBody>
      </p:sp>
      <p:sp>
        <p:nvSpPr>
          <p:cNvPr id="3" name="Content Placeholder 2">
            <a:extLst>
              <a:ext uri="{FF2B5EF4-FFF2-40B4-BE49-F238E27FC236}">
                <a16:creationId xmlns:a16="http://schemas.microsoft.com/office/drawing/2014/main" id="{94450D9F-E01D-D808-62F7-929001EA2682}"/>
              </a:ext>
            </a:extLst>
          </p:cNvPr>
          <p:cNvSpPr>
            <a:spLocks noGrp="1"/>
          </p:cNvSpPr>
          <p:nvPr>
            <p:ph idx="1"/>
          </p:nvPr>
        </p:nvSpPr>
        <p:spPr>
          <a:xfrm>
            <a:off x="211014" y="1153550"/>
            <a:ext cx="11828586" cy="5115170"/>
          </a:xfrm>
        </p:spPr>
        <p:txBody>
          <a:bodyPr>
            <a:normAutofit/>
          </a:bodyPr>
          <a:lstStyle/>
          <a:p>
            <a:pPr marL="0" lvl="1" indent="0">
              <a:buClr>
                <a:srgbClr val="C00000"/>
              </a:buClr>
              <a:buNone/>
            </a:pPr>
            <a:r>
              <a:rPr lang="pt-PT" b="1" dirty="0">
                <a:solidFill>
                  <a:srgbClr val="C00000"/>
                </a:solidFill>
                <a:latin typeface="CMU Sans Serif Medium" panose="02000603000000000000"/>
              </a:rPr>
              <a:t>Private equity: </a:t>
            </a:r>
            <a:r>
              <a:rPr lang="pt-PT" dirty="0">
                <a:latin typeface="CMU Sans Serif Medium" panose="02000603000000000000"/>
              </a:rPr>
              <a:t>intermediaries harm performance </a:t>
            </a:r>
            <a:r>
              <a:rPr lang="pt-PT" dirty="0">
                <a:solidFill>
                  <a:schemeClr val="bg2">
                    <a:lumMod val="90000"/>
                  </a:schemeClr>
                </a:solidFill>
                <a:latin typeface="CMU Sans Serif Medium" panose="02000603000000000000"/>
              </a:rPr>
              <a:t>(Fang et al., 2015)</a:t>
            </a:r>
          </a:p>
          <a:p>
            <a:pPr marL="0" lvl="1" indent="0">
              <a:buClr>
                <a:srgbClr val="C00000"/>
              </a:buClr>
              <a:buNone/>
            </a:pPr>
            <a:r>
              <a:rPr lang="pt-PT" dirty="0">
                <a:latin typeface="CMU Sans Serif Medium" panose="02000603000000000000"/>
              </a:rPr>
              <a:t>Persistent performance in </a:t>
            </a:r>
            <a:r>
              <a:rPr lang="pt-PT" b="1" dirty="0">
                <a:solidFill>
                  <a:srgbClr val="C00000"/>
                </a:solidFill>
                <a:latin typeface="CMU Sans Serif Medium" panose="02000603000000000000"/>
              </a:rPr>
              <a:t>venture capital funds </a:t>
            </a:r>
            <a:r>
              <a:rPr lang="pt-PT" dirty="0">
                <a:solidFill>
                  <a:schemeClr val="bg2">
                    <a:lumMod val="90000"/>
                  </a:schemeClr>
                </a:solidFill>
                <a:latin typeface="CMU Sans Serif Medium" panose="02000603000000000000"/>
              </a:rPr>
              <a:t>(Harris et al., 2018)</a:t>
            </a:r>
          </a:p>
          <a:p>
            <a:pPr marL="0" lvl="1" indent="0">
              <a:buClr>
                <a:srgbClr val="C00000"/>
              </a:buClr>
              <a:buNone/>
            </a:pPr>
            <a:r>
              <a:rPr lang="pt-PT" b="1" dirty="0">
                <a:solidFill>
                  <a:srgbClr val="C00000"/>
                </a:solidFill>
                <a:latin typeface="CMU Sans Serif Medium" panose="02000603000000000000"/>
              </a:rPr>
              <a:t>Small business credit: </a:t>
            </a:r>
            <a:r>
              <a:rPr lang="pt-PT" dirty="0">
                <a:latin typeface="CMU Sans Serif Medium" panose="02000603000000000000"/>
              </a:rPr>
              <a:t>less bank market power lowers prices and default </a:t>
            </a:r>
            <a:r>
              <a:rPr lang="pt-PT" dirty="0">
                <a:solidFill>
                  <a:schemeClr val="bg2">
                    <a:lumMod val="90000"/>
                  </a:schemeClr>
                </a:solidFill>
                <a:latin typeface="CMU Sans Serif Medium" panose="02000603000000000000"/>
              </a:rPr>
              <a:t>(Crawford et al., 2018)</a:t>
            </a:r>
          </a:p>
          <a:p>
            <a:pPr marL="0" lvl="1" indent="0">
              <a:buClr>
                <a:srgbClr val="C00000"/>
              </a:buClr>
              <a:buNone/>
            </a:pPr>
            <a:r>
              <a:rPr lang="pt-PT" dirty="0">
                <a:latin typeface="CMU Sans Serif Medium" panose="02000603000000000000"/>
              </a:rPr>
              <a:t>Collateral mitigates adverse selection and moral hazard for </a:t>
            </a:r>
            <a:r>
              <a:rPr lang="pt-PT" b="1" dirty="0">
                <a:solidFill>
                  <a:srgbClr val="C00000"/>
                </a:solidFill>
                <a:latin typeface="CMU Sans Serif Medium" panose="02000603000000000000"/>
              </a:rPr>
              <a:t>firm credit</a:t>
            </a:r>
            <a:r>
              <a:rPr lang="pt-PT" dirty="0">
                <a:latin typeface="CMU Sans Serif Medium" panose="02000603000000000000"/>
              </a:rPr>
              <a:t> </a:t>
            </a:r>
            <a:r>
              <a:rPr lang="pt-PT" dirty="0">
                <a:solidFill>
                  <a:schemeClr val="bg2">
                    <a:lumMod val="90000"/>
                  </a:schemeClr>
                </a:solidFill>
                <a:latin typeface="CMU Sans Serif Medium" panose="02000603000000000000"/>
              </a:rPr>
              <a:t>(Ioannidou et al., 2022)</a:t>
            </a:r>
          </a:p>
          <a:p>
            <a:pPr marL="0" lvl="1" indent="0">
              <a:buClr>
                <a:srgbClr val="C00000"/>
              </a:buClr>
              <a:buNone/>
            </a:pPr>
            <a:endParaRPr lang="pt-PT" b="1" dirty="0">
              <a:latin typeface="CMU Sans Serif Medium" panose="02000603000000000000"/>
            </a:endParaRPr>
          </a:p>
        </p:txBody>
      </p:sp>
      <p:sp>
        <p:nvSpPr>
          <p:cNvPr id="4" name="Date Placeholder 3">
            <a:extLst>
              <a:ext uri="{FF2B5EF4-FFF2-40B4-BE49-F238E27FC236}">
                <a16:creationId xmlns:a16="http://schemas.microsoft.com/office/drawing/2014/main" id="{DFBB46FF-5FCD-1FC9-221F-32EEDFE5168D}"/>
              </a:ext>
            </a:extLst>
          </p:cNvPr>
          <p:cNvSpPr>
            <a:spLocks noGrp="1"/>
          </p:cNvSpPr>
          <p:nvPr>
            <p:ph type="dt" sz="half" idx="10"/>
          </p:nvPr>
        </p:nvSpPr>
        <p:spPr>
          <a:solidFill>
            <a:srgbClr val="C00000"/>
          </a:solidFill>
          <a:ln>
            <a:solidFill>
              <a:srgbClr val="C00000"/>
            </a:solidFill>
          </a:ln>
        </p:spPr>
        <p:txBody>
          <a:bodyPr/>
          <a:lstStyle/>
          <a:p>
            <a:r>
              <a:rPr lang="en-US" dirty="0"/>
              <a:t>September 26</a:t>
            </a:r>
            <a:r>
              <a:rPr lang="en-US" baseline="30000" dirty="0"/>
              <a:t>th</a:t>
            </a:r>
            <a:r>
              <a:rPr lang="en-US" dirty="0"/>
              <a:t>, 2025</a:t>
            </a:r>
          </a:p>
        </p:txBody>
      </p:sp>
      <p:sp>
        <p:nvSpPr>
          <p:cNvPr id="5" name="Footer Placeholder 4">
            <a:extLst>
              <a:ext uri="{FF2B5EF4-FFF2-40B4-BE49-F238E27FC236}">
                <a16:creationId xmlns:a16="http://schemas.microsoft.com/office/drawing/2014/main" id="{85BC4E7D-6BBA-D262-1AA6-15F5942FC673}"/>
              </a:ext>
            </a:extLst>
          </p:cNvPr>
          <p:cNvSpPr>
            <a:spLocks noGrp="1"/>
          </p:cNvSpPr>
          <p:nvPr>
            <p:ph type="ftr" sz="quarter" idx="11"/>
          </p:nvPr>
        </p:nvSpPr>
        <p:spPr/>
        <p:txBody>
          <a:bodyPr/>
          <a:lstStyle/>
          <a:p>
            <a:r>
              <a:rPr lang="pt-BR" dirty="0"/>
              <a:t>BRC 2025</a:t>
            </a:r>
            <a:endParaRPr lang="en-US" dirty="0"/>
          </a:p>
        </p:txBody>
      </p:sp>
      <p:sp>
        <p:nvSpPr>
          <p:cNvPr id="6" name="Slide Number Placeholder 5">
            <a:extLst>
              <a:ext uri="{FF2B5EF4-FFF2-40B4-BE49-F238E27FC236}">
                <a16:creationId xmlns:a16="http://schemas.microsoft.com/office/drawing/2014/main" id="{7468A6F2-71E9-C08D-D909-EC008A9C0B90}"/>
              </a:ext>
            </a:extLst>
          </p:cNvPr>
          <p:cNvSpPr>
            <a:spLocks noGrp="1"/>
          </p:cNvSpPr>
          <p:nvPr>
            <p:ph type="sldNum" sz="quarter" idx="12"/>
          </p:nvPr>
        </p:nvSpPr>
        <p:spPr>
          <a:solidFill>
            <a:srgbClr val="C00000"/>
          </a:solidFill>
          <a:ln>
            <a:solidFill>
              <a:srgbClr val="C00000"/>
            </a:solidFill>
          </a:ln>
        </p:spPr>
        <p:txBody>
          <a:bodyPr/>
          <a:lstStyle/>
          <a:p>
            <a:fld id="{FAA8105A-9F50-7A47-B22F-19856B84F6D6}" type="slidenum">
              <a:rPr lang="en-US" smtClean="0"/>
              <a:pPr/>
              <a:t>4</a:t>
            </a:fld>
            <a:endParaRPr lang="en-US" dirty="0"/>
          </a:p>
        </p:txBody>
      </p:sp>
      <p:pic>
        <p:nvPicPr>
          <p:cNvPr id="7" name="Picture 6">
            <a:extLst>
              <a:ext uri="{FF2B5EF4-FFF2-40B4-BE49-F238E27FC236}">
                <a16:creationId xmlns:a16="http://schemas.microsoft.com/office/drawing/2014/main" id="{59B65414-6412-0DFD-8CBF-31B20BB72D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3199" y="30480"/>
            <a:ext cx="562157" cy="842504"/>
          </a:xfrm>
          <a:prstGeom prst="rect">
            <a:avLst/>
          </a:prstGeom>
        </p:spPr>
      </p:pic>
    </p:spTree>
    <p:extLst>
      <p:ext uri="{BB962C8B-B14F-4D97-AF65-F5344CB8AC3E}">
        <p14:creationId xmlns:p14="http://schemas.microsoft.com/office/powerpoint/2010/main" val="3952650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E0FD0-2B5E-4DA8-ADED-A46A547090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ACBC48-725C-6154-B169-FC47C2F2995B}"/>
              </a:ext>
            </a:extLst>
          </p:cNvPr>
          <p:cNvSpPr>
            <a:spLocks noGrp="1"/>
          </p:cNvSpPr>
          <p:nvPr>
            <p:ph type="title"/>
          </p:nvPr>
        </p:nvSpPr>
        <p:spPr>
          <a:solidFill>
            <a:srgbClr val="C00000"/>
          </a:solidFill>
          <a:ln>
            <a:solidFill>
              <a:srgbClr val="C00000"/>
            </a:solidFill>
          </a:ln>
        </p:spPr>
        <p:txBody>
          <a:bodyPr>
            <a:noAutofit/>
          </a:bodyPr>
          <a:lstStyle/>
          <a:p>
            <a:pPr marL="111125"/>
            <a:r>
              <a:rPr lang="en-US" sz="3600" dirty="0"/>
              <a:t>Evidence on the Role of Intermediation is Vast</a:t>
            </a:r>
          </a:p>
        </p:txBody>
      </p:sp>
      <p:sp>
        <p:nvSpPr>
          <p:cNvPr id="3" name="Content Placeholder 2">
            <a:extLst>
              <a:ext uri="{FF2B5EF4-FFF2-40B4-BE49-F238E27FC236}">
                <a16:creationId xmlns:a16="http://schemas.microsoft.com/office/drawing/2014/main" id="{95151048-289A-4B69-AF1F-559940759467}"/>
              </a:ext>
            </a:extLst>
          </p:cNvPr>
          <p:cNvSpPr>
            <a:spLocks noGrp="1"/>
          </p:cNvSpPr>
          <p:nvPr>
            <p:ph idx="1"/>
          </p:nvPr>
        </p:nvSpPr>
        <p:spPr>
          <a:xfrm>
            <a:off x="211014" y="1153550"/>
            <a:ext cx="11828586" cy="5115170"/>
          </a:xfrm>
        </p:spPr>
        <p:txBody>
          <a:bodyPr>
            <a:normAutofit/>
          </a:bodyPr>
          <a:lstStyle/>
          <a:p>
            <a:pPr marL="0" lvl="1" indent="0">
              <a:buClr>
                <a:srgbClr val="C00000"/>
              </a:buClr>
              <a:buNone/>
            </a:pPr>
            <a:r>
              <a:rPr lang="pt-PT" b="1" dirty="0">
                <a:solidFill>
                  <a:srgbClr val="C00000"/>
                </a:solidFill>
                <a:latin typeface="CMU Sans Serif Medium" panose="02000603000000000000"/>
              </a:rPr>
              <a:t>Private equity: </a:t>
            </a:r>
            <a:r>
              <a:rPr lang="pt-PT" dirty="0">
                <a:latin typeface="CMU Sans Serif Medium" panose="02000603000000000000"/>
              </a:rPr>
              <a:t>intermediaries harm performance </a:t>
            </a:r>
            <a:r>
              <a:rPr lang="pt-PT" dirty="0">
                <a:solidFill>
                  <a:schemeClr val="bg2">
                    <a:lumMod val="90000"/>
                  </a:schemeClr>
                </a:solidFill>
                <a:latin typeface="CMU Sans Serif Medium" panose="02000603000000000000"/>
              </a:rPr>
              <a:t>(Fang et al., 2015)</a:t>
            </a:r>
          </a:p>
          <a:p>
            <a:pPr marL="0" lvl="1" indent="0">
              <a:buClr>
                <a:srgbClr val="C00000"/>
              </a:buClr>
              <a:buNone/>
            </a:pPr>
            <a:r>
              <a:rPr lang="pt-PT" dirty="0">
                <a:latin typeface="CMU Sans Serif Medium" panose="02000603000000000000"/>
              </a:rPr>
              <a:t>Persistent performance in </a:t>
            </a:r>
            <a:r>
              <a:rPr lang="pt-PT" b="1" dirty="0">
                <a:solidFill>
                  <a:srgbClr val="C00000"/>
                </a:solidFill>
                <a:latin typeface="CMU Sans Serif Medium" panose="02000603000000000000"/>
              </a:rPr>
              <a:t>venture capital funds </a:t>
            </a:r>
            <a:r>
              <a:rPr lang="pt-PT" dirty="0">
                <a:solidFill>
                  <a:schemeClr val="bg2">
                    <a:lumMod val="90000"/>
                  </a:schemeClr>
                </a:solidFill>
                <a:latin typeface="CMU Sans Serif Medium" panose="02000603000000000000"/>
              </a:rPr>
              <a:t>(Harris et al., 2018)</a:t>
            </a:r>
          </a:p>
          <a:p>
            <a:pPr marL="0" lvl="1" indent="0">
              <a:buClr>
                <a:srgbClr val="C00000"/>
              </a:buClr>
              <a:buNone/>
            </a:pPr>
            <a:r>
              <a:rPr lang="pt-PT" b="1" dirty="0">
                <a:solidFill>
                  <a:srgbClr val="C00000"/>
                </a:solidFill>
                <a:latin typeface="CMU Sans Serif Medium" panose="02000603000000000000"/>
              </a:rPr>
              <a:t>Small business credit: </a:t>
            </a:r>
            <a:r>
              <a:rPr lang="pt-PT" dirty="0">
                <a:latin typeface="CMU Sans Serif Medium" panose="02000603000000000000"/>
              </a:rPr>
              <a:t>less bank market power lowers prices and default </a:t>
            </a:r>
            <a:r>
              <a:rPr lang="pt-PT" dirty="0">
                <a:solidFill>
                  <a:schemeClr val="bg2">
                    <a:lumMod val="90000"/>
                  </a:schemeClr>
                </a:solidFill>
                <a:latin typeface="CMU Sans Serif Medium" panose="02000603000000000000"/>
              </a:rPr>
              <a:t>(Crawford et al., 2018)</a:t>
            </a:r>
          </a:p>
          <a:p>
            <a:pPr marL="0" lvl="1" indent="0">
              <a:buClr>
                <a:srgbClr val="C00000"/>
              </a:buClr>
              <a:buNone/>
            </a:pPr>
            <a:r>
              <a:rPr lang="pt-PT" dirty="0">
                <a:latin typeface="CMU Sans Serif Medium" panose="02000603000000000000"/>
              </a:rPr>
              <a:t>Collateral mitigates adverse selection and moral hazard for </a:t>
            </a:r>
            <a:r>
              <a:rPr lang="pt-PT" b="1" dirty="0">
                <a:solidFill>
                  <a:srgbClr val="C00000"/>
                </a:solidFill>
                <a:latin typeface="CMU Sans Serif Medium" panose="02000603000000000000"/>
              </a:rPr>
              <a:t>firm credit</a:t>
            </a:r>
            <a:r>
              <a:rPr lang="pt-PT" dirty="0">
                <a:latin typeface="CMU Sans Serif Medium" panose="02000603000000000000"/>
              </a:rPr>
              <a:t> </a:t>
            </a:r>
            <a:r>
              <a:rPr lang="pt-PT" dirty="0">
                <a:solidFill>
                  <a:schemeClr val="bg2">
                    <a:lumMod val="90000"/>
                  </a:schemeClr>
                </a:solidFill>
                <a:latin typeface="CMU Sans Serif Medium" panose="02000603000000000000"/>
              </a:rPr>
              <a:t>(Ioannidou et al., 2022)</a:t>
            </a:r>
          </a:p>
          <a:p>
            <a:pPr marL="0" lvl="1" indent="0">
              <a:buClr>
                <a:srgbClr val="C00000"/>
              </a:buClr>
              <a:buNone/>
            </a:pPr>
            <a:endParaRPr lang="pt-PT" b="1" dirty="0">
              <a:latin typeface="CMU Sans Serif Medium" panose="02000603000000000000"/>
            </a:endParaRPr>
          </a:p>
          <a:p>
            <a:pPr marL="0" lvl="1" indent="0">
              <a:buClr>
                <a:srgbClr val="C00000"/>
              </a:buClr>
              <a:buNone/>
            </a:pPr>
            <a:r>
              <a:rPr lang="pt-PT" b="1" dirty="0">
                <a:latin typeface="CMU Sans Serif Medium" panose="02000603000000000000"/>
              </a:rPr>
              <a:t>This paper: </a:t>
            </a:r>
            <a:r>
              <a:rPr lang="pt-PT" dirty="0">
                <a:latin typeface="CMU Sans Serif Medium" panose="02000603000000000000"/>
              </a:rPr>
              <a:t>How would </a:t>
            </a:r>
            <a:r>
              <a:rPr lang="pt-PT" b="1" dirty="0">
                <a:solidFill>
                  <a:srgbClr val="C00000"/>
                </a:solidFill>
                <a:latin typeface="CMU Sans Serif Medium" panose="02000603000000000000"/>
              </a:rPr>
              <a:t>consumer credit </a:t>
            </a:r>
            <a:r>
              <a:rPr lang="pt-PT" dirty="0">
                <a:latin typeface="CMU Sans Serif Medium" panose="02000603000000000000"/>
              </a:rPr>
              <a:t>unfold without intermediaries, collateral or regulation?</a:t>
            </a:r>
          </a:p>
          <a:p>
            <a:pPr marL="0" lvl="1" indent="0">
              <a:buClr>
                <a:srgbClr val="C00000"/>
              </a:buClr>
              <a:buNone/>
            </a:pPr>
            <a:endParaRPr lang="pt-PT" b="1" dirty="0">
              <a:solidFill>
                <a:srgbClr val="C00000"/>
              </a:solidFill>
              <a:latin typeface="CMU Sans Serif Medium" panose="02000603000000000000"/>
            </a:endParaRPr>
          </a:p>
        </p:txBody>
      </p:sp>
      <p:sp>
        <p:nvSpPr>
          <p:cNvPr id="4" name="Date Placeholder 3">
            <a:extLst>
              <a:ext uri="{FF2B5EF4-FFF2-40B4-BE49-F238E27FC236}">
                <a16:creationId xmlns:a16="http://schemas.microsoft.com/office/drawing/2014/main" id="{EF86B0F4-E290-2DCF-304C-890315E651A6}"/>
              </a:ext>
            </a:extLst>
          </p:cNvPr>
          <p:cNvSpPr>
            <a:spLocks noGrp="1"/>
          </p:cNvSpPr>
          <p:nvPr>
            <p:ph type="dt" sz="half" idx="10"/>
          </p:nvPr>
        </p:nvSpPr>
        <p:spPr>
          <a:solidFill>
            <a:srgbClr val="C00000"/>
          </a:solidFill>
          <a:ln>
            <a:solidFill>
              <a:srgbClr val="C00000"/>
            </a:solidFill>
          </a:ln>
        </p:spPr>
        <p:txBody>
          <a:bodyPr/>
          <a:lstStyle/>
          <a:p>
            <a:r>
              <a:rPr lang="en-US" dirty="0"/>
              <a:t>September 26</a:t>
            </a:r>
            <a:r>
              <a:rPr lang="en-US" baseline="30000" dirty="0"/>
              <a:t>th</a:t>
            </a:r>
            <a:r>
              <a:rPr lang="en-US" dirty="0"/>
              <a:t>, 2025</a:t>
            </a:r>
          </a:p>
        </p:txBody>
      </p:sp>
      <p:sp>
        <p:nvSpPr>
          <p:cNvPr id="5" name="Footer Placeholder 4">
            <a:extLst>
              <a:ext uri="{FF2B5EF4-FFF2-40B4-BE49-F238E27FC236}">
                <a16:creationId xmlns:a16="http://schemas.microsoft.com/office/drawing/2014/main" id="{4D4456DE-EE0E-3604-65E7-A0A906392C46}"/>
              </a:ext>
            </a:extLst>
          </p:cNvPr>
          <p:cNvSpPr>
            <a:spLocks noGrp="1"/>
          </p:cNvSpPr>
          <p:nvPr>
            <p:ph type="ftr" sz="quarter" idx="11"/>
          </p:nvPr>
        </p:nvSpPr>
        <p:spPr/>
        <p:txBody>
          <a:bodyPr/>
          <a:lstStyle/>
          <a:p>
            <a:r>
              <a:rPr lang="pt-BR" dirty="0"/>
              <a:t>BRC 2025</a:t>
            </a:r>
            <a:endParaRPr lang="en-US" dirty="0"/>
          </a:p>
        </p:txBody>
      </p:sp>
      <p:sp>
        <p:nvSpPr>
          <p:cNvPr id="6" name="Slide Number Placeholder 5">
            <a:extLst>
              <a:ext uri="{FF2B5EF4-FFF2-40B4-BE49-F238E27FC236}">
                <a16:creationId xmlns:a16="http://schemas.microsoft.com/office/drawing/2014/main" id="{A33DD9A0-00FB-2186-851A-2AA577CB30D0}"/>
              </a:ext>
            </a:extLst>
          </p:cNvPr>
          <p:cNvSpPr>
            <a:spLocks noGrp="1"/>
          </p:cNvSpPr>
          <p:nvPr>
            <p:ph type="sldNum" sz="quarter" idx="12"/>
          </p:nvPr>
        </p:nvSpPr>
        <p:spPr>
          <a:solidFill>
            <a:srgbClr val="C00000"/>
          </a:solidFill>
          <a:ln>
            <a:solidFill>
              <a:srgbClr val="C00000"/>
            </a:solidFill>
          </a:ln>
        </p:spPr>
        <p:txBody>
          <a:bodyPr/>
          <a:lstStyle/>
          <a:p>
            <a:fld id="{FAA8105A-9F50-7A47-B22F-19856B84F6D6}" type="slidenum">
              <a:rPr lang="en-US" smtClean="0"/>
              <a:pPr/>
              <a:t>5</a:t>
            </a:fld>
            <a:endParaRPr lang="en-US" dirty="0"/>
          </a:p>
        </p:txBody>
      </p:sp>
      <p:pic>
        <p:nvPicPr>
          <p:cNvPr id="7" name="Picture 6">
            <a:extLst>
              <a:ext uri="{FF2B5EF4-FFF2-40B4-BE49-F238E27FC236}">
                <a16:creationId xmlns:a16="http://schemas.microsoft.com/office/drawing/2014/main" id="{A247DE82-7107-CEB2-CBCA-AEF281439A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3199" y="30480"/>
            <a:ext cx="562157" cy="842504"/>
          </a:xfrm>
          <a:prstGeom prst="rect">
            <a:avLst/>
          </a:prstGeom>
        </p:spPr>
      </p:pic>
    </p:spTree>
    <p:extLst>
      <p:ext uri="{BB962C8B-B14F-4D97-AF65-F5344CB8AC3E}">
        <p14:creationId xmlns:p14="http://schemas.microsoft.com/office/powerpoint/2010/main" val="3269950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0AE98-A68D-E077-98EE-C5913BDA01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C238DD-B48F-DB66-1CF3-31F6F68B9BC3}"/>
              </a:ext>
            </a:extLst>
          </p:cNvPr>
          <p:cNvSpPr>
            <a:spLocks noGrp="1"/>
          </p:cNvSpPr>
          <p:nvPr>
            <p:ph type="title"/>
          </p:nvPr>
        </p:nvSpPr>
        <p:spPr>
          <a:solidFill>
            <a:srgbClr val="C00000"/>
          </a:solidFill>
          <a:ln>
            <a:solidFill>
              <a:srgbClr val="C00000"/>
            </a:solidFill>
          </a:ln>
        </p:spPr>
        <p:txBody>
          <a:bodyPr>
            <a:noAutofit/>
          </a:bodyPr>
          <a:lstStyle/>
          <a:p>
            <a:pPr marL="111125"/>
            <a:r>
              <a:rPr lang="en-US" sz="3600" dirty="0"/>
              <a:t>Evidence on the Role of Intermediation is Vast</a:t>
            </a:r>
          </a:p>
        </p:txBody>
      </p:sp>
      <p:sp>
        <p:nvSpPr>
          <p:cNvPr id="3" name="Content Placeholder 2">
            <a:extLst>
              <a:ext uri="{FF2B5EF4-FFF2-40B4-BE49-F238E27FC236}">
                <a16:creationId xmlns:a16="http://schemas.microsoft.com/office/drawing/2014/main" id="{6F0D7B2F-B55D-A51F-EA24-6A35892DDE7D}"/>
              </a:ext>
            </a:extLst>
          </p:cNvPr>
          <p:cNvSpPr>
            <a:spLocks noGrp="1"/>
          </p:cNvSpPr>
          <p:nvPr>
            <p:ph idx="1"/>
          </p:nvPr>
        </p:nvSpPr>
        <p:spPr>
          <a:xfrm>
            <a:off x="211014" y="1007391"/>
            <a:ext cx="11828586" cy="5432156"/>
          </a:xfrm>
        </p:spPr>
        <p:txBody>
          <a:bodyPr>
            <a:normAutofit fontScale="92500"/>
          </a:bodyPr>
          <a:lstStyle/>
          <a:p>
            <a:pPr marL="0" lvl="1" indent="0">
              <a:buClr>
                <a:srgbClr val="C00000"/>
              </a:buClr>
              <a:buNone/>
            </a:pPr>
            <a:r>
              <a:rPr lang="pt-PT" b="1" dirty="0">
                <a:solidFill>
                  <a:srgbClr val="C00000"/>
                </a:solidFill>
                <a:latin typeface="CMU Sans Serif Medium" panose="02000603000000000000"/>
              </a:rPr>
              <a:t>Private equity: </a:t>
            </a:r>
            <a:r>
              <a:rPr lang="pt-PT" dirty="0">
                <a:latin typeface="CMU Sans Serif Medium" panose="02000603000000000000"/>
              </a:rPr>
              <a:t>intermediaries harm performance </a:t>
            </a:r>
            <a:r>
              <a:rPr lang="pt-PT" dirty="0">
                <a:solidFill>
                  <a:schemeClr val="bg2">
                    <a:lumMod val="90000"/>
                  </a:schemeClr>
                </a:solidFill>
                <a:latin typeface="CMU Sans Serif Medium" panose="02000603000000000000"/>
              </a:rPr>
              <a:t>(Fang et al., 2015)</a:t>
            </a:r>
          </a:p>
          <a:p>
            <a:pPr marL="0" lvl="1" indent="0">
              <a:buClr>
                <a:srgbClr val="C00000"/>
              </a:buClr>
              <a:buNone/>
            </a:pPr>
            <a:r>
              <a:rPr lang="pt-PT" dirty="0">
                <a:latin typeface="CMU Sans Serif Medium" panose="02000603000000000000"/>
              </a:rPr>
              <a:t>Persistent performance in </a:t>
            </a:r>
            <a:r>
              <a:rPr lang="pt-PT" b="1" dirty="0">
                <a:solidFill>
                  <a:srgbClr val="C00000"/>
                </a:solidFill>
                <a:latin typeface="CMU Sans Serif Medium" panose="02000603000000000000"/>
              </a:rPr>
              <a:t>venture capital funds </a:t>
            </a:r>
            <a:r>
              <a:rPr lang="pt-PT" dirty="0">
                <a:solidFill>
                  <a:schemeClr val="bg2">
                    <a:lumMod val="90000"/>
                  </a:schemeClr>
                </a:solidFill>
                <a:latin typeface="CMU Sans Serif Medium" panose="02000603000000000000"/>
              </a:rPr>
              <a:t>(Harris et al., 2018)</a:t>
            </a:r>
          </a:p>
          <a:p>
            <a:pPr marL="0" lvl="1" indent="0">
              <a:buClr>
                <a:srgbClr val="C00000"/>
              </a:buClr>
              <a:buNone/>
            </a:pPr>
            <a:r>
              <a:rPr lang="pt-PT" b="1" dirty="0">
                <a:solidFill>
                  <a:srgbClr val="C00000"/>
                </a:solidFill>
                <a:latin typeface="CMU Sans Serif Medium" panose="02000603000000000000"/>
              </a:rPr>
              <a:t>Small business credit: </a:t>
            </a:r>
            <a:r>
              <a:rPr lang="pt-PT" dirty="0">
                <a:latin typeface="CMU Sans Serif Medium" panose="02000603000000000000"/>
              </a:rPr>
              <a:t>less bank market power lowers prices and default </a:t>
            </a:r>
            <a:r>
              <a:rPr lang="pt-PT" dirty="0">
                <a:solidFill>
                  <a:schemeClr val="bg2">
                    <a:lumMod val="90000"/>
                  </a:schemeClr>
                </a:solidFill>
                <a:latin typeface="CMU Sans Serif Medium" panose="02000603000000000000"/>
              </a:rPr>
              <a:t>(Crawford et al., 2018)</a:t>
            </a:r>
          </a:p>
          <a:p>
            <a:pPr marL="0" lvl="1" indent="0">
              <a:buClr>
                <a:srgbClr val="C00000"/>
              </a:buClr>
              <a:buNone/>
            </a:pPr>
            <a:r>
              <a:rPr lang="pt-PT" dirty="0">
                <a:latin typeface="CMU Sans Serif Medium" panose="02000603000000000000"/>
              </a:rPr>
              <a:t>Collateral mitigates adverse selection and moral hazard for </a:t>
            </a:r>
            <a:r>
              <a:rPr lang="pt-PT" b="1" dirty="0">
                <a:solidFill>
                  <a:srgbClr val="C00000"/>
                </a:solidFill>
                <a:latin typeface="CMU Sans Serif Medium" panose="02000603000000000000"/>
              </a:rPr>
              <a:t>firm credit</a:t>
            </a:r>
            <a:r>
              <a:rPr lang="pt-PT" dirty="0">
                <a:latin typeface="CMU Sans Serif Medium" panose="02000603000000000000"/>
              </a:rPr>
              <a:t> </a:t>
            </a:r>
            <a:r>
              <a:rPr lang="pt-PT" dirty="0">
                <a:solidFill>
                  <a:schemeClr val="bg2">
                    <a:lumMod val="90000"/>
                  </a:schemeClr>
                </a:solidFill>
                <a:latin typeface="CMU Sans Serif Medium" panose="02000603000000000000"/>
              </a:rPr>
              <a:t>(Ioannidou et al., 2022)</a:t>
            </a:r>
          </a:p>
          <a:p>
            <a:pPr marL="0" lvl="1" indent="0">
              <a:buClr>
                <a:srgbClr val="C00000"/>
              </a:buClr>
              <a:buNone/>
            </a:pPr>
            <a:endParaRPr lang="pt-PT" b="1" dirty="0">
              <a:latin typeface="CMU Sans Serif Medium" panose="02000603000000000000"/>
            </a:endParaRPr>
          </a:p>
          <a:p>
            <a:pPr marL="0" lvl="1" indent="0">
              <a:buClr>
                <a:srgbClr val="C00000"/>
              </a:buClr>
              <a:buNone/>
            </a:pPr>
            <a:r>
              <a:rPr lang="pt-PT" b="1" dirty="0">
                <a:latin typeface="CMU Sans Serif Medium" panose="02000603000000000000"/>
              </a:rPr>
              <a:t>This paper: </a:t>
            </a:r>
            <a:r>
              <a:rPr lang="pt-PT" dirty="0">
                <a:latin typeface="CMU Sans Serif Medium" panose="02000603000000000000"/>
              </a:rPr>
              <a:t>How would </a:t>
            </a:r>
            <a:r>
              <a:rPr lang="pt-PT" b="1" dirty="0">
                <a:solidFill>
                  <a:srgbClr val="C00000"/>
                </a:solidFill>
                <a:latin typeface="CMU Sans Serif Medium" panose="02000603000000000000"/>
              </a:rPr>
              <a:t>consumer credit </a:t>
            </a:r>
            <a:r>
              <a:rPr lang="pt-PT" dirty="0">
                <a:latin typeface="CMU Sans Serif Medium" panose="02000603000000000000"/>
              </a:rPr>
              <a:t>unfold without intermediaries, collateral or regulation?</a:t>
            </a:r>
          </a:p>
          <a:p>
            <a:pPr marL="0" lvl="1" indent="0">
              <a:buClr>
                <a:srgbClr val="C00000"/>
              </a:buClr>
              <a:buNone/>
            </a:pPr>
            <a:endParaRPr lang="pt-PT" b="1" dirty="0">
              <a:solidFill>
                <a:srgbClr val="C00000"/>
              </a:solidFill>
              <a:latin typeface="CMU Sans Serif Medium" panose="02000603000000000000"/>
            </a:endParaRPr>
          </a:p>
          <a:p>
            <a:pPr marL="0" lvl="1" indent="0">
              <a:buClr>
                <a:srgbClr val="C00000"/>
              </a:buClr>
              <a:buNone/>
            </a:pPr>
            <a:r>
              <a:rPr lang="pt-PT" dirty="0">
                <a:latin typeface="CMU Sans Serif Medium" panose="02000603000000000000"/>
              </a:rPr>
              <a:t>Unique data from </a:t>
            </a:r>
            <a:r>
              <a:rPr lang="pt-PT" b="1" dirty="0">
                <a:solidFill>
                  <a:srgbClr val="C00000"/>
                </a:solidFill>
                <a:latin typeface="CMU Sans Serif Medium" panose="02000603000000000000"/>
              </a:rPr>
              <a:t>online informal credit market </a:t>
            </a:r>
            <a:r>
              <a:rPr lang="pt-PT" dirty="0">
                <a:latin typeface="CMU Sans Serif Medium" panose="02000603000000000000"/>
              </a:rPr>
              <a:t>allows for: </a:t>
            </a:r>
            <a:r>
              <a:rPr lang="pt-PT" dirty="0">
                <a:solidFill>
                  <a:schemeClr val="bg2">
                    <a:lumMod val="90000"/>
                  </a:schemeClr>
                </a:solidFill>
                <a:latin typeface="CMU Sans Serif Medium" panose="02000603000000000000"/>
              </a:rPr>
              <a:t>(Correia et al., 2022)</a:t>
            </a:r>
            <a:r>
              <a:rPr lang="pt-PT" dirty="0">
                <a:solidFill>
                  <a:srgbClr val="C00000"/>
                </a:solidFill>
                <a:latin typeface="CMU Sans Serif Medium" panose="02000603000000000000"/>
              </a:rPr>
              <a:t> </a:t>
            </a:r>
            <a:endParaRPr lang="pt-PT" dirty="0">
              <a:latin typeface="CMU Sans Serif Medium" panose="02000603000000000000"/>
            </a:endParaRPr>
          </a:p>
          <a:p>
            <a:pPr marL="342900" lvl="1" indent="-342900">
              <a:buClr>
                <a:srgbClr val="C00000"/>
              </a:buClr>
            </a:pPr>
            <a:r>
              <a:rPr lang="pt-PT" dirty="0">
                <a:latin typeface="CMU Sans Serif Medium" panose="02000603000000000000"/>
              </a:rPr>
              <a:t>Descriptive evidence on prices and default</a:t>
            </a:r>
          </a:p>
          <a:p>
            <a:pPr marL="342900" lvl="1" indent="-342900">
              <a:buClr>
                <a:srgbClr val="C00000"/>
              </a:buClr>
            </a:pPr>
            <a:r>
              <a:rPr lang="pt-PT" dirty="0">
                <a:latin typeface="CMU Sans Serif Medium" panose="02000603000000000000"/>
              </a:rPr>
              <a:t>Assessing the role of lender skill</a:t>
            </a:r>
          </a:p>
          <a:p>
            <a:pPr marL="342900" lvl="1" indent="-342900">
              <a:buClr>
                <a:srgbClr val="C00000"/>
              </a:buClr>
            </a:pPr>
            <a:r>
              <a:rPr lang="pt-PT" dirty="0">
                <a:latin typeface="CMU Sans Serif Medium" panose="02000603000000000000"/>
              </a:rPr>
              <a:t>Determining how lenders screen borrowers</a:t>
            </a:r>
          </a:p>
        </p:txBody>
      </p:sp>
      <p:sp>
        <p:nvSpPr>
          <p:cNvPr id="4" name="Date Placeholder 3">
            <a:extLst>
              <a:ext uri="{FF2B5EF4-FFF2-40B4-BE49-F238E27FC236}">
                <a16:creationId xmlns:a16="http://schemas.microsoft.com/office/drawing/2014/main" id="{85CD5486-75B2-4B0C-3D0A-D67B914256D7}"/>
              </a:ext>
            </a:extLst>
          </p:cNvPr>
          <p:cNvSpPr>
            <a:spLocks noGrp="1"/>
          </p:cNvSpPr>
          <p:nvPr>
            <p:ph type="dt" sz="half" idx="10"/>
          </p:nvPr>
        </p:nvSpPr>
        <p:spPr>
          <a:solidFill>
            <a:srgbClr val="C00000"/>
          </a:solidFill>
          <a:ln>
            <a:solidFill>
              <a:srgbClr val="C00000"/>
            </a:solidFill>
          </a:ln>
        </p:spPr>
        <p:txBody>
          <a:bodyPr/>
          <a:lstStyle/>
          <a:p>
            <a:r>
              <a:rPr lang="en-US" dirty="0"/>
              <a:t>September 26</a:t>
            </a:r>
            <a:r>
              <a:rPr lang="en-US" baseline="30000" dirty="0"/>
              <a:t>th</a:t>
            </a:r>
            <a:r>
              <a:rPr lang="en-US" dirty="0"/>
              <a:t>, 2025</a:t>
            </a:r>
          </a:p>
        </p:txBody>
      </p:sp>
      <p:sp>
        <p:nvSpPr>
          <p:cNvPr id="5" name="Footer Placeholder 4">
            <a:extLst>
              <a:ext uri="{FF2B5EF4-FFF2-40B4-BE49-F238E27FC236}">
                <a16:creationId xmlns:a16="http://schemas.microsoft.com/office/drawing/2014/main" id="{3F7216C9-179E-17C2-CE4D-148C39C291E8}"/>
              </a:ext>
            </a:extLst>
          </p:cNvPr>
          <p:cNvSpPr>
            <a:spLocks noGrp="1"/>
          </p:cNvSpPr>
          <p:nvPr>
            <p:ph type="ftr" sz="quarter" idx="11"/>
          </p:nvPr>
        </p:nvSpPr>
        <p:spPr/>
        <p:txBody>
          <a:bodyPr/>
          <a:lstStyle/>
          <a:p>
            <a:r>
              <a:rPr lang="pt-BR" dirty="0"/>
              <a:t>BRC 2025</a:t>
            </a:r>
            <a:endParaRPr lang="en-US" dirty="0"/>
          </a:p>
        </p:txBody>
      </p:sp>
      <p:sp>
        <p:nvSpPr>
          <p:cNvPr id="6" name="Slide Number Placeholder 5">
            <a:extLst>
              <a:ext uri="{FF2B5EF4-FFF2-40B4-BE49-F238E27FC236}">
                <a16:creationId xmlns:a16="http://schemas.microsoft.com/office/drawing/2014/main" id="{7B2F4242-C38D-93D7-C406-8AF702347A5A}"/>
              </a:ext>
            </a:extLst>
          </p:cNvPr>
          <p:cNvSpPr>
            <a:spLocks noGrp="1"/>
          </p:cNvSpPr>
          <p:nvPr>
            <p:ph type="sldNum" sz="quarter" idx="12"/>
          </p:nvPr>
        </p:nvSpPr>
        <p:spPr>
          <a:solidFill>
            <a:srgbClr val="C00000"/>
          </a:solidFill>
          <a:ln>
            <a:solidFill>
              <a:srgbClr val="C00000"/>
            </a:solidFill>
          </a:ln>
        </p:spPr>
        <p:txBody>
          <a:bodyPr/>
          <a:lstStyle/>
          <a:p>
            <a:fld id="{FAA8105A-9F50-7A47-B22F-19856B84F6D6}" type="slidenum">
              <a:rPr lang="en-US" smtClean="0"/>
              <a:pPr/>
              <a:t>6</a:t>
            </a:fld>
            <a:endParaRPr lang="en-US" dirty="0"/>
          </a:p>
        </p:txBody>
      </p:sp>
      <p:pic>
        <p:nvPicPr>
          <p:cNvPr id="7" name="Picture 6">
            <a:extLst>
              <a:ext uri="{FF2B5EF4-FFF2-40B4-BE49-F238E27FC236}">
                <a16:creationId xmlns:a16="http://schemas.microsoft.com/office/drawing/2014/main" id="{46D241BC-AD07-A54D-5022-AEA978D35D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3199" y="30480"/>
            <a:ext cx="562157" cy="842504"/>
          </a:xfrm>
          <a:prstGeom prst="rect">
            <a:avLst/>
          </a:prstGeom>
        </p:spPr>
      </p:pic>
    </p:spTree>
    <p:extLst>
      <p:ext uri="{BB962C8B-B14F-4D97-AF65-F5344CB8AC3E}">
        <p14:creationId xmlns:p14="http://schemas.microsoft.com/office/powerpoint/2010/main" val="1916117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B5EC7-4070-FE6F-5D5E-1E723AD130A2}"/>
              </a:ext>
            </a:extLst>
          </p:cNvPr>
          <p:cNvSpPr>
            <a:spLocks noGrp="1"/>
          </p:cNvSpPr>
          <p:nvPr>
            <p:ph type="title"/>
          </p:nvPr>
        </p:nvSpPr>
        <p:spPr>
          <a:solidFill>
            <a:srgbClr val="C00000"/>
          </a:solidFill>
          <a:ln>
            <a:solidFill>
              <a:srgbClr val="C00000"/>
            </a:solidFill>
          </a:ln>
        </p:spPr>
        <p:txBody>
          <a:bodyPr>
            <a:normAutofit fontScale="90000"/>
          </a:bodyPr>
          <a:lstStyle/>
          <a:p>
            <a:pPr marL="111125"/>
            <a:r>
              <a:rPr lang="pt-PT" dirty="0"/>
              <a:t>B</a:t>
            </a:r>
            <a:r>
              <a:rPr lang="en-US" dirty="0" err="1"/>
              <a:t>orrower</a:t>
            </a:r>
            <a:r>
              <a:rPr lang="en-US" dirty="0"/>
              <a:t> Requests a Loan</a:t>
            </a:r>
          </a:p>
        </p:txBody>
      </p:sp>
      <p:sp>
        <p:nvSpPr>
          <p:cNvPr id="4" name="Date Placeholder 3">
            <a:extLst>
              <a:ext uri="{FF2B5EF4-FFF2-40B4-BE49-F238E27FC236}">
                <a16:creationId xmlns:a16="http://schemas.microsoft.com/office/drawing/2014/main" id="{DFBB46FF-5FCD-1FC9-221F-32EEDFE5168D}"/>
              </a:ext>
            </a:extLst>
          </p:cNvPr>
          <p:cNvSpPr>
            <a:spLocks noGrp="1"/>
          </p:cNvSpPr>
          <p:nvPr>
            <p:ph type="dt" sz="half" idx="10"/>
          </p:nvPr>
        </p:nvSpPr>
        <p:spPr>
          <a:solidFill>
            <a:srgbClr val="C00000"/>
          </a:solidFill>
          <a:ln>
            <a:solidFill>
              <a:srgbClr val="C00000"/>
            </a:solidFill>
          </a:ln>
        </p:spPr>
        <p:txBody>
          <a:bodyPr/>
          <a:lstStyle/>
          <a:p>
            <a:r>
              <a:rPr lang="en-US" dirty="0"/>
              <a:t>September 26</a:t>
            </a:r>
            <a:r>
              <a:rPr lang="en-US" baseline="30000" dirty="0"/>
              <a:t>th</a:t>
            </a:r>
            <a:r>
              <a:rPr lang="en-US" dirty="0"/>
              <a:t>, 2025</a:t>
            </a:r>
          </a:p>
        </p:txBody>
      </p:sp>
      <p:sp>
        <p:nvSpPr>
          <p:cNvPr id="5" name="Footer Placeholder 4">
            <a:extLst>
              <a:ext uri="{FF2B5EF4-FFF2-40B4-BE49-F238E27FC236}">
                <a16:creationId xmlns:a16="http://schemas.microsoft.com/office/drawing/2014/main" id="{85BC4E7D-6BBA-D262-1AA6-15F5942FC673}"/>
              </a:ext>
            </a:extLst>
          </p:cNvPr>
          <p:cNvSpPr>
            <a:spLocks noGrp="1"/>
          </p:cNvSpPr>
          <p:nvPr>
            <p:ph type="ftr" sz="quarter" idx="11"/>
          </p:nvPr>
        </p:nvSpPr>
        <p:spPr/>
        <p:txBody>
          <a:bodyPr/>
          <a:lstStyle/>
          <a:p>
            <a:r>
              <a:rPr lang="pt-BR" dirty="0"/>
              <a:t>BRC 2025</a:t>
            </a:r>
            <a:endParaRPr lang="en-US" dirty="0"/>
          </a:p>
        </p:txBody>
      </p:sp>
      <p:sp>
        <p:nvSpPr>
          <p:cNvPr id="6" name="Slide Number Placeholder 5">
            <a:extLst>
              <a:ext uri="{FF2B5EF4-FFF2-40B4-BE49-F238E27FC236}">
                <a16:creationId xmlns:a16="http://schemas.microsoft.com/office/drawing/2014/main" id="{7468A6F2-71E9-C08D-D909-EC008A9C0B90}"/>
              </a:ext>
            </a:extLst>
          </p:cNvPr>
          <p:cNvSpPr>
            <a:spLocks noGrp="1"/>
          </p:cNvSpPr>
          <p:nvPr>
            <p:ph type="sldNum" sz="quarter" idx="12"/>
          </p:nvPr>
        </p:nvSpPr>
        <p:spPr>
          <a:solidFill>
            <a:srgbClr val="C00000"/>
          </a:solidFill>
          <a:ln>
            <a:solidFill>
              <a:srgbClr val="C00000"/>
            </a:solidFill>
          </a:ln>
        </p:spPr>
        <p:txBody>
          <a:bodyPr/>
          <a:lstStyle/>
          <a:p>
            <a:fld id="{FAA8105A-9F50-7A47-B22F-19856B84F6D6}" type="slidenum">
              <a:rPr lang="en-US" smtClean="0"/>
              <a:pPr/>
              <a:t>7</a:t>
            </a:fld>
            <a:endParaRPr lang="en-US" dirty="0"/>
          </a:p>
        </p:txBody>
      </p:sp>
      <p:pic>
        <p:nvPicPr>
          <p:cNvPr id="7" name="Picture 6">
            <a:extLst>
              <a:ext uri="{FF2B5EF4-FFF2-40B4-BE49-F238E27FC236}">
                <a16:creationId xmlns:a16="http://schemas.microsoft.com/office/drawing/2014/main" id="{59B65414-6412-0DFD-8CBF-31B20BB72D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3199" y="30480"/>
            <a:ext cx="562157" cy="842504"/>
          </a:xfrm>
          <a:prstGeom prst="rect">
            <a:avLst/>
          </a:prstGeom>
        </p:spPr>
      </p:pic>
      <p:pic>
        <p:nvPicPr>
          <p:cNvPr id="11" name="Picture 10">
            <a:extLst>
              <a:ext uri="{FF2B5EF4-FFF2-40B4-BE49-F238E27FC236}">
                <a16:creationId xmlns:a16="http://schemas.microsoft.com/office/drawing/2014/main" id="{D511F63F-EF8F-063E-6228-536277856082}"/>
              </a:ext>
            </a:extLst>
          </p:cNvPr>
          <p:cNvPicPr>
            <a:picLocks noChangeAspect="1"/>
          </p:cNvPicPr>
          <p:nvPr/>
        </p:nvPicPr>
        <p:blipFill>
          <a:blip r:embed="rId3"/>
          <a:stretch>
            <a:fillRect/>
          </a:stretch>
        </p:blipFill>
        <p:spPr>
          <a:xfrm>
            <a:off x="2169136" y="2473276"/>
            <a:ext cx="8301444" cy="2154272"/>
          </a:xfrm>
          <a:prstGeom prst="rect">
            <a:avLst/>
          </a:prstGeom>
        </p:spPr>
      </p:pic>
      <p:sp>
        <p:nvSpPr>
          <p:cNvPr id="12" name="Rectangle 11">
            <a:extLst>
              <a:ext uri="{FF2B5EF4-FFF2-40B4-BE49-F238E27FC236}">
                <a16:creationId xmlns:a16="http://schemas.microsoft.com/office/drawing/2014/main" id="{BD188605-831F-6BDD-AA4F-48430E42FA0B}"/>
              </a:ext>
            </a:extLst>
          </p:cNvPr>
          <p:cNvSpPr/>
          <p:nvPr/>
        </p:nvSpPr>
        <p:spPr>
          <a:xfrm>
            <a:off x="2230644" y="2550478"/>
            <a:ext cx="697076" cy="426447"/>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9F0FB0C-6DDF-0AFE-D3C4-EA998EBE0286}"/>
              </a:ext>
            </a:extLst>
          </p:cNvPr>
          <p:cNvSpPr/>
          <p:nvPr/>
        </p:nvSpPr>
        <p:spPr>
          <a:xfrm>
            <a:off x="3039799" y="2550478"/>
            <a:ext cx="576797" cy="426447"/>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63B9BD-C08D-8152-5157-051903398D30}"/>
              </a:ext>
            </a:extLst>
          </p:cNvPr>
          <p:cNvSpPr/>
          <p:nvPr/>
        </p:nvSpPr>
        <p:spPr>
          <a:xfrm>
            <a:off x="3991787" y="2583965"/>
            <a:ext cx="2060475" cy="426447"/>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ECCC903-780E-133A-4E8B-0C248775A33C}"/>
              </a:ext>
            </a:extLst>
          </p:cNvPr>
          <p:cNvSpPr/>
          <p:nvPr/>
        </p:nvSpPr>
        <p:spPr>
          <a:xfrm>
            <a:off x="6319858" y="2583965"/>
            <a:ext cx="2881548" cy="426447"/>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3591431-A65E-12E5-170A-27C721E3E77A}"/>
              </a:ext>
            </a:extLst>
          </p:cNvPr>
          <p:cNvSpPr txBox="1"/>
          <p:nvPr/>
        </p:nvSpPr>
        <p:spPr>
          <a:xfrm>
            <a:off x="1303175" y="1888014"/>
            <a:ext cx="1160895" cy="307777"/>
          </a:xfrm>
          <a:prstGeom prst="rect">
            <a:avLst/>
          </a:prstGeom>
          <a:noFill/>
        </p:spPr>
        <p:txBody>
          <a:bodyPr wrap="none" rtlCol="0">
            <a:spAutoFit/>
          </a:bodyPr>
          <a:lstStyle/>
          <a:p>
            <a:r>
              <a:rPr lang="pt-PT" sz="1400" dirty="0">
                <a:solidFill>
                  <a:srgbClr val="C00000"/>
                </a:solidFill>
                <a:latin typeface="CMU Sans Serif" panose="02000603000000000000" pitchFamily="2" charset="0"/>
                <a:ea typeface="CMU Sans Serif" panose="02000603000000000000" pitchFamily="2" charset="0"/>
                <a:cs typeface="CMU Sans Serif" panose="02000603000000000000" pitchFamily="2" charset="0"/>
              </a:rPr>
              <a:t>Request Flag</a:t>
            </a:r>
            <a:endParaRPr lang="en-US" sz="1400" dirty="0">
              <a:solidFill>
                <a:srgbClr val="C00000"/>
              </a:solidFill>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7" name="TextBox 16">
            <a:extLst>
              <a:ext uri="{FF2B5EF4-FFF2-40B4-BE49-F238E27FC236}">
                <a16:creationId xmlns:a16="http://schemas.microsoft.com/office/drawing/2014/main" id="{A0C5437F-C561-A465-045B-01FC0D88137A}"/>
              </a:ext>
            </a:extLst>
          </p:cNvPr>
          <p:cNvSpPr txBox="1"/>
          <p:nvPr/>
        </p:nvSpPr>
        <p:spPr>
          <a:xfrm>
            <a:off x="2520924" y="1580237"/>
            <a:ext cx="1614545" cy="307777"/>
          </a:xfrm>
          <a:prstGeom prst="rect">
            <a:avLst/>
          </a:prstGeom>
          <a:noFill/>
        </p:spPr>
        <p:txBody>
          <a:bodyPr wrap="none" rtlCol="0">
            <a:spAutoFit/>
          </a:bodyPr>
          <a:lstStyle/>
          <a:p>
            <a:r>
              <a:rPr lang="pt-PT" sz="1400" dirty="0">
                <a:solidFill>
                  <a:srgbClr val="C00000"/>
                </a:solidFill>
                <a:latin typeface="CMU Sans Serif" panose="02000603000000000000" pitchFamily="2" charset="0"/>
                <a:ea typeface="CMU Sans Serif" panose="02000603000000000000" pitchFamily="2" charset="0"/>
                <a:cs typeface="CMU Sans Serif" panose="02000603000000000000" pitchFamily="2" charset="0"/>
              </a:rPr>
              <a:t>Requested Amount</a:t>
            </a:r>
            <a:endParaRPr lang="en-US" sz="1400" dirty="0">
              <a:solidFill>
                <a:srgbClr val="C00000"/>
              </a:solidFill>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8" name="TextBox 17">
            <a:extLst>
              <a:ext uri="{FF2B5EF4-FFF2-40B4-BE49-F238E27FC236}">
                <a16:creationId xmlns:a16="http://schemas.microsoft.com/office/drawing/2014/main" id="{14EA64AA-B76D-223D-6543-99D92B4C0EC8}"/>
              </a:ext>
            </a:extLst>
          </p:cNvPr>
          <p:cNvSpPr txBox="1"/>
          <p:nvPr/>
        </p:nvSpPr>
        <p:spPr>
          <a:xfrm>
            <a:off x="4306261" y="1580237"/>
            <a:ext cx="1572866" cy="307777"/>
          </a:xfrm>
          <a:prstGeom prst="rect">
            <a:avLst/>
          </a:prstGeom>
          <a:noFill/>
        </p:spPr>
        <p:txBody>
          <a:bodyPr wrap="none" rtlCol="0">
            <a:spAutoFit/>
          </a:bodyPr>
          <a:lstStyle/>
          <a:p>
            <a:r>
              <a:rPr lang="pt-PT" sz="1400" dirty="0">
                <a:solidFill>
                  <a:srgbClr val="C00000"/>
                </a:solidFill>
                <a:latin typeface="CMU Sans Serif" panose="02000603000000000000" pitchFamily="2" charset="0"/>
                <a:ea typeface="CMU Sans Serif" panose="02000603000000000000" pitchFamily="2" charset="0"/>
                <a:cs typeface="CMU Sans Serif" panose="02000603000000000000" pitchFamily="2" charset="0"/>
              </a:rPr>
              <a:t>Borrower Location</a:t>
            </a:r>
            <a:endParaRPr lang="en-US" sz="1400" dirty="0">
              <a:solidFill>
                <a:srgbClr val="C00000"/>
              </a:solidFill>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9" name="TextBox 18">
            <a:extLst>
              <a:ext uri="{FF2B5EF4-FFF2-40B4-BE49-F238E27FC236}">
                <a16:creationId xmlns:a16="http://schemas.microsoft.com/office/drawing/2014/main" id="{532372C0-B26D-1FD7-5454-62ED40DCAB25}"/>
              </a:ext>
            </a:extLst>
          </p:cNvPr>
          <p:cNvSpPr txBox="1"/>
          <p:nvPr/>
        </p:nvSpPr>
        <p:spPr>
          <a:xfrm>
            <a:off x="6272368" y="1580237"/>
            <a:ext cx="1685077" cy="307777"/>
          </a:xfrm>
          <a:prstGeom prst="rect">
            <a:avLst/>
          </a:prstGeom>
          <a:noFill/>
        </p:spPr>
        <p:txBody>
          <a:bodyPr wrap="none" rtlCol="0">
            <a:spAutoFit/>
          </a:bodyPr>
          <a:lstStyle/>
          <a:p>
            <a:r>
              <a:rPr lang="pt-PT" sz="1400" dirty="0">
                <a:solidFill>
                  <a:srgbClr val="C00000"/>
                </a:solidFill>
                <a:latin typeface="CMU Sans Serif" panose="02000603000000000000" pitchFamily="2" charset="0"/>
                <a:ea typeface="CMU Sans Serif" panose="02000603000000000000" pitchFamily="2" charset="0"/>
                <a:cs typeface="CMU Sans Serif" panose="02000603000000000000" pitchFamily="2" charset="0"/>
              </a:rPr>
              <a:t>Repayment Amount</a:t>
            </a:r>
            <a:endParaRPr lang="en-US" sz="1400" dirty="0">
              <a:solidFill>
                <a:srgbClr val="C00000"/>
              </a:solidFill>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20" name="TextBox 19">
            <a:extLst>
              <a:ext uri="{FF2B5EF4-FFF2-40B4-BE49-F238E27FC236}">
                <a16:creationId xmlns:a16="http://schemas.microsoft.com/office/drawing/2014/main" id="{93C33904-A34B-FFF7-1645-B1E25DF294F1}"/>
              </a:ext>
            </a:extLst>
          </p:cNvPr>
          <p:cNvSpPr txBox="1"/>
          <p:nvPr/>
        </p:nvSpPr>
        <p:spPr>
          <a:xfrm>
            <a:off x="8044445" y="1580237"/>
            <a:ext cx="1805302" cy="307777"/>
          </a:xfrm>
          <a:prstGeom prst="rect">
            <a:avLst/>
          </a:prstGeom>
          <a:noFill/>
        </p:spPr>
        <p:txBody>
          <a:bodyPr wrap="none" rtlCol="0">
            <a:spAutoFit/>
          </a:bodyPr>
          <a:lstStyle/>
          <a:p>
            <a:r>
              <a:rPr lang="pt-PT" sz="1400" dirty="0">
                <a:solidFill>
                  <a:srgbClr val="C00000"/>
                </a:solidFill>
                <a:latin typeface="CMU Sans Serif" panose="02000603000000000000" pitchFamily="2" charset="0"/>
                <a:ea typeface="CMU Sans Serif" panose="02000603000000000000" pitchFamily="2" charset="0"/>
                <a:cs typeface="CMU Sans Serif" panose="02000603000000000000" pitchFamily="2" charset="0"/>
              </a:rPr>
              <a:t>Repayment Due Date</a:t>
            </a:r>
            <a:endParaRPr lang="en-US" sz="1400" dirty="0">
              <a:solidFill>
                <a:srgbClr val="C00000"/>
              </a:solidFill>
              <a:latin typeface="CMU Sans Serif" panose="02000603000000000000" pitchFamily="2" charset="0"/>
              <a:ea typeface="CMU Sans Serif" panose="02000603000000000000" pitchFamily="2" charset="0"/>
              <a:cs typeface="CMU Sans Serif" panose="02000603000000000000" pitchFamily="2" charset="0"/>
            </a:endParaRPr>
          </a:p>
        </p:txBody>
      </p:sp>
      <p:cxnSp>
        <p:nvCxnSpPr>
          <p:cNvPr id="22" name="Straight Arrow Connector 21">
            <a:extLst>
              <a:ext uri="{FF2B5EF4-FFF2-40B4-BE49-F238E27FC236}">
                <a16:creationId xmlns:a16="http://schemas.microsoft.com/office/drawing/2014/main" id="{CA1E4C43-0051-9A29-7D62-2CA957EAAD81}"/>
              </a:ext>
            </a:extLst>
          </p:cNvPr>
          <p:cNvCxnSpPr/>
          <p:nvPr/>
        </p:nvCxnSpPr>
        <p:spPr>
          <a:xfrm>
            <a:off x="2070726" y="2195791"/>
            <a:ext cx="302984" cy="27748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5F6AE05-B142-25DA-0AB8-66FBA53BC974}"/>
              </a:ext>
            </a:extLst>
          </p:cNvPr>
          <p:cNvCxnSpPr>
            <a:cxnSpLocks/>
          </p:cNvCxnSpPr>
          <p:nvPr/>
        </p:nvCxnSpPr>
        <p:spPr>
          <a:xfrm>
            <a:off x="3272841" y="1965216"/>
            <a:ext cx="0" cy="50806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369820F-B96C-CD7B-8222-19D30DECA7F5}"/>
              </a:ext>
            </a:extLst>
          </p:cNvPr>
          <p:cNvCxnSpPr>
            <a:cxnSpLocks/>
          </p:cNvCxnSpPr>
          <p:nvPr/>
        </p:nvCxnSpPr>
        <p:spPr>
          <a:xfrm>
            <a:off x="5052094" y="1965216"/>
            <a:ext cx="0" cy="50806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2537CCB-1D3E-E544-AB9B-15DC4FEBADE1}"/>
              </a:ext>
            </a:extLst>
          </p:cNvPr>
          <p:cNvCxnSpPr>
            <a:cxnSpLocks/>
          </p:cNvCxnSpPr>
          <p:nvPr/>
        </p:nvCxnSpPr>
        <p:spPr>
          <a:xfrm>
            <a:off x="7299823" y="1965216"/>
            <a:ext cx="0" cy="50806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7713B39-5BDA-504F-197C-01C6C87BFE86}"/>
              </a:ext>
            </a:extLst>
          </p:cNvPr>
          <p:cNvCxnSpPr>
            <a:cxnSpLocks/>
          </p:cNvCxnSpPr>
          <p:nvPr/>
        </p:nvCxnSpPr>
        <p:spPr>
          <a:xfrm>
            <a:off x="8629052" y="1965216"/>
            <a:ext cx="0" cy="50806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92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B5EC7-4070-FE6F-5D5E-1E723AD130A2}"/>
              </a:ext>
            </a:extLst>
          </p:cNvPr>
          <p:cNvSpPr>
            <a:spLocks noGrp="1"/>
          </p:cNvSpPr>
          <p:nvPr>
            <p:ph type="title"/>
          </p:nvPr>
        </p:nvSpPr>
        <p:spPr>
          <a:solidFill>
            <a:srgbClr val="C00000"/>
          </a:solidFill>
          <a:ln>
            <a:solidFill>
              <a:srgbClr val="C00000"/>
            </a:solidFill>
          </a:ln>
        </p:spPr>
        <p:txBody>
          <a:bodyPr>
            <a:normAutofit fontScale="90000"/>
          </a:bodyPr>
          <a:lstStyle/>
          <a:p>
            <a:pPr marL="111125"/>
            <a:r>
              <a:rPr lang="pt-PT" dirty="0"/>
              <a:t>Lender Funds Loan</a:t>
            </a:r>
            <a:endParaRPr lang="en-US" dirty="0"/>
          </a:p>
        </p:txBody>
      </p:sp>
      <p:sp>
        <p:nvSpPr>
          <p:cNvPr id="4" name="Date Placeholder 3">
            <a:extLst>
              <a:ext uri="{FF2B5EF4-FFF2-40B4-BE49-F238E27FC236}">
                <a16:creationId xmlns:a16="http://schemas.microsoft.com/office/drawing/2014/main" id="{DFBB46FF-5FCD-1FC9-221F-32EEDFE5168D}"/>
              </a:ext>
            </a:extLst>
          </p:cNvPr>
          <p:cNvSpPr>
            <a:spLocks noGrp="1"/>
          </p:cNvSpPr>
          <p:nvPr>
            <p:ph type="dt" sz="half" idx="10"/>
          </p:nvPr>
        </p:nvSpPr>
        <p:spPr>
          <a:solidFill>
            <a:srgbClr val="C00000"/>
          </a:solidFill>
          <a:ln>
            <a:solidFill>
              <a:srgbClr val="C00000"/>
            </a:solidFill>
          </a:ln>
        </p:spPr>
        <p:txBody>
          <a:bodyPr/>
          <a:lstStyle/>
          <a:p>
            <a:r>
              <a:rPr lang="en-US" dirty="0"/>
              <a:t>September 26</a:t>
            </a:r>
            <a:r>
              <a:rPr lang="en-US" baseline="30000" dirty="0"/>
              <a:t>th</a:t>
            </a:r>
            <a:r>
              <a:rPr lang="en-US" dirty="0"/>
              <a:t>, 2025</a:t>
            </a:r>
          </a:p>
        </p:txBody>
      </p:sp>
      <p:sp>
        <p:nvSpPr>
          <p:cNvPr id="5" name="Footer Placeholder 4">
            <a:extLst>
              <a:ext uri="{FF2B5EF4-FFF2-40B4-BE49-F238E27FC236}">
                <a16:creationId xmlns:a16="http://schemas.microsoft.com/office/drawing/2014/main" id="{85BC4E7D-6BBA-D262-1AA6-15F5942FC673}"/>
              </a:ext>
            </a:extLst>
          </p:cNvPr>
          <p:cNvSpPr>
            <a:spLocks noGrp="1"/>
          </p:cNvSpPr>
          <p:nvPr>
            <p:ph type="ftr" sz="quarter" idx="11"/>
          </p:nvPr>
        </p:nvSpPr>
        <p:spPr/>
        <p:txBody>
          <a:bodyPr/>
          <a:lstStyle/>
          <a:p>
            <a:r>
              <a:rPr lang="pt-BR" dirty="0"/>
              <a:t>BRC 2025</a:t>
            </a:r>
            <a:endParaRPr lang="en-US" dirty="0"/>
          </a:p>
        </p:txBody>
      </p:sp>
      <p:sp>
        <p:nvSpPr>
          <p:cNvPr id="6" name="Slide Number Placeholder 5">
            <a:extLst>
              <a:ext uri="{FF2B5EF4-FFF2-40B4-BE49-F238E27FC236}">
                <a16:creationId xmlns:a16="http://schemas.microsoft.com/office/drawing/2014/main" id="{7468A6F2-71E9-C08D-D909-EC008A9C0B90}"/>
              </a:ext>
            </a:extLst>
          </p:cNvPr>
          <p:cNvSpPr>
            <a:spLocks noGrp="1"/>
          </p:cNvSpPr>
          <p:nvPr>
            <p:ph type="sldNum" sz="quarter" idx="12"/>
          </p:nvPr>
        </p:nvSpPr>
        <p:spPr>
          <a:solidFill>
            <a:srgbClr val="C00000"/>
          </a:solidFill>
          <a:ln>
            <a:solidFill>
              <a:srgbClr val="C00000"/>
            </a:solidFill>
          </a:ln>
        </p:spPr>
        <p:txBody>
          <a:bodyPr/>
          <a:lstStyle/>
          <a:p>
            <a:fld id="{FAA8105A-9F50-7A47-B22F-19856B84F6D6}" type="slidenum">
              <a:rPr lang="en-US" smtClean="0"/>
              <a:pPr/>
              <a:t>8</a:t>
            </a:fld>
            <a:endParaRPr lang="en-US" dirty="0"/>
          </a:p>
        </p:txBody>
      </p:sp>
      <p:pic>
        <p:nvPicPr>
          <p:cNvPr id="7" name="Picture 6">
            <a:extLst>
              <a:ext uri="{FF2B5EF4-FFF2-40B4-BE49-F238E27FC236}">
                <a16:creationId xmlns:a16="http://schemas.microsoft.com/office/drawing/2014/main" id="{59B65414-6412-0DFD-8CBF-31B20BB72D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3199" y="30480"/>
            <a:ext cx="562157" cy="842504"/>
          </a:xfrm>
          <a:prstGeom prst="rect">
            <a:avLst/>
          </a:prstGeom>
        </p:spPr>
      </p:pic>
      <p:pic>
        <p:nvPicPr>
          <p:cNvPr id="8" name="Picture 7">
            <a:extLst>
              <a:ext uri="{FF2B5EF4-FFF2-40B4-BE49-F238E27FC236}">
                <a16:creationId xmlns:a16="http://schemas.microsoft.com/office/drawing/2014/main" id="{ECC13370-4059-01FD-28F5-DADA9A577FEC}"/>
              </a:ext>
            </a:extLst>
          </p:cNvPr>
          <p:cNvPicPr>
            <a:picLocks noChangeAspect="1"/>
          </p:cNvPicPr>
          <p:nvPr/>
        </p:nvPicPr>
        <p:blipFill>
          <a:blip r:embed="rId3"/>
          <a:stretch>
            <a:fillRect/>
          </a:stretch>
        </p:blipFill>
        <p:spPr>
          <a:xfrm>
            <a:off x="2751402" y="1561816"/>
            <a:ext cx="6618935" cy="3511187"/>
          </a:xfrm>
          <a:prstGeom prst="rect">
            <a:avLst/>
          </a:prstGeom>
        </p:spPr>
      </p:pic>
      <p:sp>
        <p:nvSpPr>
          <p:cNvPr id="10" name="TextBox 9">
            <a:extLst>
              <a:ext uri="{FF2B5EF4-FFF2-40B4-BE49-F238E27FC236}">
                <a16:creationId xmlns:a16="http://schemas.microsoft.com/office/drawing/2014/main" id="{27727346-7247-84AB-D36B-E040C810A6C9}"/>
              </a:ext>
            </a:extLst>
          </p:cNvPr>
          <p:cNvSpPr txBox="1"/>
          <p:nvPr/>
        </p:nvSpPr>
        <p:spPr>
          <a:xfrm>
            <a:off x="3426124" y="5549522"/>
            <a:ext cx="5054589" cy="338554"/>
          </a:xfrm>
          <a:prstGeom prst="rect">
            <a:avLst/>
          </a:prstGeom>
          <a:noFill/>
        </p:spPr>
        <p:txBody>
          <a:bodyPr wrap="none" rtlCol="0">
            <a:spAutoFit/>
          </a:bodyPr>
          <a:lstStyle/>
          <a:p>
            <a:r>
              <a:rPr lang="pt-PT" sz="1600" dirty="0">
                <a:latin typeface="CMU Sans Serif" panose="02000603000000000000" pitchFamily="2" charset="0"/>
                <a:ea typeface="CMU Sans Serif" panose="02000603000000000000" pitchFamily="2" charset="0"/>
                <a:cs typeface="CMU Sans Serif" panose="02000603000000000000" pitchFamily="2" charset="0"/>
              </a:rPr>
              <a:t>The loan is now outstanding and goes on a public ledger</a:t>
            </a:r>
            <a:endParaRPr lang="en-US" sz="1600" dirty="0">
              <a:latin typeface="CMU Sans Serif" panose="02000603000000000000" pitchFamily="2" charset="0"/>
              <a:ea typeface="CMU Sans Serif" panose="02000603000000000000" pitchFamily="2" charset="0"/>
              <a:cs typeface="CMU Sans Serif" panose="02000603000000000000" pitchFamily="2" charset="0"/>
            </a:endParaRPr>
          </a:p>
        </p:txBody>
      </p:sp>
    </p:spTree>
    <p:extLst>
      <p:ext uri="{BB962C8B-B14F-4D97-AF65-F5344CB8AC3E}">
        <p14:creationId xmlns:p14="http://schemas.microsoft.com/office/powerpoint/2010/main" val="2448855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B5EC7-4070-FE6F-5D5E-1E723AD130A2}"/>
              </a:ext>
            </a:extLst>
          </p:cNvPr>
          <p:cNvSpPr>
            <a:spLocks noGrp="1"/>
          </p:cNvSpPr>
          <p:nvPr>
            <p:ph type="title"/>
          </p:nvPr>
        </p:nvSpPr>
        <p:spPr>
          <a:solidFill>
            <a:srgbClr val="C00000"/>
          </a:solidFill>
          <a:ln>
            <a:solidFill>
              <a:srgbClr val="C00000"/>
            </a:solidFill>
          </a:ln>
        </p:spPr>
        <p:txBody>
          <a:bodyPr>
            <a:normAutofit fontScale="90000"/>
          </a:bodyPr>
          <a:lstStyle/>
          <a:p>
            <a:pPr marL="111125"/>
            <a:r>
              <a:rPr lang="pt-PT" dirty="0"/>
              <a:t>Loan Repayment is Due</a:t>
            </a:r>
            <a:endParaRPr lang="en-US" dirty="0"/>
          </a:p>
        </p:txBody>
      </p:sp>
      <p:sp>
        <p:nvSpPr>
          <p:cNvPr id="4" name="Date Placeholder 3">
            <a:extLst>
              <a:ext uri="{FF2B5EF4-FFF2-40B4-BE49-F238E27FC236}">
                <a16:creationId xmlns:a16="http://schemas.microsoft.com/office/drawing/2014/main" id="{DFBB46FF-5FCD-1FC9-221F-32EEDFE5168D}"/>
              </a:ext>
            </a:extLst>
          </p:cNvPr>
          <p:cNvSpPr>
            <a:spLocks noGrp="1"/>
          </p:cNvSpPr>
          <p:nvPr>
            <p:ph type="dt" sz="half" idx="10"/>
          </p:nvPr>
        </p:nvSpPr>
        <p:spPr>
          <a:solidFill>
            <a:srgbClr val="C00000"/>
          </a:solidFill>
          <a:ln>
            <a:solidFill>
              <a:srgbClr val="C00000"/>
            </a:solidFill>
          </a:ln>
        </p:spPr>
        <p:txBody>
          <a:bodyPr/>
          <a:lstStyle/>
          <a:p>
            <a:r>
              <a:rPr lang="en-US" dirty="0"/>
              <a:t>September 26</a:t>
            </a:r>
            <a:r>
              <a:rPr lang="en-US" baseline="30000" dirty="0"/>
              <a:t>th</a:t>
            </a:r>
            <a:r>
              <a:rPr lang="en-US" dirty="0"/>
              <a:t>, 2025</a:t>
            </a:r>
          </a:p>
        </p:txBody>
      </p:sp>
      <p:sp>
        <p:nvSpPr>
          <p:cNvPr id="5" name="Footer Placeholder 4">
            <a:extLst>
              <a:ext uri="{FF2B5EF4-FFF2-40B4-BE49-F238E27FC236}">
                <a16:creationId xmlns:a16="http://schemas.microsoft.com/office/drawing/2014/main" id="{85BC4E7D-6BBA-D262-1AA6-15F5942FC673}"/>
              </a:ext>
            </a:extLst>
          </p:cNvPr>
          <p:cNvSpPr>
            <a:spLocks noGrp="1"/>
          </p:cNvSpPr>
          <p:nvPr>
            <p:ph type="ftr" sz="quarter" idx="11"/>
          </p:nvPr>
        </p:nvSpPr>
        <p:spPr/>
        <p:txBody>
          <a:bodyPr/>
          <a:lstStyle/>
          <a:p>
            <a:r>
              <a:rPr lang="pt-BR" dirty="0"/>
              <a:t>BRC 2025</a:t>
            </a:r>
            <a:endParaRPr lang="en-US" dirty="0"/>
          </a:p>
        </p:txBody>
      </p:sp>
      <p:sp>
        <p:nvSpPr>
          <p:cNvPr id="6" name="Slide Number Placeholder 5">
            <a:extLst>
              <a:ext uri="{FF2B5EF4-FFF2-40B4-BE49-F238E27FC236}">
                <a16:creationId xmlns:a16="http://schemas.microsoft.com/office/drawing/2014/main" id="{7468A6F2-71E9-C08D-D909-EC008A9C0B90}"/>
              </a:ext>
            </a:extLst>
          </p:cNvPr>
          <p:cNvSpPr>
            <a:spLocks noGrp="1"/>
          </p:cNvSpPr>
          <p:nvPr>
            <p:ph type="sldNum" sz="quarter" idx="12"/>
          </p:nvPr>
        </p:nvSpPr>
        <p:spPr>
          <a:solidFill>
            <a:srgbClr val="C00000"/>
          </a:solidFill>
          <a:ln>
            <a:solidFill>
              <a:srgbClr val="C00000"/>
            </a:solidFill>
          </a:ln>
        </p:spPr>
        <p:txBody>
          <a:bodyPr/>
          <a:lstStyle/>
          <a:p>
            <a:fld id="{FAA8105A-9F50-7A47-B22F-19856B84F6D6}" type="slidenum">
              <a:rPr lang="en-US" smtClean="0"/>
              <a:pPr/>
              <a:t>9</a:t>
            </a:fld>
            <a:endParaRPr lang="en-US" dirty="0"/>
          </a:p>
        </p:txBody>
      </p:sp>
      <p:pic>
        <p:nvPicPr>
          <p:cNvPr id="7" name="Picture 6">
            <a:extLst>
              <a:ext uri="{FF2B5EF4-FFF2-40B4-BE49-F238E27FC236}">
                <a16:creationId xmlns:a16="http://schemas.microsoft.com/office/drawing/2014/main" id="{59B65414-6412-0DFD-8CBF-31B20BB72D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3199" y="30480"/>
            <a:ext cx="562157" cy="842504"/>
          </a:xfrm>
          <a:prstGeom prst="rect">
            <a:avLst/>
          </a:prstGeom>
        </p:spPr>
      </p:pic>
      <p:pic>
        <p:nvPicPr>
          <p:cNvPr id="11" name="Picture 10">
            <a:extLst>
              <a:ext uri="{FF2B5EF4-FFF2-40B4-BE49-F238E27FC236}">
                <a16:creationId xmlns:a16="http://schemas.microsoft.com/office/drawing/2014/main" id="{D932CCAB-9DAB-347D-36BA-0F5DC6EFAE1F}"/>
              </a:ext>
            </a:extLst>
          </p:cNvPr>
          <p:cNvPicPr>
            <a:picLocks noChangeAspect="1"/>
          </p:cNvPicPr>
          <p:nvPr/>
        </p:nvPicPr>
        <p:blipFill rotWithShape="1">
          <a:blip r:embed="rId3"/>
          <a:srcRect r="1392"/>
          <a:stretch/>
        </p:blipFill>
        <p:spPr>
          <a:xfrm>
            <a:off x="2348979" y="1956527"/>
            <a:ext cx="7980051" cy="1706199"/>
          </a:xfrm>
          <a:prstGeom prst="rect">
            <a:avLst/>
          </a:prstGeom>
        </p:spPr>
      </p:pic>
      <p:sp>
        <p:nvSpPr>
          <p:cNvPr id="12" name="TextBox 11">
            <a:extLst>
              <a:ext uri="{FF2B5EF4-FFF2-40B4-BE49-F238E27FC236}">
                <a16:creationId xmlns:a16="http://schemas.microsoft.com/office/drawing/2014/main" id="{1AEF63CD-89C4-2553-DEF1-645E5A9E1A37}"/>
              </a:ext>
            </a:extLst>
          </p:cNvPr>
          <p:cNvSpPr txBox="1"/>
          <p:nvPr/>
        </p:nvSpPr>
        <p:spPr>
          <a:xfrm>
            <a:off x="3269745" y="4373174"/>
            <a:ext cx="5652509" cy="338554"/>
          </a:xfrm>
          <a:prstGeom prst="rect">
            <a:avLst/>
          </a:prstGeom>
          <a:noFill/>
        </p:spPr>
        <p:txBody>
          <a:bodyPr wrap="none" rtlCol="0">
            <a:spAutoFit/>
          </a:bodyPr>
          <a:lstStyle/>
          <a:p>
            <a:r>
              <a:rPr lang="pt-PT" sz="1600" dirty="0">
                <a:latin typeface="CMU Sans Serif" panose="02000603000000000000" pitchFamily="2" charset="0"/>
                <a:ea typeface="CMU Sans Serif" panose="02000603000000000000" pitchFamily="2" charset="0"/>
                <a:cs typeface="CMU Sans Serif" panose="02000603000000000000" pitchFamily="2" charset="0"/>
              </a:rPr>
              <a:t>Lender publicly reports repayment status, and ledger is updated</a:t>
            </a:r>
            <a:endParaRPr lang="en-US" sz="1600" dirty="0">
              <a:latin typeface="CMU Sans Serif" panose="02000603000000000000" pitchFamily="2" charset="0"/>
              <a:ea typeface="CMU Sans Serif" panose="02000603000000000000" pitchFamily="2" charset="0"/>
              <a:cs typeface="CMU Sans Serif" panose="02000603000000000000" pitchFamily="2" charset="0"/>
            </a:endParaRPr>
          </a:p>
        </p:txBody>
      </p:sp>
    </p:spTree>
    <p:extLst>
      <p:ext uri="{BB962C8B-B14F-4D97-AF65-F5344CB8AC3E}">
        <p14:creationId xmlns:p14="http://schemas.microsoft.com/office/powerpoint/2010/main" val="1673599021"/>
      </p:ext>
    </p:extLst>
  </p:cSld>
  <p:clrMapOvr>
    <a:masterClrMapping/>
  </p:clrMapOvr>
</p:sld>
</file>

<file path=ppt/theme/theme1.xml><?xml version="1.0" encoding="utf-8"?>
<a:theme xmlns:a="http://schemas.openxmlformats.org/drawingml/2006/main" name="beamer">
  <a:themeElements>
    <a:clrScheme name="BeamerBlue">
      <a:dk1>
        <a:srgbClr val="000000"/>
      </a:dk1>
      <a:lt1>
        <a:srgbClr val="FFFFFF"/>
      </a:lt1>
      <a:dk2>
        <a:srgbClr val="44546A"/>
      </a:dk2>
      <a:lt2>
        <a:srgbClr val="E7E6E6"/>
      </a:lt2>
      <a:accent1>
        <a:srgbClr val="3331B4"/>
      </a:accent1>
      <a:accent2>
        <a:srgbClr val="26268C"/>
      </a:accent2>
      <a:accent3>
        <a:srgbClr val="1C1B67"/>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amer" id="{721F074C-604C-4843-BFBE-9B67CF8164E2}" vid="{BB55CEE6-A278-5C4D-B21A-218C458FF0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DD465B243A36438624C2B30E442F42" ma:contentTypeVersion="17" ma:contentTypeDescription="Create a new document." ma:contentTypeScope="" ma:versionID="28963e383fdb4201c1d2c852a01d6894">
  <xsd:schema xmlns:xsd="http://www.w3.org/2001/XMLSchema" xmlns:xs="http://www.w3.org/2001/XMLSchema" xmlns:p="http://schemas.microsoft.com/office/2006/metadata/properties" xmlns:ns2="c2408b7f-6c72-4d9c-b1be-74264293f9b4" xmlns:ns3="432786d6-73d9-4b6c-8eed-cb3bc7f34c72" targetNamespace="http://schemas.microsoft.com/office/2006/metadata/properties" ma:root="true" ma:fieldsID="d4a5a6653c4aea753140dc3befa49986" ns2:_="" ns3:_="">
    <xsd:import namespace="c2408b7f-6c72-4d9c-b1be-74264293f9b4"/>
    <xsd:import namespace="432786d6-73d9-4b6c-8eed-cb3bc7f34c7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WebPage" minOccurs="0"/>
                <xsd:element ref="ns2:MediaServiceLocation"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408b7f-6c72-4d9c-b1be-74264293f9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WebPage" ma:index="17" nillable="true" ma:displayName="WebPage" ma:default="0" ma:description="Added to BRC Web page" ma:format="Dropdown" ma:internalName="WebPage">
      <xsd:simpleType>
        <xsd:restriction base="dms:Boolea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b58a1203-ac53-45d5-a518-17ee4e78f8d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2786d6-73d9-4b6c-8eed-cb3bc7f34c7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f46f8ee-6d5e-466a-a926-3fe78374a78f}" ma:internalName="TaxCatchAll" ma:showField="CatchAllData" ma:web="432786d6-73d9-4b6c-8eed-cb3bc7f34c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2408b7f-6c72-4d9c-b1be-74264293f9b4">
      <Terms xmlns="http://schemas.microsoft.com/office/infopath/2007/PartnerControls"/>
    </lcf76f155ced4ddcb4097134ff3c332f>
    <WebPage xmlns="c2408b7f-6c72-4d9c-b1be-74264293f9b4">false</WebPage>
    <TaxCatchAll xmlns="432786d6-73d9-4b6c-8eed-cb3bc7f34c72" xsi:nil="true"/>
  </documentManagement>
</p:properties>
</file>

<file path=customXml/itemProps1.xml><?xml version="1.0" encoding="utf-8"?>
<ds:datastoreItem xmlns:ds="http://schemas.openxmlformats.org/officeDocument/2006/customXml" ds:itemID="{3B188841-4501-445E-A793-D7169A9C910F}"/>
</file>

<file path=customXml/itemProps2.xml><?xml version="1.0" encoding="utf-8"?>
<ds:datastoreItem xmlns:ds="http://schemas.openxmlformats.org/officeDocument/2006/customXml" ds:itemID="{F3A4ECED-0226-4E78-9D19-8626E80AF8A5}"/>
</file>

<file path=customXml/itemProps3.xml><?xml version="1.0" encoding="utf-8"?>
<ds:datastoreItem xmlns:ds="http://schemas.openxmlformats.org/officeDocument/2006/customXml" ds:itemID="{F7A1E49A-AA87-434E-8CB3-21C26CFE7501}"/>
</file>

<file path=docProps/app.xml><?xml version="1.0" encoding="utf-8"?>
<Properties xmlns="http://schemas.openxmlformats.org/officeDocument/2006/extended-properties" xmlns:vt="http://schemas.openxmlformats.org/officeDocument/2006/docPropsVTypes">
  <Template>beamer</Template>
  <TotalTime>35037</TotalTime>
  <Words>1306</Words>
  <Application>Microsoft Office PowerPoint</Application>
  <PresentationFormat>Widescreen</PresentationFormat>
  <Paragraphs>179</Paragraphs>
  <Slides>25</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CMU Sans Serif Medium</vt:lpstr>
      <vt:lpstr>Arial</vt:lpstr>
      <vt:lpstr>CMU Sans Serif</vt:lpstr>
      <vt:lpstr>Calibri</vt:lpstr>
      <vt:lpstr>Cambria Math</vt:lpstr>
      <vt:lpstr>beamer</vt:lpstr>
      <vt:lpstr>Consumer Credit Without Collateral, Regulation, or Intermediaries</vt:lpstr>
      <vt:lpstr>4.2% of US Households are Unbanked</vt:lpstr>
      <vt:lpstr>4.2% of US Households are Unbanked</vt:lpstr>
      <vt:lpstr>Evidence on the Role of Intermediation is Vast</vt:lpstr>
      <vt:lpstr>Evidence on the Role of Intermediation is Vast</vt:lpstr>
      <vt:lpstr>Evidence on the Role of Intermediation is Vast</vt:lpstr>
      <vt:lpstr>Borrower Requests a Loan</vt:lpstr>
      <vt:lpstr>Lender Funds Loan</vt:lpstr>
      <vt:lpstr>Loan Repayment is Due</vt:lpstr>
      <vt:lpstr>PowerPoint Presentation</vt:lpstr>
      <vt:lpstr>We Have Data on This Market for 2016-2021</vt:lpstr>
      <vt:lpstr>Result #1: High Default, High Loan Prices</vt:lpstr>
      <vt:lpstr>Borrowers Are More Vulnerable Than Lenders</vt:lpstr>
      <vt:lpstr>Result #2: Minority of Powerful Lenders</vt:lpstr>
      <vt:lpstr>Result #2: Minority of Powerful + Profitable Lenders</vt:lpstr>
      <vt:lpstr>PowerPoint Presentation</vt:lpstr>
      <vt:lpstr>Result #3: Lender Experience Matters</vt:lpstr>
      <vt:lpstr>Experience Matters</vt:lpstr>
      <vt:lpstr>Lender Experience</vt:lpstr>
      <vt:lpstr>Lender Skill</vt:lpstr>
      <vt:lpstr>PowerPoint Presentation</vt:lpstr>
      <vt:lpstr>Measuring Connectedness</vt:lpstr>
      <vt:lpstr>Result #4: Connectedness Improves Market Outcomes</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Nice Title Here</dc:title>
  <dc:creator>Bryngelson, Spencer H.</dc:creator>
  <cp:lastModifiedBy>Anthony Waikel</cp:lastModifiedBy>
  <cp:revision>35</cp:revision>
  <dcterms:created xsi:type="dcterms:W3CDTF">2022-05-01T20:51:21Z</dcterms:created>
  <dcterms:modified xsi:type="dcterms:W3CDTF">2025-09-15T15:15:26Z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0x0101007EDD465B243A36438624C2B30E442F42</vt:lpwstr>
  </property>
</Properties>
</file>