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7.xml" ContentType="application/vnd.openxmlformats-officedocument.drawingml.chart+xml"/>
  <Override PartName="/ppt/theme/themeOverride1.xml" ContentType="application/vnd.openxmlformats-officedocument.themeOverr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2.xml" ContentType="application/vnd.openxmlformats-officedocument.presentationml.notesSl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26.xml" ContentType="application/vnd.openxmlformats-officedocument.presentationml.notesSlid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</p:sldMasterIdLst>
  <p:notesMasterIdLst>
    <p:notesMasterId r:id="rId51"/>
  </p:notesMasterIdLst>
  <p:sldIdLst>
    <p:sldId id="910" r:id="rId2"/>
    <p:sldId id="857" r:id="rId3"/>
    <p:sldId id="996" r:id="rId4"/>
    <p:sldId id="861" r:id="rId5"/>
    <p:sldId id="866" r:id="rId6"/>
    <p:sldId id="867" r:id="rId7"/>
    <p:sldId id="998" r:id="rId8"/>
    <p:sldId id="999" r:id="rId9"/>
    <p:sldId id="877" r:id="rId10"/>
    <p:sldId id="322" r:id="rId11"/>
    <p:sldId id="1001" r:id="rId12"/>
    <p:sldId id="1002" r:id="rId13"/>
    <p:sldId id="880" r:id="rId14"/>
    <p:sldId id="1005" r:id="rId15"/>
    <p:sldId id="1006" r:id="rId16"/>
    <p:sldId id="1007" r:id="rId17"/>
    <p:sldId id="1008" r:id="rId18"/>
    <p:sldId id="1032" r:id="rId19"/>
    <p:sldId id="1033" r:id="rId20"/>
    <p:sldId id="1009" r:id="rId21"/>
    <p:sldId id="1010" r:id="rId22"/>
    <p:sldId id="1011" r:id="rId23"/>
    <p:sldId id="997" r:id="rId24"/>
    <p:sldId id="1012" r:id="rId25"/>
    <p:sldId id="1016" r:id="rId26"/>
    <p:sldId id="1019" r:id="rId27"/>
    <p:sldId id="1035" r:id="rId28"/>
    <p:sldId id="887" r:id="rId29"/>
    <p:sldId id="1020" r:id="rId30"/>
    <p:sldId id="1021" r:id="rId31"/>
    <p:sldId id="1022" r:id="rId32"/>
    <p:sldId id="1024" r:id="rId33"/>
    <p:sldId id="1025" r:id="rId34"/>
    <p:sldId id="1026" r:id="rId35"/>
    <p:sldId id="1037" r:id="rId36"/>
    <p:sldId id="893" r:id="rId37"/>
    <p:sldId id="1029" r:id="rId38"/>
    <p:sldId id="976" r:id="rId39"/>
    <p:sldId id="312" r:id="rId40"/>
    <p:sldId id="277" r:id="rId41"/>
    <p:sldId id="1015" r:id="rId42"/>
    <p:sldId id="276" r:id="rId43"/>
    <p:sldId id="326" r:id="rId44"/>
    <p:sldId id="274" r:id="rId45"/>
    <p:sldId id="358" r:id="rId46"/>
    <p:sldId id="278" r:id="rId47"/>
    <p:sldId id="1038" r:id="rId48"/>
    <p:sldId id="908" r:id="rId49"/>
    <p:sldId id="909" r:id="rId5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1041D3F-AB99-7E33-9121-4DE301A9DF8F}" name="Saniya Mahate" initials="SM" userId="S::smahate2@umbc.edu::5274ebdc-e6df-455a-94d5-07a489353cb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043E61"/>
    <a:srgbClr val="0068BA"/>
    <a:srgbClr val="D2DEE9"/>
    <a:srgbClr val="5C98CC"/>
    <a:srgbClr val="B430A0"/>
    <a:srgbClr val="C89795"/>
    <a:srgbClr val="C581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020A893-0FD3-4C7F-89BB-7B3369DE037D}">
  <a:tblStyle styleId="{2020A893-0FD3-4C7F-89BB-7B3369DE037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64" autoAdjust="0"/>
    <p:restoredTop sz="93261"/>
  </p:normalViewPr>
  <p:slideViewPr>
    <p:cSldViewPr snapToGrid="0">
      <p:cViewPr>
        <p:scale>
          <a:sx n="80" d="100"/>
          <a:sy n="80" d="100"/>
        </p:scale>
        <p:origin x="1656" y="36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8/10/relationships/authors" Target="author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nik\nksorellana_sinceDecember2022\Blah\GW\Work\GFLEC\01_projects\lusardi\Version052323\figures05232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nik\nksorellana_sinceDecember2022\Blah\GW\Work\GFLEC\01_projects\lusardi\Version052323\figures052323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nik\nksorellana_sinceDecember2022\Blah\GW\Work\GFLEC\01_projects\lusardi\Version052323\figures052323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nik\nksorellana_sinceDecember2022\Blah\GW\Work\GFLEC\01_projects\lusardi\Version052323\figures052323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pPr>
            <a:r>
              <a:rPr lang="en-US" sz="1400" i="1">
                <a:solidFill>
                  <a:schemeClr val="tx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% of P-Fin questions answered correctly</a:t>
            </a:r>
          </a:p>
        </c:rich>
      </c:tx>
      <c:layout>
        <c:manualLayout>
          <c:xMode val="edge"/>
          <c:yMode val="edge"/>
          <c:x val="0.15195543395147051"/>
          <c:y val="2.17086842714029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43E6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Sheet1!$A$1:$A$8</c:f>
              <c:strCache>
                <c:ptCount val="8"/>
                <c:pt idx="0">
                  <c:v>Comprehending risk</c:v>
                </c:pt>
                <c:pt idx="1">
                  <c:v>Insuring</c:v>
                </c:pt>
                <c:pt idx="2">
                  <c:v>Investing</c:v>
                </c:pt>
                <c:pt idx="3">
                  <c:v>Earning</c:v>
                </c:pt>
                <c:pt idx="4">
                  <c:v>Go-to info sources</c:v>
                </c:pt>
                <c:pt idx="5">
                  <c:v>Consuming</c:v>
                </c:pt>
                <c:pt idx="6">
                  <c:v>Saving</c:v>
                </c:pt>
                <c:pt idx="7">
                  <c:v>Borrowing</c:v>
                </c:pt>
              </c:strCache>
            </c:strRef>
          </c:cat>
          <c:val>
            <c:numRef>
              <c:f>Sheet1!$B$1:$B$8</c:f>
              <c:numCache>
                <c:formatCode>0%</c:formatCode>
                <c:ptCount val="8"/>
                <c:pt idx="0">
                  <c:v>0.35</c:v>
                </c:pt>
                <c:pt idx="1">
                  <c:v>0.42</c:v>
                </c:pt>
                <c:pt idx="2">
                  <c:v>0.44</c:v>
                </c:pt>
                <c:pt idx="3">
                  <c:v>0.47</c:v>
                </c:pt>
                <c:pt idx="4">
                  <c:v>0.49</c:v>
                </c:pt>
                <c:pt idx="5">
                  <c:v>0.5</c:v>
                </c:pt>
                <c:pt idx="6">
                  <c:v>0.55000000000000004</c:v>
                </c:pt>
                <c:pt idx="7">
                  <c:v>0.57999999999999996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65-4E48-BF39-C9B19221E3B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950158608"/>
        <c:axId val="1950037584"/>
      </c:barChart>
      <c:catAx>
        <c:axId val="19501586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50037584"/>
        <c:crosses val="autoZero"/>
        <c:auto val="1"/>
        <c:lblAlgn val="ctr"/>
        <c:lblOffset val="100"/>
        <c:noMultiLvlLbl val="0"/>
      </c:catAx>
      <c:valAx>
        <c:axId val="195003758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95015860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>
                <a:solidFill>
                  <a:schemeClr val="tx2">
                    <a:lumMod val="25000"/>
                  </a:schemeClr>
                </a:solidFill>
              </a:rPr>
              <a:t>Average hours per week spent thinking about and dealing with issues and problems related to personal</a:t>
            </a:r>
            <a:r>
              <a:rPr lang="en-US" sz="1400" baseline="0" dirty="0">
                <a:solidFill>
                  <a:schemeClr val="tx2">
                    <a:lumMod val="25000"/>
                  </a:schemeClr>
                </a:solidFill>
              </a:rPr>
              <a:t> finance</a:t>
            </a:r>
            <a:endParaRPr lang="en-US" sz="1400" dirty="0">
              <a:solidFill>
                <a:schemeClr val="tx2">
                  <a:lumMod val="25000"/>
                </a:schemeClr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 adults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&lt;26%</c:v>
                </c:pt>
                <c:pt idx="1">
                  <c:v>26%-50%</c:v>
                </c:pt>
                <c:pt idx="2">
                  <c:v>51%-75%</c:v>
                </c:pt>
                <c:pt idx="3">
                  <c:v>76%-100%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13</c:v>
                </c:pt>
                <c:pt idx="1">
                  <c:v>10</c:v>
                </c:pt>
                <c:pt idx="2">
                  <c:v>6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CC-43C6-BDAD-6DCCD2E0B6D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Workers while on the job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0"/>
                  <c:y val="5.919147814832852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DCC-43C6-BDAD-6DCCD2E0B6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&lt;26%</c:v>
                </c:pt>
                <c:pt idx="1">
                  <c:v>26%-50%</c:v>
                </c:pt>
                <c:pt idx="2">
                  <c:v>51%-75%</c:v>
                </c:pt>
                <c:pt idx="3">
                  <c:v>76%-100%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9</c:v>
                </c:pt>
                <c:pt idx="1">
                  <c:v>5</c:v>
                </c:pt>
                <c:pt idx="2">
                  <c:v>3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CC-43C6-BDAD-6DCCD2E0B6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08818544"/>
        <c:axId val="764853728"/>
      </c:barChart>
      <c:catAx>
        <c:axId val="808818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4853728"/>
        <c:crosses val="autoZero"/>
        <c:auto val="1"/>
        <c:lblAlgn val="ctr"/>
        <c:lblOffset val="100"/>
        <c:noMultiLvlLbl val="0"/>
      </c:catAx>
      <c:valAx>
        <c:axId val="76485372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808818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2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r>
              <a:rPr lang="en-US" sz="180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rPr>
              <a:t>Financial fragility over time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5416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Sheet1!$A$55:$A$60</c:f>
              <c:numCache>
                <c:formatCode>General</c:formatCode>
                <c:ptCount val="6"/>
                <c:pt idx="0">
                  <c:v>2009</c:v>
                </c:pt>
                <c:pt idx="1">
                  <c:v>2012</c:v>
                </c:pt>
                <c:pt idx="2">
                  <c:v>2015</c:v>
                </c:pt>
                <c:pt idx="3">
                  <c:v>2018</c:v>
                </c:pt>
                <c:pt idx="4">
                  <c:v>2020</c:v>
                </c:pt>
                <c:pt idx="5">
                  <c:v>2023</c:v>
                </c:pt>
              </c:numCache>
            </c:numRef>
          </c:cat>
          <c:val>
            <c:numRef>
              <c:f>Sheet1!$B$55:$B$60</c:f>
              <c:numCache>
                <c:formatCode>0%</c:formatCode>
                <c:ptCount val="6"/>
                <c:pt idx="0">
                  <c:v>0.5</c:v>
                </c:pt>
                <c:pt idx="1">
                  <c:v>0.39</c:v>
                </c:pt>
                <c:pt idx="2">
                  <c:v>0.34</c:v>
                </c:pt>
                <c:pt idx="3">
                  <c:v>0.31</c:v>
                </c:pt>
                <c:pt idx="4">
                  <c:v>0.27</c:v>
                </c:pt>
                <c:pt idx="5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FB-49F6-BF22-C498EF28FA9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867621984"/>
        <c:axId val="863816464"/>
      </c:barChart>
      <c:catAx>
        <c:axId val="867621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863816464"/>
        <c:crosses val="autoZero"/>
        <c:auto val="1"/>
        <c:lblAlgn val="ctr"/>
        <c:lblOffset val="100"/>
        <c:noMultiLvlLbl val="0"/>
      </c:catAx>
      <c:valAx>
        <c:axId val="86381646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867621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rgbClr val="054166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Sheet1!$A$120</c:f>
              <c:strCache>
                <c:ptCount val="1"/>
                <c:pt idx="0">
                  <c:v>Inflation correct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650-4E68-B20E-13A9D9E46345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650-4E68-B20E-13A9D9E46345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Cambria" panose="02040503050406030204" pitchFamily="18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5650-4E68-B20E-13A9D9E46345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Cambria" panose="02040503050406030204" pitchFamily="18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5650-4E68-B20E-13A9D9E463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Sheet1!$B$119:$C$119</c:f>
              <c:strCache>
                <c:ptCount val="2"/>
                <c:pt idx="0">
                  <c:v>Men</c:v>
                </c:pt>
                <c:pt idx="1">
                  <c:v>Women</c:v>
                </c:pt>
              </c:strCache>
            </c:strRef>
          </c:cat>
          <c:val>
            <c:numRef>
              <c:f>Sheet1!$B$120:$C$120</c:f>
              <c:numCache>
                <c:formatCode>0%</c:formatCode>
                <c:ptCount val="2"/>
                <c:pt idx="0">
                  <c:v>0.64</c:v>
                </c:pt>
                <c:pt idx="1">
                  <c:v>0.46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650-4E68-B20E-13A9D9E463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9662960"/>
        <c:axId val="656955967"/>
      </c:barChart>
      <c:catAx>
        <c:axId val="99662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656955967"/>
        <c:crosses val="autoZero"/>
        <c:auto val="1"/>
        <c:lblAlgn val="ctr"/>
        <c:lblOffset val="100"/>
        <c:noMultiLvlLbl val="0"/>
      </c:catAx>
      <c:valAx>
        <c:axId val="656955967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99662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Sheet1!$A$126</c:f>
              <c:strCache>
                <c:ptCount val="1"/>
                <c:pt idx="0">
                  <c:v>Inflation correct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Sheet1!$B$125:$E$125</c:f>
              <c:strCache>
                <c:ptCount val="4"/>
                <c:pt idx="0">
                  <c:v>18-29</c:v>
                </c:pt>
                <c:pt idx="1">
                  <c:v>30-44</c:v>
                </c:pt>
                <c:pt idx="2">
                  <c:v>45-59</c:v>
                </c:pt>
                <c:pt idx="3">
                  <c:v>60+</c:v>
                </c:pt>
              </c:strCache>
            </c:strRef>
          </c:cat>
          <c:val>
            <c:numRef>
              <c:f>Sheet1!$B$126:$E$126</c:f>
              <c:numCache>
                <c:formatCode>0%</c:formatCode>
                <c:ptCount val="4"/>
                <c:pt idx="0">
                  <c:v>0.47</c:v>
                </c:pt>
                <c:pt idx="1">
                  <c:v>0.53</c:v>
                </c:pt>
                <c:pt idx="2">
                  <c:v>0.56999999999999995</c:v>
                </c:pt>
                <c:pt idx="3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86-4127-B12A-CA5548A032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7"/>
        <c:axId val="661089663"/>
        <c:axId val="644361151"/>
      </c:barChart>
      <c:catAx>
        <c:axId val="6610896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4361151"/>
        <c:crosses val="autoZero"/>
        <c:auto val="1"/>
        <c:lblAlgn val="ctr"/>
        <c:lblOffset val="100"/>
        <c:noMultiLvlLbl val="0"/>
      </c:catAx>
      <c:valAx>
        <c:axId val="64436115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6610896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Sheet1!$A$3:$A$6</c:f>
              <c:strCache>
                <c:ptCount val="4"/>
                <c:pt idx="0">
                  <c:v>Asian </c:v>
                </c:pt>
                <c:pt idx="1">
                  <c:v>Black </c:v>
                </c:pt>
                <c:pt idx="2">
                  <c:v>Hispanic</c:v>
                </c:pt>
                <c:pt idx="3">
                  <c:v>White</c:v>
                </c:pt>
              </c:strCache>
            </c:strRef>
          </c:cat>
          <c:val>
            <c:numRef>
              <c:f>Sheet1!$B$3:$B$6</c:f>
              <c:numCache>
                <c:formatCode>0%</c:formatCode>
                <c:ptCount val="4"/>
                <c:pt idx="0">
                  <c:v>0.68</c:v>
                </c:pt>
                <c:pt idx="1">
                  <c:v>0.32</c:v>
                </c:pt>
                <c:pt idx="2">
                  <c:v>0.47</c:v>
                </c:pt>
                <c:pt idx="3">
                  <c:v>0.61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C2-465B-96DD-8086D028EE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8"/>
        <c:overlap val="-100"/>
        <c:axId val="810141695"/>
        <c:axId val="821344895"/>
      </c:barChart>
      <c:catAx>
        <c:axId val="810141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en-US"/>
          </a:p>
        </c:txPr>
        <c:crossAx val="821344895"/>
        <c:crosses val="autoZero"/>
        <c:auto val="1"/>
        <c:lblAlgn val="ctr"/>
        <c:lblOffset val="100"/>
        <c:noMultiLvlLbl val="0"/>
      </c:catAx>
      <c:valAx>
        <c:axId val="82134489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8101416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latin typeface="Cambria" panose="02040503050406030204" pitchFamily="18" charset="0"/>
          <a:ea typeface="Cambria" panose="02040503050406030204" pitchFamily="18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Sheet1!$B$159</c:f>
              <c:strCache>
                <c:ptCount val="1"/>
                <c:pt idx="0">
                  <c:v>correct_lt25</c:v>
                </c:pt>
              </c:strCache>
            </c:strRef>
          </c:tx>
          <c:spPr>
            <a:solidFill>
              <a:srgbClr val="00376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Sheet1!$A$160:$A$163</c:f>
              <c:strCache>
                <c:ptCount val="4"/>
                <c:pt idx="0">
                  <c:v>18-29</c:v>
                </c:pt>
                <c:pt idx="1">
                  <c:v>30-44</c:v>
                </c:pt>
                <c:pt idx="2">
                  <c:v>45-59</c:v>
                </c:pt>
                <c:pt idx="3">
                  <c:v>60+</c:v>
                </c:pt>
              </c:strCache>
            </c:strRef>
          </c:cat>
          <c:val>
            <c:numRef>
              <c:f>Sheet1!$B$160:$B$163</c:f>
              <c:numCache>
                <c:formatCode>0%</c:formatCode>
                <c:ptCount val="4"/>
                <c:pt idx="0">
                  <c:v>0.37</c:v>
                </c:pt>
                <c:pt idx="1">
                  <c:v>0.28000000000000003</c:v>
                </c:pt>
                <c:pt idx="2">
                  <c:v>0.22</c:v>
                </c:pt>
                <c:pt idx="3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E1-413C-8482-B08335851E9C}"/>
            </c:ext>
          </c:extLst>
        </c:ser>
        <c:ser>
          <c:idx val="1"/>
          <c:order val="1"/>
          <c:tx>
            <c:strRef>
              <c:f>Sheet1!$C$159</c:f>
              <c:strCache>
                <c:ptCount val="1"/>
                <c:pt idx="0">
                  <c:v>correct_25_50</c:v>
                </c:pt>
              </c:strCache>
            </c:strRef>
          </c:tx>
          <c:spPr>
            <a:solidFill>
              <a:srgbClr val="0167B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Sheet1!$A$160:$A$163</c:f>
              <c:strCache>
                <c:ptCount val="4"/>
                <c:pt idx="0">
                  <c:v>18-29</c:v>
                </c:pt>
                <c:pt idx="1">
                  <c:v>30-44</c:v>
                </c:pt>
                <c:pt idx="2">
                  <c:v>45-59</c:v>
                </c:pt>
                <c:pt idx="3">
                  <c:v>60+</c:v>
                </c:pt>
              </c:strCache>
            </c:strRef>
          </c:cat>
          <c:val>
            <c:numRef>
              <c:f>Sheet1!$C$160:$C$163</c:f>
              <c:numCache>
                <c:formatCode>0%</c:formatCode>
                <c:ptCount val="4"/>
                <c:pt idx="0">
                  <c:v>0.28999999999999998</c:v>
                </c:pt>
                <c:pt idx="1">
                  <c:v>0.26</c:v>
                </c:pt>
                <c:pt idx="2">
                  <c:v>0.26</c:v>
                </c:pt>
                <c:pt idx="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FE1-413C-8482-B08335851E9C}"/>
            </c:ext>
          </c:extLst>
        </c:ser>
        <c:ser>
          <c:idx val="2"/>
          <c:order val="2"/>
          <c:tx>
            <c:strRef>
              <c:f>Sheet1!$D$159</c:f>
              <c:strCache>
                <c:ptCount val="1"/>
                <c:pt idx="0">
                  <c:v>correct_50_75</c:v>
                </c:pt>
              </c:strCache>
            </c:strRef>
          </c:tx>
          <c:spPr>
            <a:solidFill>
              <a:srgbClr val="00A4E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Sheet1!$A$160:$A$163</c:f>
              <c:strCache>
                <c:ptCount val="4"/>
                <c:pt idx="0">
                  <c:v>18-29</c:v>
                </c:pt>
                <c:pt idx="1">
                  <c:v>30-44</c:v>
                </c:pt>
                <c:pt idx="2">
                  <c:v>45-59</c:v>
                </c:pt>
                <c:pt idx="3">
                  <c:v>60+</c:v>
                </c:pt>
              </c:strCache>
            </c:strRef>
          </c:cat>
          <c:val>
            <c:numRef>
              <c:f>Sheet1!$D$160:$D$163</c:f>
              <c:numCache>
                <c:formatCode>0%</c:formatCode>
                <c:ptCount val="4"/>
                <c:pt idx="0">
                  <c:v>0.22</c:v>
                </c:pt>
                <c:pt idx="1">
                  <c:v>0.31</c:v>
                </c:pt>
                <c:pt idx="2">
                  <c:v>0.34</c:v>
                </c:pt>
                <c:pt idx="3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FE1-413C-8482-B08335851E9C}"/>
            </c:ext>
          </c:extLst>
        </c:ser>
        <c:ser>
          <c:idx val="3"/>
          <c:order val="3"/>
          <c:tx>
            <c:strRef>
              <c:f>Sheet1!$E$159</c:f>
              <c:strCache>
                <c:ptCount val="1"/>
                <c:pt idx="0">
                  <c:v>correct_gt75</c:v>
                </c:pt>
              </c:strCache>
            </c:strRef>
          </c:tx>
          <c:spPr>
            <a:solidFill>
              <a:srgbClr val="6B35A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Sheet1!$A$160:$A$163</c:f>
              <c:strCache>
                <c:ptCount val="4"/>
                <c:pt idx="0">
                  <c:v>18-29</c:v>
                </c:pt>
                <c:pt idx="1">
                  <c:v>30-44</c:v>
                </c:pt>
                <c:pt idx="2">
                  <c:v>45-59</c:v>
                </c:pt>
                <c:pt idx="3">
                  <c:v>60+</c:v>
                </c:pt>
              </c:strCache>
            </c:strRef>
          </c:cat>
          <c:val>
            <c:numRef>
              <c:f>Sheet1!$E$160:$E$163</c:f>
              <c:numCache>
                <c:formatCode>0%</c:formatCode>
                <c:ptCount val="4"/>
                <c:pt idx="0">
                  <c:v>0.12</c:v>
                </c:pt>
                <c:pt idx="1">
                  <c:v>0.15</c:v>
                </c:pt>
                <c:pt idx="2">
                  <c:v>0.18</c:v>
                </c:pt>
                <c:pt idx="3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FE1-413C-8482-B08335851E9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983085423"/>
        <c:axId val="1983087151"/>
      </c:barChart>
      <c:catAx>
        <c:axId val="198308542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83087151"/>
        <c:crosses val="autoZero"/>
        <c:auto val="1"/>
        <c:lblAlgn val="ctr"/>
        <c:lblOffset val="100"/>
        <c:noMultiLvlLbl val="0"/>
      </c:catAx>
      <c:valAx>
        <c:axId val="198308715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9830854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Sheet1!$B$167</c:f>
              <c:strCache>
                <c:ptCount val="1"/>
                <c:pt idx="0">
                  <c:v>pct_correct</c:v>
                </c:pt>
              </c:strCache>
            </c:strRef>
          </c:tx>
          <c:spPr>
            <a:solidFill>
              <a:srgbClr val="00376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Sheet1!$A$168:$A$171</c:f>
              <c:strCache>
                <c:ptCount val="4"/>
                <c:pt idx="0">
                  <c:v>18-29</c:v>
                </c:pt>
                <c:pt idx="1">
                  <c:v>30-44</c:v>
                </c:pt>
                <c:pt idx="2">
                  <c:v>45-59</c:v>
                </c:pt>
                <c:pt idx="3">
                  <c:v>60+</c:v>
                </c:pt>
              </c:strCache>
            </c:strRef>
          </c:cat>
          <c:val>
            <c:numRef>
              <c:f>Sheet1!$B$168:$B$171</c:f>
              <c:numCache>
                <c:formatCode>0%</c:formatCode>
                <c:ptCount val="4"/>
                <c:pt idx="0">
                  <c:v>0.4</c:v>
                </c:pt>
                <c:pt idx="1">
                  <c:v>0.46</c:v>
                </c:pt>
                <c:pt idx="2">
                  <c:v>0.51</c:v>
                </c:pt>
                <c:pt idx="3">
                  <c:v>0.53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78-4DB9-82DF-F21D8DAD69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1984013551"/>
        <c:axId val="1984096655"/>
      </c:barChart>
      <c:catAx>
        <c:axId val="198401355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84096655"/>
        <c:crosses val="autoZero"/>
        <c:auto val="1"/>
        <c:lblAlgn val="ctr"/>
        <c:lblOffset val="100"/>
        <c:noMultiLvlLbl val="0"/>
      </c:catAx>
      <c:valAx>
        <c:axId val="1984096655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9840135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3208871539239083E-3"/>
          <c:y val="3.3591953705141994E-2"/>
          <c:w val="0.81118015690960743"/>
          <c:h val="0.93892372053610551"/>
        </c:manualLayout>
      </c:layout>
      <c:barChart>
        <c:barDir val="bar"/>
        <c:grouping val="clustered"/>
        <c:varyColors val="0"/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0"/>
        <c:axId val="372712936"/>
        <c:axId val="372713720"/>
      </c:barChart>
      <c:catAx>
        <c:axId val="372712936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372713720"/>
        <c:crosses val="autoZero"/>
        <c:auto val="1"/>
        <c:lblAlgn val="ctr"/>
        <c:lblOffset val="100"/>
        <c:noMultiLvlLbl val="0"/>
      </c:catAx>
      <c:valAx>
        <c:axId val="372713720"/>
        <c:scaling>
          <c:orientation val="minMax"/>
          <c:max val="0.70000000000000007"/>
          <c:min val="0"/>
        </c:scaling>
        <c:delete val="1"/>
        <c:axPos val="b"/>
        <c:numFmt formatCode="0%" sourceLinked="1"/>
        <c:majorTickMark val="out"/>
        <c:minorTickMark val="none"/>
        <c:tickLblPos val="nextTo"/>
        <c:crossAx val="372712936"/>
        <c:crosses val="autoZero"/>
        <c:crossBetween val="between"/>
        <c:majorUnit val="5.000000000000001E-2"/>
        <c:minorUnit val="1.0000000000000002E-2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1" u="none" strike="noStrike" kern="1200" spc="0" baseline="0">
                <a:solidFill>
                  <a:schemeClr val="tx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pPr>
            <a:r>
              <a:rPr lang="en-US" sz="1400" i="1" dirty="0">
                <a:solidFill>
                  <a:schemeClr val="tx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% of P-Fin questions answered correctly</a:t>
            </a:r>
          </a:p>
        </c:rich>
      </c:tx>
      <c:layout>
        <c:manualLayout>
          <c:xMode val="edge"/>
          <c:yMode val="edge"/>
          <c:x val="0.18779917498247384"/>
          <c:y val="3.82222662603986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1" u="none" strike="noStrike" kern="1200" spc="0" baseline="0">
              <a:solidFill>
                <a:schemeClr val="tx1">
                  <a:lumMod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Sheet1!$B$18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8022-1A43-8DBB-ED3B7965DF0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Sheet1!$A$19:$A$26</c:f>
              <c:strCache>
                <c:ptCount val="8"/>
                <c:pt idx="0">
                  <c:v>Comprehending risk</c:v>
                </c:pt>
                <c:pt idx="1">
                  <c:v>Insuring</c:v>
                </c:pt>
                <c:pt idx="2">
                  <c:v>Investing</c:v>
                </c:pt>
                <c:pt idx="3">
                  <c:v>Earning</c:v>
                </c:pt>
                <c:pt idx="4">
                  <c:v>Go-to info sources</c:v>
                </c:pt>
                <c:pt idx="5">
                  <c:v>Consuming</c:v>
                </c:pt>
                <c:pt idx="6">
                  <c:v>Saving</c:v>
                </c:pt>
                <c:pt idx="7">
                  <c:v>Borrowing</c:v>
                </c:pt>
              </c:strCache>
            </c:strRef>
          </c:cat>
          <c:val>
            <c:numRef>
              <c:f>Sheet1!$B$19:$B$26</c:f>
              <c:numCache>
                <c:formatCode>0%</c:formatCode>
                <c:ptCount val="8"/>
                <c:pt idx="0">
                  <c:v>0.31</c:v>
                </c:pt>
                <c:pt idx="1">
                  <c:v>0.37</c:v>
                </c:pt>
                <c:pt idx="2">
                  <c:v>0.37</c:v>
                </c:pt>
                <c:pt idx="3">
                  <c:v>0.42</c:v>
                </c:pt>
                <c:pt idx="4">
                  <c:v>0.46</c:v>
                </c:pt>
                <c:pt idx="5">
                  <c:v>0.49</c:v>
                </c:pt>
                <c:pt idx="6">
                  <c:v>0.49</c:v>
                </c:pt>
                <c:pt idx="7">
                  <c:v>0.53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BC-3840-B359-498DF7E92A40}"/>
            </c:ext>
          </c:extLst>
        </c:ser>
        <c:ser>
          <c:idx val="1"/>
          <c:order val="1"/>
          <c:tx>
            <c:strRef>
              <c:f>Sheet1!$C$18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rgbClr val="043E6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Sheet1!$A$19:$A$26</c:f>
              <c:strCache>
                <c:ptCount val="8"/>
                <c:pt idx="0">
                  <c:v>Comprehending risk</c:v>
                </c:pt>
                <c:pt idx="1">
                  <c:v>Insuring</c:v>
                </c:pt>
                <c:pt idx="2">
                  <c:v>Investing</c:v>
                </c:pt>
                <c:pt idx="3">
                  <c:v>Earning</c:v>
                </c:pt>
                <c:pt idx="4">
                  <c:v>Go-to info sources</c:v>
                </c:pt>
                <c:pt idx="5">
                  <c:v>Consuming</c:v>
                </c:pt>
                <c:pt idx="6">
                  <c:v>Saving</c:v>
                </c:pt>
                <c:pt idx="7">
                  <c:v>Borrowing</c:v>
                </c:pt>
              </c:strCache>
            </c:strRef>
          </c:cat>
          <c:val>
            <c:numRef>
              <c:f>Sheet1!$C$19:$C$26</c:f>
              <c:numCache>
                <c:formatCode>0%</c:formatCode>
                <c:ptCount val="8"/>
                <c:pt idx="0">
                  <c:v>0.38</c:v>
                </c:pt>
                <c:pt idx="1">
                  <c:v>0.46</c:v>
                </c:pt>
                <c:pt idx="2">
                  <c:v>0.52</c:v>
                </c:pt>
                <c:pt idx="3">
                  <c:v>0.52</c:v>
                </c:pt>
                <c:pt idx="4">
                  <c:v>0.54</c:v>
                </c:pt>
                <c:pt idx="5">
                  <c:v>0.52</c:v>
                </c:pt>
                <c:pt idx="6">
                  <c:v>0.61</c:v>
                </c:pt>
                <c:pt idx="7">
                  <c:v>0.63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BC-3840-B359-498DF7E92A4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860509728"/>
        <c:axId val="861922032"/>
      </c:barChart>
      <c:catAx>
        <c:axId val="8605097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61922032"/>
        <c:crosses val="autoZero"/>
        <c:auto val="1"/>
        <c:lblAlgn val="ctr"/>
        <c:lblOffset val="100"/>
        <c:noMultiLvlLbl val="0"/>
      </c:catAx>
      <c:valAx>
        <c:axId val="86192203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860509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067028634190086"/>
          <c:y val="0.59496312843771992"/>
          <c:w val="0.1214663692375994"/>
          <c:h val="0.145738085276330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r>
              <a:rPr lang="en-US" sz="1400" i="1" dirty="0">
                <a:solidFill>
                  <a:schemeClr val="tx1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% of P-Fin questions answered with "don't know"</a:t>
            </a:r>
          </a:p>
        </c:rich>
      </c:tx>
      <c:layout>
        <c:manualLayout>
          <c:xMode val="edge"/>
          <c:yMode val="edge"/>
          <c:x val="0.18696023242192425"/>
          <c:y val="4.20611874360536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Sheet1!$B$1:$I$1</c:f>
              <c:strCache>
                <c:ptCount val="8"/>
                <c:pt idx="0">
                  <c:v>Borrowing</c:v>
                </c:pt>
                <c:pt idx="1">
                  <c:v>Saving</c:v>
                </c:pt>
                <c:pt idx="2">
                  <c:v>Consuming</c:v>
                </c:pt>
                <c:pt idx="3">
                  <c:v>Earning</c:v>
                </c:pt>
                <c:pt idx="4">
                  <c:v>Information</c:v>
                </c:pt>
                <c:pt idx="5">
                  <c:v>Investing</c:v>
                </c:pt>
                <c:pt idx="6">
                  <c:v>Insuring</c:v>
                </c:pt>
                <c:pt idx="7">
                  <c:v>Risk</c:v>
                </c:pt>
              </c:strCache>
            </c:strRef>
          </c:cat>
          <c:val>
            <c:numRef>
              <c:f>Sheet1!$B$2:$I$2</c:f>
              <c:numCache>
                <c:formatCode>0%</c:formatCode>
                <c:ptCount val="8"/>
                <c:pt idx="0">
                  <c:v>0.27</c:v>
                </c:pt>
                <c:pt idx="1">
                  <c:v>0.28999999999999998</c:v>
                </c:pt>
                <c:pt idx="2">
                  <c:v>0.2</c:v>
                </c:pt>
                <c:pt idx="3">
                  <c:v>0.34</c:v>
                </c:pt>
                <c:pt idx="4">
                  <c:v>0.38</c:v>
                </c:pt>
                <c:pt idx="5">
                  <c:v>0.41</c:v>
                </c:pt>
                <c:pt idx="6">
                  <c:v>0.33</c:v>
                </c:pt>
                <c:pt idx="7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59-D140-920E-EF46DC06960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rgbClr val="043E6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Sheet1!$B$1:$I$1</c:f>
              <c:strCache>
                <c:ptCount val="8"/>
                <c:pt idx="0">
                  <c:v>Borrowing</c:v>
                </c:pt>
                <c:pt idx="1">
                  <c:v>Saving</c:v>
                </c:pt>
                <c:pt idx="2">
                  <c:v>Consuming</c:v>
                </c:pt>
                <c:pt idx="3">
                  <c:v>Earning</c:v>
                </c:pt>
                <c:pt idx="4">
                  <c:v>Information</c:v>
                </c:pt>
                <c:pt idx="5">
                  <c:v>Investing</c:v>
                </c:pt>
                <c:pt idx="6">
                  <c:v>Insuring</c:v>
                </c:pt>
                <c:pt idx="7">
                  <c:v>Risk</c:v>
                </c:pt>
              </c:strCache>
            </c:strRef>
          </c:cat>
          <c:val>
            <c:numRef>
              <c:f>Sheet1!$B$3:$I$3</c:f>
              <c:numCache>
                <c:formatCode>0%</c:formatCode>
                <c:ptCount val="8"/>
                <c:pt idx="0">
                  <c:v>0.19</c:v>
                </c:pt>
                <c:pt idx="1">
                  <c:v>0.21</c:v>
                </c:pt>
                <c:pt idx="2">
                  <c:v>0.17</c:v>
                </c:pt>
                <c:pt idx="3">
                  <c:v>0.27</c:v>
                </c:pt>
                <c:pt idx="4">
                  <c:v>0.28999999999999998</c:v>
                </c:pt>
                <c:pt idx="5">
                  <c:v>0.28000000000000003</c:v>
                </c:pt>
                <c:pt idx="6">
                  <c:v>0.28000000000000003</c:v>
                </c:pt>
                <c:pt idx="7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359-D140-920E-EF46DC06960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1"/>
        <c:axId val="640133456"/>
        <c:axId val="640135136"/>
      </c:barChart>
      <c:catAx>
        <c:axId val="6401334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40135136"/>
        <c:crosses val="autoZero"/>
        <c:auto val="1"/>
        <c:lblAlgn val="ctr"/>
        <c:lblOffset val="100"/>
        <c:noMultiLvlLbl val="0"/>
      </c:catAx>
      <c:valAx>
        <c:axId val="64013513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40133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/>
    </cs:fontRef>
    <cs:defRPr sz="1000" kern="1200"/>
  </cs:axisTitle>
  <cs:categoryAxis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9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/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/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/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/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/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/>
    </cs:fontRef>
    <cs:defRPr sz="1000" kern="1200"/>
  </cs:axisTitle>
  <cs:categoryAxis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9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/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/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/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/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/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/>
    </cs:fontRef>
    <cs:defRPr sz="1000" kern="1200"/>
  </cs:axisTitle>
  <cs:categoryAxis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9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/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/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/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/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/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/>
    </cs:fontRef>
    <cs:defRPr sz="1000" kern="1200"/>
  </cs:axisTitle>
  <cs:categoryAxis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9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/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/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/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/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/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/>
    </cs:fontRef>
    <cs:defRPr sz="1000" kern="1200"/>
  </cs:axisTitle>
  <cs:categoryAxis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9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/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/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/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/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/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/>
    </cs:fontRef>
    <cs:defRPr sz="1000" kern="1200"/>
  </cs:axisTitle>
  <cs:categoryAxis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9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/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/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/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/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/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/>
    </cs:fontRef>
    <cs:defRPr sz="1000" kern="1200"/>
  </cs:axisTitle>
  <cs:categoryAxis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9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/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/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/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/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/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/>
    </cs:fontRef>
    <cs:defRPr sz="1000" kern="1200"/>
  </cs:axisTitle>
  <cs:categoryAxis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9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/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/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/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/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/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35c8c2877d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35c8c2877d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49364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8:notes"/>
          <p:cNvSpPr txBox="1">
            <a:spLocks noGrp="1"/>
          </p:cNvSpPr>
          <p:nvPr>
            <p:ph type="body" idx="1"/>
          </p:nvPr>
        </p:nvSpPr>
        <p:spPr>
          <a:xfrm>
            <a:off x="702628" y="4481532"/>
            <a:ext cx="5621020" cy="3666709"/>
          </a:xfrm>
          <a:prstGeom prst="rect">
            <a:avLst/>
          </a:prstGeom>
        </p:spPr>
        <p:txBody>
          <a:bodyPr spcFirstLastPara="1" wrap="square" lIns="93345" tIns="46672" rIns="93345" bIns="4667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85" name="Google Shape;28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8000" cy="3143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23a1d7d7cb4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5" name="Google Shape;435;g23a1d7d7cb4_0_198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302" tIns="48151" rIns="96302" bIns="48151" anchor="t" anchorCtr="0">
            <a:noAutofit/>
          </a:bodyPr>
          <a:lstStyle/>
          <a:p>
            <a:pPr marL="0" indent="0"/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6" name="Google Shape;436;g23a1d7d7cb4_0_198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302" tIns="48151" rIns="96302" bIns="48151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pPr algn="r">
                <a:buSzPts val="1400"/>
              </a:pPr>
              <a:t>11</a:t>
            </a:fld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" name="Google Shape;328;p9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9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2446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23a1d7d7cb4_0_1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6" name="Google Shape;586;g23a1d7d7cb4_0_1191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302" tIns="48151" rIns="96302" bIns="48151" anchor="t" anchorCtr="0">
            <a:noAutofit/>
          </a:bodyPr>
          <a:lstStyle/>
          <a:p>
            <a:pPr marL="0" indent="0"/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7" name="Google Shape;587;g23a1d7d7cb4_0_1191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302" tIns="48151" rIns="96302" bIns="48151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pPr algn="r">
                <a:buSzPts val="1400"/>
              </a:pPr>
              <a:t>13</a:t>
            </a:fld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9479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8:notes"/>
          <p:cNvSpPr txBox="1">
            <a:spLocks noGrp="1"/>
          </p:cNvSpPr>
          <p:nvPr>
            <p:ph type="body" idx="1"/>
          </p:nvPr>
        </p:nvSpPr>
        <p:spPr>
          <a:xfrm>
            <a:off x="702628" y="4481532"/>
            <a:ext cx="5621020" cy="3666709"/>
          </a:xfrm>
          <a:prstGeom prst="rect">
            <a:avLst/>
          </a:prstGeom>
        </p:spPr>
        <p:txBody>
          <a:bodyPr spcFirstLastPara="1" wrap="square" lIns="93345" tIns="46672" rIns="93345" bIns="4667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85" name="Google Shape;28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8000" cy="3143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90502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8:notes"/>
          <p:cNvSpPr txBox="1">
            <a:spLocks noGrp="1"/>
          </p:cNvSpPr>
          <p:nvPr>
            <p:ph type="body" idx="1"/>
          </p:nvPr>
        </p:nvSpPr>
        <p:spPr>
          <a:xfrm>
            <a:off x="702628" y="4481532"/>
            <a:ext cx="5621020" cy="3666709"/>
          </a:xfrm>
          <a:prstGeom prst="rect">
            <a:avLst/>
          </a:prstGeom>
        </p:spPr>
        <p:txBody>
          <a:bodyPr spcFirstLastPara="1" wrap="square" lIns="93345" tIns="46672" rIns="93345" bIns="4667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85" name="Google Shape;28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8000" cy="3143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943809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8:notes"/>
          <p:cNvSpPr txBox="1">
            <a:spLocks noGrp="1"/>
          </p:cNvSpPr>
          <p:nvPr>
            <p:ph type="body" idx="1"/>
          </p:nvPr>
        </p:nvSpPr>
        <p:spPr>
          <a:xfrm>
            <a:off x="702628" y="4481532"/>
            <a:ext cx="5621020" cy="3666709"/>
          </a:xfrm>
          <a:prstGeom prst="rect">
            <a:avLst/>
          </a:prstGeom>
        </p:spPr>
        <p:txBody>
          <a:bodyPr spcFirstLastPara="1" wrap="square" lIns="93345" tIns="46672" rIns="93345" bIns="4667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85" name="Google Shape;28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8000" cy="3143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16646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8:notes"/>
          <p:cNvSpPr txBox="1">
            <a:spLocks noGrp="1"/>
          </p:cNvSpPr>
          <p:nvPr>
            <p:ph type="body" idx="1"/>
          </p:nvPr>
        </p:nvSpPr>
        <p:spPr>
          <a:xfrm>
            <a:off x="702628" y="4481532"/>
            <a:ext cx="5621020" cy="3666709"/>
          </a:xfrm>
          <a:prstGeom prst="rect">
            <a:avLst/>
          </a:prstGeom>
        </p:spPr>
        <p:txBody>
          <a:bodyPr spcFirstLastPara="1" wrap="square" lIns="93345" tIns="46672" rIns="93345" bIns="4667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85" name="Google Shape;28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8000" cy="3143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89058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3a1d7d7cb4_0_1047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6" name="Google Shape;466;g23a1d7d7cb4_0_10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562898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3a1d7d7cb4_0_1047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6" name="Google Shape;466;g23a1d7d7cb4_0_10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01477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5" name="Google Shape;3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358138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3a1d7d7cb4_0_1047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6" name="Google Shape;466;g23a1d7d7cb4_0_10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300" smtClean="0">
                <a:solidFill>
                  <a:schemeClr val="dk1"/>
                </a:solidFill>
                <a:ea typeface="Calibri"/>
                <a:sym typeface="Calibri"/>
              </a:rPr>
              <a:pPr algn="r">
                <a:buSzPts val="1200"/>
              </a:pPr>
              <a:t>21</a:t>
            </a:fld>
            <a:endParaRPr lang="en-US" sz="1300" dirty="0">
              <a:solidFill>
                <a:schemeClr val="dk1"/>
              </a:solidFill>
              <a:ea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79722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47919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80525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39f651cb59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39f651cb59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26505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>
          <a:extLst>
            <a:ext uri="{FF2B5EF4-FFF2-40B4-BE49-F238E27FC236}">
              <a16:creationId xmlns:a16="http://schemas.microsoft.com/office/drawing/2014/main" id="{FD3143BA-C1EA-0803-3A1F-A42B8ADFF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4063e3f41d_0_12:notes">
            <a:extLst>
              <a:ext uri="{FF2B5EF4-FFF2-40B4-BE49-F238E27FC236}">
                <a16:creationId xmlns:a16="http://schemas.microsoft.com/office/drawing/2014/main" id="{4E5864B3-F512-0B7E-65E5-BE17E7D0460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55600" y="660400"/>
            <a:ext cx="5861050" cy="3297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4063e3f41d_0_12:notes">
            <a:extLst>
              <a:ext uri="{FF2B5EF4-FFF2-40B4-BE49-F238E27FC236}">
                <a16:creationId xmlns:a16="http://schemas.microsoft.com/office/drawing/2014/main" id="{1F0B3551-5D5D-57F3-0238-5A0A4A3374F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57225" y="4178224"/>
            <a:ext cx="5257800" cy="3958318"/>
          </a:xfrm>
          <a:prstGeom prst="rect">
            <a:avLst/>
          </a:prstGeom>
        </p:spPr>
        <p:txBody>
          <a:bodyPr spcFirstLastPara="1" wrap="square" lIns="87795" tIns="87795" rIns="87795" bIns="87795" anchor="t" anchorCtr="0">
            <a:noAutofit/>
          </a:bodyPr>
          <a:lstStyle/>
          <a:p>
            <a:pPr marL="0" indent="0"/>
            <a:endParaRPr/>
          </a:p>
        </p:txBody>
      </p:sp>
    </p:spTree>
    <p:extLst>
      <p:ext uri="{BB962C8B-B14F-4D97-AF65-F5344CB8AC3E}">
        <p14:creationId xmlns:p14="http://schemas.microsoft.com/office/powerpoint/2010/main" val="42285442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29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7" name="Google Shape;76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700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23a1d7d7cb4_0_2331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1" name="Google Shape;681;g23a1d7d7cb4_0_2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39f651cb59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5600" y="660400"/>
            <a:ext cx="5861050" cy="3297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39f651cb59_0_50:notes"/>
          <p:cNvSpPr txBox="1">
            <a:spLocks noGrp="1"/>
          </p:cNvSpPr>
          <p:nvPr>
            <p:ph type="body" idx="1"/>
          </p:nvPr>
        </p:nvSpPr>
        <p:spPr>
          <a:xfrm>
            <a:off x="657225" y="4178224"/>
            <a:ext cx="5257800" cy="3958318"/>
          </a:xfrm>
          <a:prstGeom prst="rect">
            <a:avLst/>
          </a:prstGeom>
        </p:spPr>
        <p:txBody>
          <a:bodyPr spcFirstLastPara="1" wrap="square" lIns="87795" tIns="87795" rIns="87795" bIns="87795" anchor="t" anchorCtr="0">
            <a:noAutofit/>
          </a:bodyPr>
          <a:lstStyle/>
          <a:p>
            <a:pPr marL="0" indent="0"/>
            <a:endParaRPr/>
          </a:p>
        </p:txBody>
      </p:sp>
    </p:spTree>
    <p:extLst>
      <p:ext uri="{BB962C8B-B14F-4D97-AF65-F5344CB8AC3E}">
        <p14:creationId xmlns:p14="http://schemas.microsoft.com/office/powerpoint/2010/main" val="34243121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g17e76e8b276_2_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8000" cy="3143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7" name="Google Shape;937;g17e76e8b276_2_439:notes"/>
          <p:cNvSpPr txBox="1">
            <a:spLocks noGrp="1"/>
          </p:cNvSpPr>
          <p:nvPr>
            <p:ph type="body" idx="1"/>
          </p:nvPr>
        </p:nvSpPr>
        <p:spPr>
          <a:xfrm>
            <a:off x="702628" y="4481532"/>
            <a:ext cx="5620962" cy="366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45" tIns="46672" rIns="93345" bIns="4667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938" name="Google Shape;938;g17e76e8b276_2_439:notes"/>
          <p:cNvSpPr txBox="1">
            <a:spLocks noGrp="1"/>
          </p:cNvSpPr>
          <p:nvPr>
            <p:ph type="sldNum" idx="12"/>
          </p:nvPr>
        </p:nvSpPr>
        <p:spPr>
          <a:xfrm>
            <a:off x="3979930" y="8845046"/>
            <a:ext cx="3044604" cy="467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45" tIns="46672" rIns="93345" bIns="46672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39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5" name="Google Shape;3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614589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>
          <a:extLst>
            <a:ext uri="{FF2B5EF4-FFF2-40B4-BE49-F238E27FC236}">
              <a16:creationId xmlns:a16="http://schemas.microsoft.com/office/drawing/2014/main" id="{589AB07C-325D-590A-36CC-7F571C0DA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b4314dfda9_0_0:notes">
            <a:extLst>
              <a:ext uri="{FF2B5EF4-FFF2-40B4-BE49-F238E27FC236}">
                <a16:creationId xmlns:a16="http://schemas.microsoft.com/office/drawing/2014/main" id="{105830E1-43D0-6A30-2FA9-C3A5010DBE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55600" y="660400"/>
            <a:ext cx="5861050" cy="3297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g2b4314dfda9_0_0:notes">
            <a:extLst>
              <a:ext uri="{FF2B5EF4-FFF2-40B4-BE49-F238E27FC236}">
                <a16:creationId xmlns:a16="http://schemas.microsoft.com/office/drawing/2014/main" id="{84BB3D99-D0AF-D789-6F1C-5D1F973E9F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57225" y="4178224"/>
            <a:ext cx="5257800" cy="3958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95" tIns="87795" rIns="87795" bIns="87795" anchor="t" anchorCtr="0">
            <a:noAutofit/>
          </a:bodyPr>
          <a:lstStyle/>
          <a:p>
            <a:pPr marL="0" indent="0"/>
            <a:endParaRPr/>
          </a:p>
        </p:txBody>
      </p:sp>
    </p:spTree>
    <p:extLst>
      <p:ext uri="{BB962C8B-B14F-4D97-AF65-F5344CB8AC3E}">
        <p14:creationId xmlns:p14="http://schemas.microsoft.com/office/powerpoint/2010/main" val="42167441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4063e3f41d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5600" y="660400"/>
            <a:ext cx="5861050" cy="3297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4063e3f41d_0_12:notes"/>
          <p:cNvSpPr txBox="1">
            <a:spLocks noGrp="1"/>
          </p:cNvSpPr>
          <p:nvPr>
            <p:ph type="body" idx="1"/>
          </p:nvPr>
        </p:nvSpPr>
        <p:spPr>
          <a:xfrm>
            <a:off x="657225" y="4178224"/>
            <a:ext cx="5257800" cy="3958318"/>
          </a:xfrm>
          <a:prstGeom prst="rect">
            <a:avLst/>
          </a:prstGeom>
        </p:spPr>
        <p:txBody>
          <a:bodyPr spcFirstLastPara="1" wrap="square" lIns="87795" tIns="87795" rIns="87795" bIns="87795" anchor="t" anchorCtr="0">
            <a:noAutofit/>
          </a:bodyPr>
          <a:lstStyle/>
          <a:p>
            <a:pPr marL="0" indent="0"/>
            <a:endParaRPr/>
          </a:p>
        </p:txBody>
      </p:sp>
    </p:spTree>
    <p:extLst>
      <p:ext uri="{BB962C8B-B14F-4D97-AF65-F5344CB8AC3E}">
        <p14:creationId xmlns:p14="http://schemas.microsoft.com/office/powerpoint/2010/main" val="28703165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>
          <a:extLst>
            <a:ext uri="{FF2B5EF4-FFF2-40B4-BE49-F238E27FC236}">
              <a16:creationId xmlns:a16="http://schemas.microsoft.com/office/drawing/2014/main" id="{8B73862D-E2F9-A82F-C479-5D40682FD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:notes">
            <a:extLst>
              <a:ext uri="{FF2B5EF4-FFF2-40B4-BE49-F238E27FC236}">
                <a16:creationId xmlns:a16="http://schemas.microsoft.com/office/drawing/2014/main" id="{2A72D671-B006-06D5-38FF-4D1CCDC9A86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55600" y="660400"/>
            <a:ext cx="5861050" cy="3297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p4:notes">
            <a:extLst>
              <a:ext uri="{FF2B5EF4-FFF2-40B4-BE49-F238E27FC236}">
                <a16:creationId xmlns:a16="http://schemas.microsoft.com/office/drawing/2014/main" id="{17A9787F-77C9-F8CC-AB02-AA0E8B9CE1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57225" y="4178224"/>
            <a:ext cx="5257800" cy="3958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95" tIns="87795" rIns="87795" bIns="87795" anchor="t" anchorCtr="0">
            <a:noAutofit/>
          </a:bodyPr>
          <a:lstStyle/>
          <a:p>
            <a:pPr marL="0" indent="0"/>
            <a:endParaRPr/>
          </a:p>
        </p:txBody>
      </p:sp>
    </p:spTree>
    <p:extLst>
      <p:ext uri="{BB962C8B-B14F-4D97-AF65-F5344CB8AC3E}">
        <p14:creationId xmlns:p14="http://schemas.microsoft.com/office/powerpoint/2010/main" val="39654004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g17e76e8b276_2_405:notes"/>
          <p:cNvSpPr txBox="1">
            <a:spLocks noGrp="1"/>
          </p:cNvSpPr>
          <p:nvPr>
            <p:ph type="body" idx="1"/>
          </p:nvPr>
        </p:nvSpPr>
        <p:spPr>
          <a:xfrm>
            <a:off x="702628" y="4481532"/>
            <a:ext cx="5620962" cy="3666832"/>
          </a:xfrm>
          <a:prstGeom prst="rect">
            <a:avLst/>
          </a:prstGeom>
        </p:spPr>
        <p:txBody>
          <a:bodyPr spcFirstLastPara="1" wrap="square" lIns="93345" tIns="46672" rIns="93345" bIns="4667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999" name="Google Shape;999;g17e76e8b276_2_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8000" cy="3143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80166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>
          <a:extLst>
            <a:ext uri="{FF2B5EF4-FFF2-40B4-BE49-F238E27FC236}">
              <a16:creationId xmlns:a16="http://schemas.microsoft.com/office/drawing/2014/main" id="{94F2AF5C-2948-C176-4521-CD5725D78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:notes">
            <a:extLst>
              <a:ext uri="{FF2B5EF4-FFF2-40B4-BE49-F238E27FC236}">
                <a16:creationId xmlns:a16="http://schemas.microsoft.com/office/drawing/2014/main" id="{85BEE2AD-843F-F02D-E843-98C024AF0F3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55600" y="660400"/>
            <a:ext cx="5861050" cy="3297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p4:notes">
            <a:extLst>
              <a:ext uri="{FF2B5EF4-FFF2-40B4-BE49-F238E27FC236}">
                <a16:creationId xmlns:a16="http://schemas.microsoft.com/office/drawing/2014/main" id="{268B2B7C-3F63-3116-1A2E-3F64FFA690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57225" y="4178224"/>
            <a:ext cx="5257800" cy="3958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95" tIns="87795" rIns="87795" bIns="87795" anchor="t" anchorCtr="0">
            <a:noAutofit/>
          </a:bodyPr>
          <a:lstStyle/>
          <a:p>
            <a:pPr marL="0" indent="0"/>
            <a:endParaRPr/>
          </a:p>
        </p:txBody>
      </p:sp>
    </p:spTree>
    <p:extLst>
      <p:ext uri="{BB962C8B-B14F-4D97-AF65-F5344CB8AC3E}">
        <p14:creationId xmlns:p14="http://schemas.microsoft.com/office/powerpoint/2010/main" val="27388301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>
          <a:extLst>
            <a:ext uri="{FF2B5EF4-FFF2-40B4-BE49-F238E27FC236}">
              <a16:creationId xmlns:a16="http://schemas.microsoft.com/office/drawing/2014/main" id="{BFF47C14-75FA-6E7D-D887-8656FAE1E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b4314dfda9_0_0:notes">
            <a:extLst>
              <a:ext uri="{FF2B5EF4-FFF2-40B4-BE49-F238E27FC236}">
                <a16:creationId xmlns:a16="http://schemas.microsoft.com/office/drawing/2014/main" id="{2A821022-BB65-5849-1716-A273C6126D4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55600" y="660400"/>
            <a:ext cx="5861050" cy="3297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g2b4314dfda9_0_0:notes">
            <a:extLst>
              <a:ext uri="{FF2B5EF4-FFF2-40B4-BE49-F238E27FC236}">
                <a16:creationId xmlns:a16="http://schemas.microsoft.com/office/drawing/2014/main" id="{9A154625-2C91-4112-99FD-1541F87431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57225" y="4178224"/>
            <a:ext cx="5257800" cy="3958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95" tIns="87795" rIns="87795" bIns="87795" anchor="t" anchorCtr="0">
            <a:noAutofit/>
          </a:bodyPr>
          <a:lstStyle/>
          <a:p>
            <a:pPr marL="0" indent="0"/>
            <a:endParaRPr/>
          </a:p>
        </p:txBody>
      </p:sp>
    </p:spTree>
    <p:extLst>
      <p:ext uri="{BB962C8B-B14F-4D97-AF65-F5344CB8AC3E}">
        <p14:creationId xmlns:p14="http://schemas.microsoft.com/office/powerpoint/2010/main" val="15539113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g17e76e8b276_2_177:notes"/>
          <p:cNvSpPr txBox="1">
            <a:spLocks noGrp="1"/>
          </p:cNvSpPr>
          <p:nvPr>
            <p:ph type="body" idx="1"/>
          </p:nvPr>
        </p:nvSpPr>
        <p:spPr>
          <a:xfrm>
            <a:off x="702628" y="4481532"/>
            <a:ext cx="5620962" cy="3666832"/>
          </a:xfrm>
          <a:prstGeom prst="rect">
            <a:avLst/>
          </a:prstGeom>
        </p:spPr>
        <p:txBody>
          <a:bodyPr spcFirstLastPara="1" wrap="square" lIns="93345" tIns="46672" rIns="93345" bIns="46672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961" name="Google Shape;961;g17e76e8b276_2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8000" cy="3143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76774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31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098" name="Google Shape;109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g23a1d7d7cb4_0_2982:notes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400" cy="411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96" tIns="45535" rIns="91096" bIns="45535" anchor="t" anchorCtr="0">
            <a:noAutofit/>
          </a:bodyPr>
          <a:lstStyle/>
          <a:p>
            <a:pPr marL="0" indent="0">
              <a:spcBef>
                <a:spcPts val="317"/>
              </a:spcBef>
              <a:buClr>
                <a:schemeClr val="dk1"/>
              </a:buClr>
              <a:buSzPts val="1300"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6" name="Google Shape;1106;g23a1d7d7cb4_0_29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7642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2" name="Google Shape;3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223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300" smtClean="0">
                <a:solidFill>
                  <a:schemeClr val="dk1"/>
                </a:solidFill>
                <a:ea typeface="Calibri"/>
                <a:sym typeface="Calibri"/>
              </a:rPr>
              <a:pPr algn="r">
                <a:buSzPts val="1200"/>
              </a:pPr>
              <a:t>6</a:t>
            </a:fld>
            <a:endParaRPr lang="en-US" sz="1300" dirty="0">
              <a:solidFill>
                <a:schemeClr val="dk1"/>
              </a:solidFill>
              <a:ea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7201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6" name="Google Shape;386;p10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7" name="Google Shape;387;p10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pPr algn="r">
                <a:buSzPts val="1400"/>
              </a:pPr>
              <a:t>7</a:t>
            </a:fld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980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6" name="Google Shape;386;p10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/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7" name="Google Shape;387;p10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pPr algn="r">
                <a:buSzPts val="1400"/>
              </a:pPr>
              <a:t>8</a:t>
            </a:fld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321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1:notes"/>
          <p:cNvSpPr txBox="1">
            <a:spLocks noGrp="1"/>
          </p:cNvSpPr>
          <p:nvPr>
            <p:ph type="body" idx="1"/>
          </p:nvPr>
        </p:nvSpPr>
        <p:spPr>
          <a:xfrm>
            <a:off x="749470" y="4705609"/>
            <a:ext cx="5995755" cy="3850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654" tIns="49314" rIns="98654" bIns="49314" anchor="t" anchorCtr="0">
            <a:noAutofit/>
          </a:bodyPr>
          <a:lstStyle/>
          <a:p>
            <a:pPr marL="0" indent="0"/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3" name="Google Shape;40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12800" y="1222375"/>
            <a:ext cx="5868988" cy="3300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4" y="728320"/>
            <a:ext cx="4348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4F4F4"/>
              </a:buClr>
              <a:buSzPts val="4300"/>
              <a:buFont typeface="Source Sans Pro"/>
              <a:buNone/>
              <a:defRPr sz="4300" b="1">
                <a:solidFill>
                  <a:srgbClr val="F4F4F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Font typeface="Source Serif Pro"/>
              <a:buNone/>
              <a:defRPr sz="4100" b="1"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Font typeface="Source Serif Pro"/>
              <a:buNone/>
              <a:defRPr sz="4100" b="1"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Font typeface="Source Serif Pro"/>
              <a:buNone/>
              <a:defRPr sz="4100" b="1"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Font typeface="Source Serif Pro"/>
              <a:buNone/>
              <a:defRPr sz="4100" b="1"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Font typeface="Source Serif Pro"/>
              <a:buNone/>
              <a:defRPr sz="4100" b="1"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Font typeface="Source Serif Pro"/>
              <a:buNone/>
              <a:defRPr sz="4100" b="1"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Font typeface="Source Serif Pro"/>
              <a:buNone/>
              <a:defRPr sz="4100" b="1"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Font typeface="Source Serif Pro"/>
              <a:buNone/>
              <a:defRPr sz="4100" b="1"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2597082"/>
            <a:ext cx="5286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F4F4"/>
              </a:buClr>
              <a:buSzPts val="2400"/>
              <a:buFont typeface="Source Sans Pro"/>
              <a:buNone/>
              <a:defRPr sz="2400">
                <a:solidFill>
                  <a:srgbClr val="F4F4F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4687704" y="0"/>
            <a:ext cx="445629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Points" type="blank">
  <p:cSld name="Three Point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907650" y="462625"/>
            <a:ext cx="7328700" cy="7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651325" y="3814925"/>
            <a:ext cx="21282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2"/>
          </p:nvPr>
        </p:nvSpPr>
        <p:spPr>
          <a:xfrm>
            <a:off x="3507900" y="3814925"/>
            <a:ext cx="21282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3"/>
          </p:nvPr>
        </p:nvSpPr>
        <p:spPr>
          <a:xfrm>
            <a:off x="6403734" y="3814925"/>
            <a:ext cx="21282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/>
          <p:nvPr/>
        </p:nvSpPr>
        <p:spPr>
          <a:xfrm>
            <a:off x="5665784" y="4663502"/>
            <a:ext cx="3390600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Stanford Graduate School of Business</a:t>
            </a:r>
            <a:endParaRPr sz="1100">
              <a:solidFill>
                <a:srgbClr val="66666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149520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FFFFFF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4687694" y="0"/>
            <a:ext cx="445631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Source Sans Pro"/>
              <a:buNone/>
              <a:defRPr sz="36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Source Serif Pro"/>
              <a:buNone/>
              <a:defRPr sz="3600" b="1"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Source Serif Pro"/>
              <a:buNone/>
              <a:defRPr sz="3600" b="1"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Source Serif Pro"/>
              <a:buNone/>
              <a:defRPr sz="3600" b="1"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Source Serif Pro"/>
              <a:buNone/>
              <a:defRPr sz="3600" b="1"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Source Serif Pro"/>
              <a:buNone/>
              <a:defRPr sz="3600" b="1"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Source Serif Pro"/>
              <a:buNone/>
              <a:defRPr sz="3600" b="1"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Source Serif Pro"/>
              <a:buNone/>
              <a:defRPr sz="3600" b="1"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Source Serif Pro"/>
              <a:buNone/>
              <a:defRPr sz="3600" b="1"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21" name="Google Shape;21;p4"/>
          <p:cNvSpPr txBox="1"/>
          <p:nvPr/>
        </p:nvSpPr>
        <p:spPr>
          <a:xfrm>
            <a:off x="5665784" y="4663502"/>
            <a:ext cx="3390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Stanford Graduate School of Business</a:t>
            </a:r>
            <a:endParaRPr sz="1100">
              <a:solidFill>
                <a:srgbClr val="66666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2">
  <p:cSld name="CUSTOM_2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/>
          <p:nvPr/>
        </p:nvSpPr>
        <p:spPr>
          <a:xfrm>
            <a:off x="4686200" y="0"/>
            <a:ext cx="44577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900"/>
              <a:buFont typeface="Source Sans Pro"/>
              <a:buNone/>
              <a:defRPr sz="39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ubTitle" idx="1"/>
          </p:nvPr>
        </p:nvSpPr>
        <p:spPr>
          <a:xfrm>
            <a:off x="265500" y="26506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Source Sans Pro"/>
              <a:buNone/>
              <a:defRPr sz="21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Source Sans Pro"/>
              <a:buNone/>
              <a:defRPr sz="21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Source Sans Pro"/>
              <a:buNone/>
              <a:defRPr sz="21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Source Sans Pro"/>
              <a:buNone/>
              <a:defRPr sz="21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Source Sans Pro"/>
              <a:buNone/>
              <a:defRPr sz="21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Source Sans Pro"/>
              <a:buNone/>
              <a:defRPr sz="21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Source Sans Pro"/>
              <a:buNone/>
              <a:defRPr sz="21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Source Sans Pro"/>
              <a:buNone/>
              <a:defRPr sz="21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Source Sans Pro"/>
              <a:buNone/>
              <a:defRPr sz="21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49" name="Google Shape;49;p11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874252" y="0"/>
            <a:ext cx="161539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Font typeface="Source Sans Pro"/>
              <a:buNone/>
              <a:defRPr sz="100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" name="Google Shape;52;p1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○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■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○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■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○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■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3" name="Google Shape;53;p12"/>
          <p:cNvSpPr txBox="1"/>
          <p:nvPr/>
        </p:nvSpPr>
        <p:spPr>
          <a:xfrm>
            <a:off x="5665784" y="4663502"/>
            <a:ext cx="3390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Stanford Graduate School of Business</a:t>
            </a:r>
            <a:endParaRPr sz="1100">
              <a:solidFill>
                <a:srgbClr val="66666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with Arrows">
  <p:cSld name="CUSTOM_3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180250" y="152400"/>
            <a:ext cx="3849317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5665784" y="4663502"/>
            <a:ext cx="3390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Stanford Graduate School of Business</a:t>
            </a:r>
            <a:endParaRPr sz="1100">
              <a:solidFill>
                <a:srgbClr val="66666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with Heavy Circles">
  <p:cSld name="CUSTOM_5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6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4536914" y="152400"/>
            <a:ext cx="4538487" cy="4511099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6"/>
          <p:cNvSpPr txBox="1"/>
          <p:nvPr/>
        </p:nvSpPr>
        <p:spPr>
          <a:xfrm>
            <a:off x="5665784" y="4663502"/>
            <a:ext cx="3390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Stanford Graduate School of Business</a:t>
            </a:r>
            <a:endParaRPr sz="1100">
              <a:solidFill>
                <a:srgbClr val="66666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3a1d7d7cb4_0_252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2" name="Google Shape;142;g23a1d7d7cb4_0_252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3" name="Google Shape;143;g23a1d7d7cb4_0_25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g23a1d7d7cb4_0_25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g23a1d7d7cb4_0_25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062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Slide">
  <p:cSld name="Thank You Slide">
    <p:bg>
      <p:bgPr>
        <a:blipFill>
          <a:blip r:embed="rId2">
            <a:alphaModFix amt="60000"/>
          </a:blip>
          <a:stretch>
            <a:fillRect/>
          </a:stretch>
        </a:blip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3ad9f2add4_0_51"/>
          <p:cNvSpPr txBox="1">
            <a:spLocks noGrp="1"/>
          </p:cNvSpPr>
          <p:nvPr>
            <p:ph type="dt" idx="10"/>
          </p:nvPr>
        </p:nvSpPr>
        <p:spPr>
          <a:xfrm>
            <a:off x="628650" y="4686300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>
                <a:solidFill>
                  <a:srgbClr val="3F3F3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g23ad9f2add4_0_51"/>
          <p:cNvSpPr txBox="1">
            <a:spLocks noGrp="1"/>
          </p:cNvSpPr>
          <p:nvPr>
            <p:ph type="ftr" idx="11"/>
          </p:nvPr>
        </p:nvSpPr>
        <p:spPr>
          <a:xfrm>
            <a:off x="3028950" y="4686300"/>
            <a:ext cx="30861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">
                <a:solidFill>
                  <a:srgbClr val="3F3F3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g23ad9f2add4_0_51"/>
          <p:cNvSpPr txBox="1">
            <a:spLocks noGrp="1"/>
          </p:cNvSpPr>
          <p:nvPr>
            <p:ph type="sldNum" idx="12"/>
          </p:nvPr>
        </p:nvSpPr>
        <p:spPr>
          <a:xfrm>
            <a:off x="6457950" y="4686300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rgbClr val="3F3F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3" name="Google Shape;213;g23ad9f2add4_0_51"/>
          <p:cNvSpPr txBox="1"/>
          <p:nvPr/>
        </p:nvSpPr>
        <p:spPr>
          <a:xfrm>
            <a:off x="623888" y="1364903"/>
            <a:ext cx="5091075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4050" b="0" i="0" u="none" strike="noStrike" cap="none" dirty="0">
                <a:solidFill>
                  <a:srgbClr val="054166"/>
                </a:solidFill>
                <a:latin typeface="Arial" panose="020B0604020202020204" pitchFamily="34" charset="0"/>
                <a:ea typeface="Open Sans Light"/>
                <a:cs typeface="Arial" panose="020B0604020202020204" pitchFamily="34" charset="0"/>
                <a:sym typeface="Open Sans Light"/>
              </a:rPr>
              <a:t>Thank you!</a:t>
            </a:r>
            <a:endParaRPr sz="105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14" name="Google Shape;214;g23ad9f2add4_0_51"/>
          <p:cNvSpPr txBox="1"/>
          <p:nvPr/>
        </p:nvSpPr>
        <p:spPr>
          <a:xfrm>
            <a:off x="623888" y="2455217"/>
            <a:ext cx="8062875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350" b="0" i="0" u="none" strike="noStrike" cap="none" dirty="0">
                <a:solidFill>
                  <a:srgbClr val="054166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For more info visit </a:t>
            </a:r>
            <a:r>
              <a:rPr lang="en-US" sz="1350" b="0" i="0" u="none" strike="noStrike" cap="none" dirty="0" err="1">
                <a:solidFill>
                  <a:srgbClr val="054166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www.gflec.org</a:t>
            </a:r>
            <a:r>
              <a:rPr lang="en-US" sz="1350" b="0" i="0" u="none" strike="noStrike" cap="none" dirty="0">
                <a:solidFill>
                  <a:srgbClr val="054166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.</a:t>
            </a:r>
            <a:endParaRPr sz="105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15" name="Google Shape;215;g23ad9f2add4_0_51"/>
          <p:cNvSpPr txBox="1"/>
          <p:nvPr/>
        </p:nvSpPr>
        <p:spPr>
          <a:xfrm>
            <a:off x="623888" y="2798118"/>
            <a:ext cx="6995925" cy="23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5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Follow us on social media and stay informed.</a:t>
            </a:r>
            <a:endParaRPr sz="105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216" name="Google Shape;216;g23ad9f2add4_0_51"/>
          <p:cNvPicPr preferRelativeResize="0"/>
          <p:nvPr/>
        </p:nvPicPr>
        <p:blipFill rotWithShape="1">
          <a:blip r:embed="rId3">
            <a:alphaModFix/>
          </a:blip>
          <a:srcRect b="31110"/>
          <a:stretch/>
        </p:blipFill>
        <p:spPr>
          <a:xfrm>
            <a:off x="6858001" y="65341"/>
            <a:ext cx="2209799" cy="5061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1062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10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4687694" y="0"/>
            <a:ext cx="445631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1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900"/>
              <a:buFont typeface="Source Sans Pro"/>
              <a:buNone/>
              <a:defRPr sz="39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ubTitle" idx="1"/>
          </p:nvPr>
        </p:nvSpPr>
        <p:spPr>
          <a:xfrm>
            <a:off x="265500" y="26506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Source Sans Pro"/>
              <a:buNone/>
              <a:defRPr sz="21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Source Sans Pro"/>
              <a:buNone/>
              <a:defRPr sz="21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Source Sans Pro"/>
              <a:buNone/>
              <a:defRPr sz="21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Source Sans Pro"/>
              <a:buNone/>
              <a:defRPr sz="21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Source Sans Pro"/>
              <a:buNone/>
              <a:defRPr sz="21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Source Sans Pro"/>
              <a:buNone/>
              <a:defRPr sz="21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Source Sans Pro"/>
              <a:buNone/>
              <a:defRPr sz="21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Source Sans Pro"/>
              <a:buNone/>
              <a:defRPr sz="21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Source Sans Pro"/>
              <a:buNone/>
              <a:defRPr sz="21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2806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207966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None/>
              <a:defRPr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3048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  <a:defRPr sz="18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○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■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○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■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○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■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2">
            <a:alphaModFix amt="20000"/>
          </a:blip>
          <a:stretch>
            <a:fillRect/>
          </a:stretch>
        </p:blipFill>
        <p:spPr>
          <a:xfrm>
            <a:off x="6246557" y="48986"/>
            <a:ext cx="2857500" cy="506366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7" r:id="rId3"/>
    <p:sldLayoutId id="2147483658" r:id="rId4"/>
    <p:sldLayoutId id="2147483660" r:id="rId5"/>
    <p:sldLayoutId id="2147483662" r:id="rId6"/>
    <p:sldLayoutId id="2147483664" r:id="rId7"/>
    <p:sldLayoutId id="2147483665" r:id="rId8"/>
    <p:sldLayoutId id="2147483666" r:id="rId9"/>
    <p:sldLayoutId id="214748366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4" Type="http://schemas.openxmlformats.org/officeDocument/2006/relationships/hyperlink" Target="mailto:alusardi@stanford.ed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 txBox="1">
            <a:spLocks noGrp="1"/>
          </p:cNvSpPr>
          <p:nvPr>
            <p:ph type="ctrTitle"/>
          </p:nvPr>
        </p:nvSpPr>
        <p:spPr>
          <a:xfrm>
            <a:off x="311700" y="343491"/>
            <a:ext cx="5377897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Importance of Financial Literacy: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Lessons from Seven Years of P-Fin Index Data</a:t>
            </a:r>
            <a:endParaRPr sz="3200" dirty="0"/>
          </a:p>
        </p:txBody>
      </p:sp>
      <p:sp>
        <p:nvSpPr>
          <p:cNvPr id="81" name="Google Shape;81;p18"/>
          <p:cNvSpPr txBox="1">
            <a:spLocks noGrp="1"/>
          </p:cNvSpPr>
          <p:nvPr>
            <p:ph type="subTitle" idx="1"/>
          </p:nvPr>
        </p:nvSpPr>
        <p:spPr>
          <a:xfrm>
            <a:off x="311700" y="2629791"/>
            <a:ext cx="5286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Bef>
                <a:spcPts val="75"/>
              </a:spcBef>
              <a:buClr>
                <a:schemeClr val="lt1"/>
              </a:buClr>
              <a:buSzPts val="2000"/>
            </a:pPr>
            <a:r>
              <a:rPr lang="en-US" sz="1800" b="1" dirty="0"/>
              <a:t>Annamaria Lusardi</a:t>
            </a:r>
          </a:p>
          <a:p>
            <a:pPr marL="0" indent="0">
              <a:spcBef>
                <a:spcPts val="75"/>
              </a:spcBef>
              <a:buClr>
                <a:schemeClr val="lt1"/>
              </a:buClr>
              <a:buSzPts val="2000"/>
            </a:pPr>
            <a:r>
              <a:rPr lang="en-US" sz="1400" dirty="0"/>
              <a:t>Senior Fellow, SIEPR</a:t>
            </a:r>
          </a:p>
          <a:p>
            <a:pPr marL="0" indent="0">
              <a:spcBef>
                <a:spcPts val="75"/>
              </a:spcBef>
              <a:buClr>
                <a:schemeClr val="lt1"/>
              </a:buClr>
              <a:buSzPts val="2000"/>
            </a:pPr>
            <a:r>
              <a:rPr lang="en-US" sz="1400" dirty="0"/>
              <a:t>Professor of Finance (by courtesy), Stanford GSB</a:t>
            </a:r>
          </a:p>
          <a:p>
            <a:pPr marL="0" indent="0">
              <a:spcBef>
                <a:spcPts val="75"/>
              </a:spcBef>
              <a:buClr>
                <a:schemeClr val="lt1"/>
              </a:buClr>
              <a:buSzPts val="2000"/>
            </a:pPr>
            <a:r>
              <a:rPr lang="en-US" sz="1400" dirty="0"/>
              <a:t>Director, Initiative for Financial Decision-Making</a:t>
            </a:r>
          </a:p>
        </p:txBody>
      </p:sp>
      <p:pic>
        <p:nvPicPr>
          <p:cNvPr id="82" name="Google Shape;82;p18" title="photo of two people shaking hands"/>
          <p:cNvPicPr preferRelativeResize="0"/>
          <p:nvPr/>
        </p:nvPicPr>
        <p:blipFill rotWithShape="1">
          <a:blip r:embed="rId3">
            <a:alphaModFix/>
          </a:blip>
          <a:srcRect l="14126" t="28646" r="25296" b="10063"/>
          <a:stretch/>
        </p:blipFill>
        <p:spPr>
          <a:xfrm>
            <a:off x="5947245" y="790050"/>
            <a:ext cx="2642100" cy="178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8" title="photo of two people standing and laughing"/>
          <p:cNvPicPr preferRelativeResize="0"/>
          <p:nvPr/>
        </p:nvPicPr>
        <p:blipFill rotWithShape="1">
          <a:blip r:embed="rId4">
            <a:alphaModFix/>
          </a:blip>
          <a:srcRect l="9548" t="2530" r="31068" b="8374"/>
          <a:stretch/>
        </p:blipFill>
        <p:spPr>
          <a:xfrm>
            <a:off x="7044775" y="3035450"/>
            <a:ext cx="1639200" cy="163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8" title="Stanford Graduate School of Business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3732" y="4080334"/>
            <a:ext cx="2128401" cy="8689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1;p18">
            <a:extLst>
              <a:ext uri="{FF2B5EF4-FFF2-40B4-BE49-F238E27FC236}">
                <a16:creationId xmlns:a16="http://schemas.microsoft.com/office/drawing/2014/main" id="{2E415F42-B83B-41EF-BC5A-5386CDE42289}"/>
              </a:ext>
            </a:extLst>
          </p:cNvPr>
          <p:cNvSpPr txBox="1">
            <a:spLocks/>
          </p:cNvSpPr>
          <p:nvPr/>
        </p:nvSpPr>
        <p:spPr>
          <a:xfrm>
            <a:off x="2440220" y="4080334"/>
            <a:ext cx="5286300" cy="71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F4F4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rgbClr val="F4F4F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ource Sans Pro"/>
              <a:buNone/>
              <a:defRPr sz="2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ource Sans Pro"/>
              <a:buNone/>
              <a:defRPr sz="2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ource Sans Pro"/>
              <a:buNone/>
              <a:defRPr sz="2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ource Sans Pro"/>
              <a:buNone/>
              <a:defRPr sz="2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ource Sans Pro"/>
              <a:buNone/>
              <a:defRPr sz="2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ource Sans Pro"/>
              <a:buNone/>
              <a:defRPr sz="2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ource Sans Pro"/>
              <a:buNone/>
              <a:defRPr sz="2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ource Sans Pro"/>
              <a:buNone/>
              <a:defRPr sz="2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spcBef>
                <a:spcPts val="75"/>
              </a:spcBef>
              <a:buClr>
                <a:schemeClr val="lt1"/>
              </a:buClr>
              <a:buSzPts val="2000"/>
            </a:pPr>
            <a:r>
              <a:rPr lang="en-US" sz="2000" dirty="0"/>
              <a:t>FDIC, Consumer Research Symposium</a:t>
            </a:r>
          </a:p>
          <a:p>
            <a:pPr marL="0" indent="0">
              <a:spcBef>
                <a:spcPts val="75"/>
              </a:spcBef>
              <a:buClr>
                <a:schemeClr val="lt1"/>
              </a:buClr>
              <a:buSzPts val="2000"/>
            </a:pPr>
            <a:r>
              <a:rPr lang="en-US" sz="2000" dirty="0"/>
              <a:t>March 15, 2024</a:t>
            </a:r>
          </a:p>
        </p:txBody>
      </p:sp>
    </p:spTree>
    <p:extLst>
      <p:ext uri="{BB962C8B-B14F-4D97-AF65-F5344CB8AC3E}">
        <p14:creationId xmlns:p14="http://schemas.microsoft.com/office/powerpoint/2010/main" val="8939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8"/>
          <p:cNvSpPr txBox="1"/>
          <p:nvPr/>
        </p:nvSpPr>
        <p:spPr>
          <a:xfrm>
            <a:off x="380812" y="1041611"/>
            <a:ext cx="8333578" cy="2923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sz="165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/>
                <a:sym typeface="Open Sans"/>
              </a:rPr>
              <a:t>Anna saves $500 each year for 10 years and then stops saving additional money.  At the same time, Charlie saves nothing for 10 years but then receives a $5,000 gift which he decides to save.  If both Anna and Charlie earn a 5% return each year, who will have more money in savings after 20 years? </a:t>
            </a:r>
            <a:endParaRPr sz="16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just">
              <a:spcBef>
                <a:spcPts val="844"/>
              </a:spcBef>
            </a:pPr>
            <a:endParaRPr sz="16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en Sans"/>
              <a:sym typeface="Open Sans"/>
            </a:endParaRPr>
          </a:p>
          <a:p>
            <a:pPr marL="643874" lvl="2" indent="-257174" algn="just">
              <a:spcBef>
                <a:spcPts val="536"/>
              </a:spcBef>
              <a:buClr>
                <a:srgbClr val="0B3153"/>
              </a:buClr>
              <a:buSzPts val="2000"/>
              <a:buFont typeface="Arial"/>
              <a:buChar char="•"/>
            </a:pPr>
            <a:r>
              <a:rPr lang="en-US" sz="165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/>
                <a:sym typeface="Open Sans"/>
              </a:rPr>
              <a:t>Anna </a:t>
            </a:r>
            <a:endParaRPr sz="16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643874" lvl="2" indent="-257174" algn="just">
              <a:spcBef>
                <a:spcPts val="300"/>
              </a:spcBef>
              <a:buClr>
                <a:srgbClr val="0B3153"/>
              </a:buClr>
              <a:buSzPts val="2000"/>
              <a:buFont typeface="Arial"/>
              <a:buChar char="•"/>
            </a:pPr>
            <a:r>
              <a:rPr lang="en-US" sz="165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/>
                <a:sym typeface="Open Sans"/>
              </a:rPr>
              <a:t>Charlie </a:t>
            </a:r>
            <a:endParaRPr sz="16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643874" lvl="2" indent="-257174" algn="just">
              <a:spcBef>
                <a:spcPts val="300"/>
              </a:spcBef>
              <a:buClr>
                <a:srgbClr val="0B3153"/>
              </a:buClr>
              <a:buSzPts val="2000"/>
              <a:buFont typeface="Arial"/>
              <a:buChar char="•"/>
            </a:pPr>
            <a:r>
              <a:rPr lang="en-US" sz="165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/>
                <a:sym typeface="Open Sans"/>
              </a:rPr>
              <a:t>Anna and Charlie will have the same amount</a:t>
            </a:r>
            <a:endParaRPr sz="16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643874" lvl="2" indent="-257174" algn="just">
              <a:spcBef>
                <a:spcPts val="300"/>
              </a:spcBef>
              <a:buClr>
                <a:srgbClr val="0B3153"/>
              </a:buClr>
              <a:buSzPts val="2000"/>
              <a:buFont typeface="Arial"/>
              <a:buChar char="•"/>
            </a:pPr>
            <a:r>
              <a:rPr lang="en-US" sz="165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/>
                <a:sym typeface="Open Sans"/>
              </a:rPr>
              <a:t>Don’t know</a:t>
            </a:r>
            <a:endParaRPr sz="16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643874" lvl="2" indent="-257174" algn="just">
              <a:spcBef>
                <a:spcPts val="300"/>
              </a:spcBef>
              <a:buClr>
                <a:srgbClr val="0B3153"/>
              </a:buClr>
              <a:buSzPts val="2000"/>
              <a:buFont typeface="Arial"/>
              <a:buChar char="•"/>
            </a:pPr>
            <a:r>
              <a:rPr lang="en-US" sz="165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/>
                <a:sym typeface="Open Sans"/>
              </a:rPr>
              <a:t>Refuse to answer </a:t>
            </a:r>
            <a:endParaRPr sz="16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en Sans"/>
              <a:sym typeface="Open Sans"/>
            </a:endParaRPr>
          </a:p>
          <a:p>
            <a:pPr marL="7144" indent="-7144" algn="just">
              <a:spcBef>
                <a:spcPts val="439"/>
              </a:spcBef>
            </a:pPr>
            <a:endParaRPr sz="16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/>
              <a:sym typeface="Calibri"/>
            </a:endParaRPr>
          </a:p>
        </p:txBody>
      </p:sp>
      <p:sp>
        <p:nvSpPr>
          <p:cNvPr id="289" name="Google Shape;289;p8"/>
          <p:cNvSpPr/>
          <p:nvPr/>
        </p:nvSpPr>
        <p:spPr>
          <a:xfrm>
            <a:off x="380812" y="187341"/>
            <a:ext cx="7940683" cy="56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134375"/>
              </a:lnSpc>
            </a:pPr>
            <a:r>
              <a:rPr lang="en-US" sz="24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/>
                <a:sym typeface="Open Sans"/>
              </a:rPr>
              <a:t>An example question</a:t>
            </a:r>
            <a:endParaRPr sz="2400" b="1" dirty="0">
              <a:solidFill>
                <a:schemeClr val="accent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en Sans"/>
              <a:sym typeface="Open Sans"/>
            </a:endParaRPr>
          </a:p>
        </p:txBody>
      </p:sp>
      <p:sp>
        <p:nvSpPr>
          <p:cNvPr id="291" name="Google Shape;291;p8" title="Blue background"/>
          <p:cNvSpPr/>
          <p:nvPr/>
        </p:nvSpPr>
        <p:spPr>
          <a:xfrm>
            <a:off x="5917980" y="2270301"/>
            <a:ext cx="2658830" cy="1704737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/>
              <a:sym typeface="Calibri"/>
            </a:endParaRPr>
          </a:p>
        </p:txBody>
      </p:sp>
      <p:sp>
        <p:nvSpPr>
          <p:cNvPr id="292" name="Google Shape;292;p8"/>
          <p:cNvSpPr txBox="1"/>
          <p:nvPr/>
        </p:nvSpPr>
        <p:spPr>
          <a:xfrm>
            <a:off x="6055560" y="2510964"/>
            <a:ext cx="2658830" cy="1338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54166"/>
              </a:buClr>
              <a:buSzPts val="2000"/>
            </a:pPr>
            <a:r>
              <a:rPr lang="en-US" sz="1650" b="1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Results:</a:t>
            </a:r>
            <a:endParaRPr sz="16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buClr>
                <a:srgbClr val="054166"/>
              </a:buClr>
              <a:buSzPts val="2000"/>
            </a:pPr>
            <a:r>
              <a:rPr lang="en-US" sz="1650" b="1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Correct		</a:t>
            </a:r>
            <a:r>
              <a:rPr lang="en-US" sz="1650" b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47%</a:t>
            </a:r>
            <a:endParaRPr sz="1650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buClr>
                <a:srgbClr val="054166"/>
              </a:buClr>
              <a:buSzPts val="2000"/>
            </a:pPr>
            <a:r>
              <a:rPr lang="en-US" sz="1650" b="1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Incorrect		28%</a:t>
            </a:r>
            <a:endParaRPr sz="16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buClr>
                <a:srgbClr val="054166"/>
              </a:buClr>
              <a:buSzPts val="2000"/>
            </a:pPr>
            <a:r>
              <a:rPr lang="en-US" sz="1650" b="1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Don’t Know	25%</a:t>
            </a:r>
            <a:endParaRPr sz="16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buClr>
                <a:srgbClr val="054166"/>
              </a:buClr>
              <a:buSzPts val="2000"/>
            </a:pPr>
            <a:r>
              <a:rPr lang="en-US" sz="1650" b="1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No Answer	0%</a:t>
            </a:r>
            <a:endParaRPr sz="1650" b="1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93" name="Google Shape;293;p8"/>
          <p:cNvSpPr txBox="1"/>
          <p:nvPr/>
        </p:nvSpPr>
        <p:spPr>
          <a:xfrm>
            <a:off x="5821172" y="4112048"/>
            <a:ext cx="3338145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9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Source: TIAA Institute-GFLEC Personal Finance Index (2023).</a:t>
            </a:r>
            <a:endParaRPr sz="10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" name="Oval 1" title="red oval highlighting &quot;Anna&quot;">
            <a:extLst>
              <a:ext uri="{FF2B5EF4-FFF2-40B4-BE49-F238E27FC236}">
                <a16:creationId xmlns:a16="http://schemas.microsoft.com/office/drawing/2014/main" id="{2B760A6A-4E8A-AF63-075F-5CD26699C153}"/>
              </a:ext>
            </a:extLst>
          </p:cNvPr>
          <p:cNvSpPr/>
          <p:nvPr/>
        </p:nvSpPr>
        <p:spPr>
          <a:xfrm>
            <a:off x="979900" y="2473588"/>
            <a:ext cx="747445" cy="301449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-445168"/>
            <a:ext cx="8169442" cy="216568"/>
          </a:xfrm>
        </p:spPr>
        <p:txBody>
          <a:bodyPr>
            <a:normAutofit/>
          </a:bodyPr>
          <a:lstStyle/>
          <a:p>
            <a:r>
              <a:rPr lang="en-US" sz="800" dirty="0">
                <a:solidFill>
                  <a:srgbClr val="E6E6E6"/>
                </a:solidFill>
              </a:rPr>
              <a:t>An example question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23a1d7d7cb4_0_198"/>
          <p:cNvSpPr/>
          <p:nvPr/>
        </p:nvSpPr>
        <p:spPr>
          <a:xfrm>
            <a:off x="208769" y="172920"/>
            <a:ext cx="8367277" cy="48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lnSpc>
                <a:spcPct val="134375"/>
              </a:lnSpc>
              <a:buSzPts val="3200"/>
            </a:pPr>
            <a:r>
              <a:rPr lang="en-US" sz="26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Open Sans"/>
              </a:rPr>
              <a:t>Financial literacy: A failing grade</a:t>
            </a:r>
            <a:endParaRPr sz="2600" b="1" dirty="0">
              <a:solidFill>
                <a:schemeClr val="accent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  <a:sym typeface="Open Sans"/>
            </a:endParaRPr>
          </a:p>
        </p:txBody>
      </p:sp>
      <p:pic>
        <p:nvPicPr>
          <p:cNvPr id="440" name="Google Shape;440;g23a1d7d7cb4_0_198" title="picture of &quot;F&quot; grade on pap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21183" y="1912917"/>
            <a:ext cx="3212989" cy="2141993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g23a1d7d7cb4_0_198"/>
          <p:cNvSpPr txBox="1"/>
          <p:nvPr/>
        </p:nvSpPr>
        <p:spPr>
          <a:xfrm>
            <a:off x="5721182" y="4744211"/>
            <a:ext cx="3313575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SzPts val="1200"/>
            </a:pPr>
            <a:r>
              <a:rPr lang="en-US" sz="9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Source: TIAA Institute-GFLEC Personal Finance Index (2023).</a:t>
            </a:r>
            <a:endParaRPr sz="10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pic>
        <p:nvPicPr>
          <p:cNvPr id="456" name="Google Shape;456;g23a1d7d7cb4_0_198" title="Figure 1. 48% of P-Fin Index questions answered correctly. Figure 2. Distribution of correct answers to P-Fin Index questions. 16% is 22-28 correct; 33% 15-21 correct; 26% 8-14 correct; 25% 0-7 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6947" y="1241845"/>
            <a:ext cx="4972050" cy="342103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-445168"/>
            <a:ext cx="8169442" cy="216568"/>
          </a:xfrm>
        </p:spPr>
        <p:txBody>
          <a:bodyPr>
            <a:normAutofit/>
          </a:bodyPr>
          <a:lstStyle/>
          <a:p>
            <a:r>
              <a:rPr lang="en-US" sz="800" dirty="0">
                <a:solidFill>
                  <a:srgbClr val="E6E6E6"/>
                </a:solidFill>
              </a:rPr>
              <a:t>Financial literacy: A failing grade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9"/>
          <p:cNvSpPr/>
          <p:nvPr/>
        </p:nvSpPr>
        <p:spPr>
          <a:xfrm>
            <a:off x="233812" y="246872"/>
            <a:ext cx="7940683" cy="56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134375"/>
              </a:lnSpc>
            </a:pPr>
            <a:r>
              <a:rPr lang="en-US" sz="24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Open Sans"/>
              </a:rPr>
              <a:t>Financial (</a:t>
            </a:r>
            <a:r>
              <a:rPr lang="en-US" sz="2400" b="1" dirty="0" err="1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Open Sans"/>
              </a:rPr>
              <a:t>il</a:t>
            </a:r>
            <a:r>
              <a:rPr lang="en-US" sz="24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Open Sans"/>
              </a:rPr>
              <a:t>)literacy is holding steady: 2017-2023</a:t>
            </a:r>
            <a:endParaRPr sz="2400" b="1" dirty="0">
              <a:solidFill>
                <a:schemeClr val="accent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  <a:sym typeface="Open Sans"/>
            </a:endParaRPr>
          </a:p>
        </p:txBody>
      </p:sp>
      <p:sp>
        <p:nvSpPr>
          <p:cNvPr id="335" name="Google Shape;335;p9"/>
          <p:cNvSpPr txBox="1"/>
          <p:nvPr/>
        </p:nvSpPr>
        <p:spPr>
          <a:xfrm>
            <a:off x="5708663" y="4284422"/>
            <a:ext cx="3819863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Source: TIAA Institute-GFLEC Personal Finance Index (2017-2023).</a:t>
            </a:r>
            <a:endParaRPr sz="105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37" name="Google Shape;337;p9" title="2017 49%"/>
          <p:cNvPicPr preferRelativeResize="0"/>
          <p:nvPr/>
        </p:nvPicPr>
        <p:blipFill rotWithShape="1">
          <a:blip r:embed="rId3">
            <a:alphaModFix/>
          </a:blip>
          <a:srcRect l="5089" t="18758" r="86902"/>
          <a:stretch/>
        </p:blipFill>
        <p:spPr>
          <a:xfrm>
            <a:off x="160313" y="1859076"/>
            <a:ext cx="479475" cy="18897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38" name="Google Shape;338;p9" title="2018 50%"/>
          <p:cNvPicPr preferRelativeResize="0"/>
          <p:nvPr/>
        </p:nvPicPr>
        <p:blipFill rotWithShape="1">
          <a:blip r:embed="rId3">
            <a:alphaModFix/>
          </a:blip>
          <a:srcRect l="18699" t="18765" r="72552"/>
          <a:stretch/>
        </p:blipFill>
        <p:spPr>
          <a:xfrm>
            <a:off x="693713" y="1859076"/>
            <a:ext cx="523800" cy="18897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39" name="Google Shape;339;p9" title="2019 51%"/>
          <p:cNvPicPr preferRelativeResize="0"/>
          <p:nvPr/>
        </p:nvPicPr>
        <p:blipFill rotWithShape="1">
          <a:blip r:embed="rId3">
            <a:alphaModFix/>
          </a:blip>
          <a:srcRect l="32165" t="16562" r="59087"/>
          <a:stretch/>
        </p:blipFill>
        <p:spPr>
          <a:xfrm>
            <a:off x="1271438" y="1808001"/>
            <a:ext cx="523800" cy="19408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40" name="Google Shape;340;p9" title="2020 52%"/>
          <p:cNvPicPr preferRelativeResize="0"/>
          <p:nvPr/>
        </p:nvPicPr>
        <p:blipFill rotWithShape="1">
          <a:blip r:embed="rId3">
            <a:alphaModFix/>
          </a:blip>
          <a:srcRect l="46216" t="14944" r="45776"/>
          <a:stretch/>
        </p:blipFill>
        <p:spPr>
          <a:xfrm>
            <a:off x="1849163" y="1770201"/>
            <a:ext cx="479475" cy="19786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41" name="Google Shape;341;p9" title="2023 48%"/>
          <p:cNvPicPr preferRelativeResize="0"/>
          <p:nvPr/>
        </p:nvPicPr>
        <p:blipFill rotWithShape="1">
          <a:blip r:embed="rId3">
            <a:alphaModFix/>
          </a:blip>
          <a:srcRect l="87009" t="21408" r="4983"/>
          <a:stretch/>
        </p:blipFill>
        <p:spPr>
          <a:xfrm>
            <a:off x="3484744" y="1919339"/>
            <a:ext cx="479475" cy="18283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42" name="Google Shape;342;p9" title="2021 50%"/>
          <p:cNvPicPr preferRelativeResize="0"/>
          <p:nvPr/>
        </p:nvPicPr>
        <p:blipFill rotWithShape="1">
          <a:blip r:embed="rId3">
            <a:alphaModFix/>
          </a:blip>
          <a:srcRect l="18699" t="18765" r="72552"/>
          <a:stretch/>
        </p:blipFill>
        <p:spPr>
          <a:xfrm>
            <a:off x="2372935" y="1859076"/>
            <a:ext cx="523800" cy="18897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43" name="Google Shape;343;p9" title="2022 50%"/>
          <p:cNvPicPr preferRelativeResize="0"/>
          <p:nvPr/>
        </p:nvPicPr>
        <p:blipFill rotWithShape="1">
          <a:blip r:embed="rId3">
            <a:alphaModFix/>
          </a:blip>
          <a:srcRect l="18699" t="18765" r="72552"/>
          <a:stretch/>
        </p:blipFill>
        <p:spPr>
          <a:xfrm>
            <a:off x="2928835" y="1859076"/>
            <a:ext cx="523800" cy="188977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44" name="Google Shape;344;p9"/>
          <p:cNvSpPr txBox="1"/>
          <p:nvPr/>
        </p:nvSpPr>
        <p:spPr>
          <a:xfrm>
            <a:off x="124079" y="3830025"/>
            <a:ext cx="551925" cy="22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sz="1050">
                <a:solidFill>
                  <a:srgbClr val="00376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ibre Franklin"/>
                <a:sym typeface="Libre Franklin"/>
              </a:rPr>
              <a:t>2017</a:t>
            </a:r>
            <a:endParaRPr sz="9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45" name="Google Shape;345;p9"/>
          <p:cNvSpPr txBox="1"/>
          <p:nvPr/>
        </p:nvSpPr>
        <p:spPr>
          <a:xfrm>
            <a:off x="679642" y="3830025"/>
            <a:ext cx="551925" cy="22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sz="1050">
                <a:solidFill>
                  <a:srgbClr val="00376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ibre Franklin"/>
                <a:sym typeface="Libre Franklin"/>
              </a:rPr>
              <a:t>2018</a:t>
            </a:r>
            <a:endParaRPr sz="9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46" name="Google Shape;346;p9"/>
          <p:cNvSpPr txBox="1"/>
          <p:nvPr/>
        </p:nvSpPr>
        <p:spPr>
          <a:xfrm>
            <a:off x="1257367" y="3830025"/>
            <a:ext cx="551925" cy="22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sz="1050">
                <a:solidFill>
                  <a:srgbClr val="00376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ibre Franklin"/>
                <a:sym typeface="Libre Franklin"/>
              </a:rPr>
              <a:t>2019</a:t>
            </a:r>
            <a:endParaRPr sz="9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47" name="Google Shape;347;p9"/>
          <p:cNvSpPr txBox="1"/>
          <p:nvPr/>
        </p:nvSpPr>
        <p:spPr>
          <a:xfrm>
            <a:off x="1812929" y="3830025"/>
            <a:ext cx="551925" cy="22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sz="1050">
                <a:solidFill>
                  <a:srgbClr val="00376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ibre Franklin"/>
                <a:sym typeface="Libre Franklin"/>
              </a:rPr>
              <a:t>2020</a:t>
            </a:r>
            <a:endParaRPr sz="9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48" name="Google Shape;348;p9"/>
          <p:cNvSpPr txBox="1"/>
          <p:nvPr/>
        </p:nvSpPr>
        <p:spPr>
          <a:xfrm>
            <a:off x="2358873" y="3830025"/>
            <a:ext cx="551925" cy="22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sz="1050">
                <a:solidFill>
                  <a:srgbClr val="00376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ibre Franklin"/>
                <a:sym typeface="Libre Franklin"/>
              </a:rPr>
              <a:t>2021</a:t>
            </a:r>
            <a:endParaRPr sz="9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49" name="Google Shape;349;p9"/>
          <p:cNvSpPr txBox="1"/>
          <p:nvPr/>
        </p:nvSpPr>
        <p:spPr>
          <a:xfrm>
            <a:off x="2914773" y="3830025"/>
            <a:ext cx="551925" cy="22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sz="1050">
                <a:solidFill>
                  <a:srgbClr val="00376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ibre Franklin"/>
                <a:sym typeface="Libre Franklin"/>
              </a:rPr>
              <a:t>2022</a:t>
            </a:r>
            <a:endParaRPr sz="9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50" name="Google Shape;350;p9"/>
          <p:cNvSpPr txBox="1"/>
          <p:nvPr/>
        </p:nvSpPr>
        <p:spPr>
          <a:xfrm>
            <a:off x="3460379" y="3830025"/>
            <a:ext cx="551925" cy="22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sz="1050">
                <a:solidFill>
                  <a:srgbClr val="00376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ibre Franklin"/>
                <a:sym typeface="Libre Franklin"/>
              </a:rPr>
              <a:t>2023</a:t>
            </a:r>
            <a:endParaRPr sz="9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52" name="Google Shape;352;p9" title="2017-2023 Distribution of correct answers to P-Fin questions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96116" y="1797866"/>
            <a:ext cx="4147875" cy="1985625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9"/>
          <p:cNvSpPr txBox="1"/>
          <p:nvPr/>
        </p:nvSpPr>
        <p:spPr>
          <a:xfrm>
            <a:off x="5107839" y="3843750"/>
            <a:ext cx="551925" cy="22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sz="1050">
                <a:solidFill>
                  <a:srgbClr val="00376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ibre Franklin"/>
                <a:sym typeface="Libre Franklin"/>
              </a:rPr>
              <a:t>2017</a:t>
            </a:r>
            <a:endParaRPr sz="9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55" name="Google Shape;355;p9"/>
          <p:cNvSpPr txBox="1"/>
          <p:nvPr/>
        </p:nvSpPr>
        <p:spPr>
          <a:xfrm>
            <a:off x="5663402" y="3843750"/>
            <a:ext cx="551925" cy="22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sz="1050">
                <a:solidFill>
                  <a:srgbClr val="00376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ibre Franklin"/>
                <a:sym typeface="Libre Franklin"/>
              </a:rPr>
              <a:t>2018</a:t>
            </a:r>
            <a:endParaRPr sz="9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56" name="Google Shape;356;p9"/>
          <p:cNvSpPr txBox="1"/>
          <p:nvPr/>
        </p:nvSpPr>
        <p:spPr>
          <a:xfrm>
            <a:off x="6241127" y="3843750"/>
            <a:ext cx="551925" cy="22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sz="1050">
                <a:solidFill>
                  <a:srgbClr val="00376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ibre Franklin"/>
                <a:sym typeface="Libre Franklin"/>
              </a:rPr>
              <a:t>2019</a:t>
            </a:r>
            <a:endParaRPr sz="9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57" name="Google Shape;357;p9"/>
          <p:cNvSpPr txBox="1"/>
          <p:nvPr/>
        </p:nvSpPr>
        <p:spPr>
          <a:xfrm>
            <a:off x="6796689" y="3843750"/>
            <a:ext cx="551925" cy="22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sz="1050">
                <a:solidFill>
                  <a:srgbClr val="00376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ibre Franklin"/>
                <a:sym typeface="Libre Franklin"/>
              </a:rPr>
              <a:t>2020</a:t>
            </a:r>
            <a:endParaRPr sz="9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58" name="Google Shape;358;p9"/>
          <p:cNvSpPr txBox="1"/>
          <p:nvPr/>
        </p:nvSpPr>
        <p:spPr>
          <a:xfrm>
            <a:off x="7342633" y="3843750"/>
            <a:ext cx="551925" cy="22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sz="1050">
                <a:solidFill>
                  <a:srgbClr val="00376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ibre Franklin"/>
                <a:sym typeface="Libre Franklin"/>
              </a:rPr>
              <a:t>2021</a:t>
            </a:r>
            <a:endParaRPr sz="9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59" name="Google Shape;359;p9"/>
          <p:cNvSpPr txBox="1"/>
          <p:nvPr/>
        </p:nvSpPr>
        <p:spPr>
          <a:xfrm>
            <a:off x="7898533" y="3843750"/>
            <a:ext cx="551925" cy="22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sz="1050">
                <a:solidFill>
                  <a:srgbClr val="00376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ibre Franklin"/>
                <a:sym typeface="Libre Franklin"/>
              </a:rPr>
              <a:t>2022</a:t>
            </a:r>
            <a:endParaRPr sz="9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60" name="Google Shape;360;p9"/>
          <p:cNvSpPr txBox="1"/>
          <p:nvPr/>
        </p:nvSpPr>
        <p:spPr>
          <a:xfrm>
            <a:off x="8444139" y="3843750"/>
            <a:ext cx="551925" cy="22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sz="1050">
                <a:solidFill>
                  <a:srgbClr val="00376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ibre Franklin"/>
                <a:sym typeface="Libre Franklin"/>
              </a:rPr>
              <a:t>2023</a:t>
            </a:r>
            <a:endParaRPr sz="9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61" name="Google Shape;361;p9"/>
          <p:cNvSpPr txBox="1"/>
          <p:nvPr/>
        </p:nvSpPr>
        <p:spPr>
          <a:xfrm>
            <a:off x="4338108" y="1858816"/>
            <a:ext cx="941175" cy="35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107142"/>
              </a:lnSpc>
            </a:pPr>
            <a:r>
              <a:rPr lang="en-US" sz="900">
                <a:solidFill>
                  <a:srgbClr val="743AB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ibre Franklin Medium"/>
                <a:sym typeface="Libre Franklin Medium"/>
              </a:rPr>
              <a:t>22–28 correct</a:t>
            </a:r>
            <a:endParaRPr sz="9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107142"/>
              </a:lnSpc>
            </a:pPr>
            <a:r>
              <a:rPr lang="en-US" sz="900">
                <a:solidFill>
                  <a:srgbClr val="743AB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ibre Franklin Medium"/>
                <a:sym typeface="Libre Franklin Medium"/>
              </a:rPr>
              <a:t>(76%–100%)</a:t>
            </a:r>
            <a:endParaRPr sz="9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62" name="Google Shape;362;p9"/>
          <p:cNvSpPr txBox="1"/>
          <p:nvPr/>
        </p:nvSpPr>
        <p:spPr>
          <a:xfrm>
            <a:off x="4338113" y="2286545"/>
            <a:ext cx="1051425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107142"/>
              </a:lnSpc>
            </a:pPr>
            <a:r>
              <a:rPr lang="en-US" sz="900">
                <a:solidFill>
                  <a:srgbClr val="00A3E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ibre Franklin Medium"/>
                <a:sym typeface="Libre Franklin Medium"/>
              </a:rPr>
              <a:t>15–21 correct</a:t>
            </a:r>
            <a:endParaRPr sz="9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107142"/>
              </a:lnSpc>
            </a:pPr>
            <a:r>
              <a:rPr lang="en-US" sz="900">
                <a:solidFill>
                  <a:srgbClr val="00A3E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ibre Franklin Medium"/>
                <a:sym typeface="Libre Franklin Medium"/>
              </a:rPr>
              <a:t>(51%–75%)</a:t>
            </a:r>
            <a:endParaRPr sz="9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63" name="Google Shape;363;p9"/>
          <p:cNvSpPr txBox="1"/>
          <p:nvPr/>
        </p:nvSpPr>
        <p:spPr>
          <a:xfrm>
            <a:off x="4338113" y="2804045"/>
            <a:ext cx="941175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107142"/>
              </a:lnSpc>
            </a:pPr>
            <a:r>
              <a:rPr lang="en-US" sz="900">
                <a:solidFill>
                  <a:srgbClr val="0067B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ibre Franklin Medium"/>
                <a:sym typeface="Libre Franklin Medium"/>
              </a:rPr>
              <a:t>8–14 correct</a:t>
            </a:r>
            <a:endParaRPr sz="9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107142"/>
              </a:lnSpc>
            </a:pPr>
            <a:r>
              <a:rPr lang="en-US" sz="900">
                <a:solidFill>
                  <a:srgbClr val="0067B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ibre Franklin Medium"/>
                <a:sym typeface="Libre Franklin Medium"/>
              </a:rPr>
              <a:t>(26%–50%)</a:t>
            </a:r>
            <a:endParaRPr sz="9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64" name="Google Shape;364;p9"/>
          <p:cNvSpPr txBox="1"/>
          <p:nvPr/>
        </p:nvSpPr>
        <p:spPr>
          <a:xfrm>
            <a:off x="4300538" y="3382748"/>
            <a:ext cx="885825" cy="434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lnSpc>
                <a:spcPct val="107142"/>
              </a:lnSpc>
            </a:pPr>
            <a:r>
              <a:rPr lang="en-US" sz="900">
                <a:solidFill>
                  <a:srgbClr val="00376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ibre Franklin Medium"/>
                <a:sym typeface="Libre Franklin Medium"/>
              </a:rPr>
              <a:t>0–7 correct</a:t>
            </a:r>
            <a:endParaRPr sz="900">
              <a:solidFill>
                <a:schemeClr val="dk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107142"/>
              </a:lnSpc>
            </a:pPr>
            <a:r>
              <a:rPr lang="en-US" sz="900">
                <a:solidFill>
                  <a:srgbClr val="00376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Libre Franklin Medium"/>
                <a:sym typeface="Libre Franklin Medium"/>
              </a:rPr>
              <a:t>(&lt;26%)</a:t>
            </a:r>
            <a:endParaRPr sz="9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" name="Picture 2" title="gray background">
            <a:extLst>
              <a:ext uri="{FF2B5EF4-FFF2-40B4-BE49-F238E27FC236}">
                <a16:creationId xmlns:a16="http://schemas.microsoft.com/office/drawing/2014/main" id="{B036DA4B-5EAE-1C44-9E6E-368BCA35E6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8157"/>
          <a:stretch/>
        </p:blipFill>
        <p:spPr>
          <a:xfrm>
            <a:off x="39218" y="1239927"/>
            <a:ext cx="9065563" cy="449100"/>
          </a:xfrm>
          <a:prstGeom prst="rect">
            <a:avLst/>
          </a:prstGeom>
        </p:spPr>
      </p:pic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0" y="-445168"/>
            <a:ext cx="8169442" cy="216568"/>
          </a:xfrm>
        </p:spPr>
        <p:txBody>
          <a:bodyPr>
            <a:normAutofit/>
          </a:bodyPr>
          <a:lstStyle/>
          <a:p>
            <a:r>
              <a:rPr lang="en-US" sz="800" dirty="0">
                <a:solidFill>
                  <a:srgbClr val="E6E6E6"/>
                </a:solidFill>
              </a:rPr>
              <a:t>Financial (</a:t>
            </a:r>
            <a:r>
              <a:rPr lang="en-US" sz="800" dirty="0" err="1">
                <a:solidFill>
                  <a:srgbClr val="E6E6E6"/>
                </a:solidFill>
              </a:rPr>
              <a:t>il</a:t>
            </a:r>
            <a:r>
              <a:rPr lang="en-US" sz="800" dirty="0">
                <a:solidFill>
                  <a:srgbClr val="E6E6E6"/>
                </a:solidFill>
              </a:rPr>
              <a:t>)literacy is holding steady: 2017-2023</a:t>
            </a:r>
          </a:p>
        </p:txBody>
      </p:sp>
    </p:spTree>
    <p:extLst>
      <p:ext uri="{BB962C8B-B14F-4D97-AF65-F5344CB8AC3E}">
        <p14:creationId xmlns:p14="http://schemas.microsoft.com/office/powerpoint/2010/main" val="3359892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23a1d7d7cb4_0_1191"/>
          <p:cNvSpPr/>
          <p:nvPr/>
        </p:nvSpPr>
        <p:spPr>
          <a:xfrm>
            <a:off x="189986" y="172153"/>
            <a:ext cx="7286850" cy="48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lnSpc>
                <a:spcPct val="134375"/>
              </a:lnSpc>
              <a:buSzPts val="3200"/>
            </a:pPr>
            <a:r>
              <a:rPr lang="en-US" sz="24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Open Sans"/>
              </a:rPr>
              <a:t>What do people know the most and the least</a:t>
            </a:r>
            <a:endParaRPr sz="3000" b="1" dirty="0">
              <a:solidFill>
                <a:schemeClr val="accent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  <a:sym typeface="Open Sans"/>
            </a:endParaRPr>
          </a:p>
        </p:txBody>
      </p:sp>
      <p:sp>
        <p:nvSpPr>
          <p:cNvPr id="2" name="Google Shape;441;g23a1d7d7cb4_0_198">
            <a:extLst>
              <a:ext uri="{FF2B5EF4-FFF2-40B4-BE49-F238E27FC236}">
                <a16:creationId xmlns:a16="http://schemas.microsoft.com/office/drawing/2014/main" id="{A754E099-849A-D58D-EB74-1913F68DAA63}"/>
              </a:ext>
            </a:extLst>
          </p:cNvPr>
          <p:cNvSpPr txBox="1"/>
          <p:nvPr/>
        </p:nvSpPr>
        <p:spPr>
          <a:xfrm>
            <a:off x="5721182" y="4744211"/>
            <a:ext cx="3313575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SzPts val="1200"/>
            </a:pPr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Source: TIAA Institute-GFLEC Personal Finance Index (2023).</a:t>
            </a:r>
            <a:endParaRPr sz="1050" dirty="0"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hart 5" title="% of P-Fin questions answered correctly">
            <a:extLst>
              <a:ext uri="{FF2B5EF4-FFF2-40B4-BE49-F238E27FC236}">
                <a16:creationId xmlns:a16="http://schemas.microsoft.com/office/drawing/2014/main" id="{6B8E5EA0-63FC-8A4C-ABD4-01896EEDA0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8831343"/>
              </p:ext>
            </p:extLst>
          </p:nvPr>
        </p:nvGraphicFramePr>
        <p:xfrm>
          <a:off x="2088740" y="816667"/>
          <a:ext cx="6581468" cy="3948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 title="red box highlight investing, insuring, comprehending risk">
            <a:extLst>
              <a:ext uri="{FF2B5EF4-FFF2-40B4-BE49-F238E27FC236}">
                <a16:creationId xmlns:a16="http://schemas.microsoft.com/office/drawing/2014/main" id="{54B97D5E-1ED9-8E4E-949D-B2C896807EA0}"/>
              </a:ext>
            </a:extLst>
          </p:cNvPr>
          <p:cNvSpPr/>
          <p:nvPr/>
        </p:nvSpPr>
        <p:spPr>
          <a:xfrm>
            <a:off x="838751" y="3359980"/>
            <a:ext cx="5989320" cy="1405568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7DF266-0F08-3B49-A3E3-D08E22F651A7}"/>
              </a:ext>
            </a:extLst>
          </p:cNvPr>
          <p:cNvSpPr txBox="1"/>
          <p:nvPr/>
        </p:nvSpPr>
        <p:spPr>
          <a:xfrm>
            <a:off x="970381" y="1331585"/>
            <a:ext cx="1118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Borrowing</a:t>
            </a:r>
          </a:p>
          <a:p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31394C-8369-D143-85DA-B64D080E9BFD}"/>
              </a:ext>
            </a:extLst>
          </p:cNvPr>
          <p:cNvSpPr txBox="1"/>
          <p:nvPr/>
        </p:nvSpPr>
        <p:spPr>
          <a:xfrm>
            <a:off x="970379" y="1759779"/>
            <a:ext cx="1118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Saving</a:t>
            </a:r>
          </a:p>
          <a:p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2F2A16-58EF-6648-9739-2F2AD70B23E7}"/>
              </a:ext>
            </a:extLst>
          </p:cNvPr>
          <p:cNvSpPr txBox="1"/>
          <p:nvPr/>
        </p:nvSpPr>
        <p:spPr>
          <a:xfrm>
            <a:off x="970379" y="2190806"/>
            <a:ext cx="1118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Consuming</a:t>
            </a:r>
          </a:p>
          <a:p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811223-7696-EE4C-9950-8781446DE624}"/>
              </a:ext>
            </a:extLst>
          </p:cNvPr>
          <p:cNvSpPr txBox="1"/>
          <p:nvPr/>
        </p:nvSpPr>
        <p:spPr>
          <a:xfrm>
            <a:off x="970379" y="2558244"/>
            <a:ext cx="1118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Go-to info sources</a:t>
            </a:r>
          </a:p>
          <a:p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3A570B-8E7B-8448-B595-77F67E4A9DE3}"/>
              </a:ext>
            </a:extLst>
          </p:cNvPr>
          <p:cNvSpPr txBox="1"/>
          <p:nvPr/>
        </p:nvSpPr>
        <p:spPr>
          <a:xfrm>
            <a:off x="970379" y="3044707"/>
            <a:ext cx="1118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Earning</a:t>
            </a:r>
          </a:p>
          <a:p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2BB6A5-8791-4445-A323-5094472AAADE}"/>
              </a:ext>
            </a:extLst>
          </p:cNvPr>
          <p:cNvSpPr txBox="1"/>
          <p:nvPr/>
        </p:nvSpPr>
        <p:spPr>
          <a:xfrm>
            <a:off x="970379" y="3449752"/>
            <a:ext cx="1118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Investing</a:t>
            </a:r>
          </a:p>
          <a:p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C6362A-A5CA-F94C-B4A8-9C527E78C935}"/>
              </a:ext>
            </a:extLst>
          </p:cNvPr>
          <p:cNvSpPr txBox="1"/>
          <p:nvPr/>
        </p:nvSpPr>
        <p:spPr>
          <a:xfrm>
            <a:off x="970379" y="3861206"/>
            <a:ext cx="1118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Insuring</a:t>
            </a:r>
          </a:p>
          <a:p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5A9E19-A51B-9548-8492-163BA94AA235}"/>
              </a:ext>
            </a:extLst>
          </p:cNvPr>
          <p:cNvSpPr txBox="1"/>
          <p:nvPr/>
        </p:nvSpPr>
        <p:spPr>
          <a:xfrm>
            <a:off x="970378" y="4219201"/>
            <a:ext cx="1235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Comprehending risk</a:t>
            </a:r>
          </a:p>
          <a:p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-445168"/>
            <a:ext cx="8169442" cy="216568"/>
          </a:xfrm>
        </p:spPr>
        <p:txBody>
          <a:bodyPr>
            <a:normAutofit/>
          </a:bodyPr>
          <a:lstStyle/>
          <a:p>
            <a:r>
              <a:rPr lang="en-US" sz="800" dirty="0">
                <a:solidFill>
                  <a:srgbClr val="E6E6E6"/>
                </a:solidFill>
              </a:rPr>
              <a:t>What do people know the most and the least</a:t>
            </a:r>
          </a:p>
        </p:txBody>
      </p:sp>
    </p:spTree>
    <p:extLst>
      <p:ext uri="{BB962C8B-B14F-4D97-AF65-F5344CB8AC3E}">
        <p14:creationId xmlns:p14="http://schemas.microsoft.com/office/powerpoint/2010/main" val="228319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8"/>
          <p:cNvSpPr txBox="1"/>
          <p:nvPr/>
        </p:nvSpPr>
        <p:spPr>
          <a:xfrm>
            <a:off x="380812" y="1110105"/>
            <a:ext cx="7624199" cy="2923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sz="165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/>
                <a:sym typeface="Open Sans"/>
              </a:rPr>
              <a:t>Akiko has $1,000 in savings that earns a 2% rate of return over the course of the year.  The inflation rate during the year is 3%.  Which statement is true?  </a:t>
            </a:r>
          </a:p>
          <a:p>
            <a:pPr algn="just">
              <a:spcBef>
                <a:spcPts val="844"/>
              </a:spcBef>
            </a:pPr>
            <a:endParaRPr sz="16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en Sans"/>
              <a:sym typeface="Open Sans"/>
            </a:endParaRPr>
          </a:p>
          <a:p>
            <a:pPr marL="643874" lvl="2" indent="-257174" algn="just">
              <a:spcBef>
                <a:spcPts val="536"/>
              </a:spcBef>
              <a:buClr>
                <a:srgbClr val="0B3153"/>
              </a:buClr>
              <a:buSzPts val="2000"/>
              <a:buFont typeface="Arial"/>
              <a:buChar char="•"/>
            </a:pPr>
            <a:r>
              <a:rPr lang="en-US" sz="165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/>
                <a:sym typeface="Open Sans"/>
              </a:rPr>
              <a:t>She can afford to buy fewer things at the end of the year</a:t>
            </a:r>
          </a:p>
          <a:p>
            <a:pPr marL="643874" lvl="2" indent="-257174" algn="just">
              <a:spcBef>
                <a:spcPts val="536"/>
              </a:spcBef>
              <a:buClr>
                <a:srgbClr val="0B3153"/>
              </a:buClr>
              <a:buSzPts val="2000"/>
              <a:buFont typeface="Arial"/>
              <a:buChar char="•"/>
            </a:pPr>
            <a:r>
              <a:rPr lang="en-US" sz="165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/>
                <a:sym typeface="Open Sans"/>
              </a:rPr>
              <a:t>She can afford to buy more things at the end of the year</a:t>
            </a:r>
          </a:p>
          <a:p>
            <a:pPr marL="643874" lvl="2" indent="-257174" algn="just">
              <a:spcBef>
                <a:spcPts val="536"/>
              </a:spcBef>
              <a:buClr>
                <a:srgbClr val="0B3153"/>
              </a:buClr>
              <a:buSzPts val="2000"/>
              <a:buFont typeface="Arial"/>
              <a:buChar char="•"/>
            </a:pPr>
            <a:r>
              <a:rPr lang="en-US" sz="165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/>
                <a:sym typeface="Open Sans"/>
              </a:rPr>
              <a:t>It’s not clear whether she can afford to buy more things or fewer things at the end of year</a:t>
            </a:r>
          </a:p>
          <a:p>
            <a:pPr marL="643874" lvl="2" indent="-257174" algn="just">
              <a:spcBef>
                <a:spcPts val="536"/>
              </a:spcBef>
              <a:buClr>
                <a:srgbClr val="0B3153"/>
              </a:buClr>
              <a:buSzPts val="2000"/>
              <a:buFont typeface="Arial"/>
              <a:buChar char="•"/>
            </a:pPr>
            <a:r>
              <a:rPr lang="en-US" sz="165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/>
                <a:sym typeface="Open Sans"/>
              </a:rPr>
              <a:t>Don’t know</a:t>
            </a:r>
          </a:p>
          <a:p>
            <a:pPr marL="643874" lvl="2" indent="-257174" algn="just">
              <a:spcBef>
                <a:spcPts val="536"/>
              </a:spcBef>
              <a:buClr>
                <a:srgbClr val="0B3153"/>
              </a:buClr>
              <a:buSzPts val="2000"/>
              <a:buFont typeface="Arial"/>
              <a:buChar char="•"/>
            </a:pPr>
            <a:r>
              <a:rPr lang="en-US" sz="165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/>
                <a:sym typeface="Open Sans"/>
              </a:rPr>
              <a:t>Refuse to answer</a:t>
            </a:r>
          </a:p>
          <a:p>
            <a:pPr marL="7144" indent="-7144" algn="just">
              <a:spcBef>
                <a:spcPts val="439"/>
              </a:spcBef>
            </a:pPr>
            <a:endParaRPr sz="16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/>
              <a:sym typeface="Calibri"/>
            </a:endParaRPr>
          </a:p>
        </p:txBody>
      </p:sp>
      <p:sp>
        <p:nvSpPr>
          <p:cNvPr id="289" name="Google Shape;289;p8"/>
          <p:cNvSpPr/>
          <p:nvPr/>
        </p:nvSpPr>
        <p:spPr>
          <a:xfrm>
            <a:off x="380812" y="187341"/>
            <a:ext cx="7940683" cy="56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134375"/>
              </a:lnSpc>
            </a:pPr>
            <a:r>
              <a:rPr lang="en-US" sz="24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/>
                <a:sym typeface="Open Sans"/>
              </a:rPr>
              <a:t>Zooming in: Inflation knowledge </a:t>
            </a:r>
          </a:p>
        </p:txBody>
      </p:sp>
      <p:sp>
        <p:nvSpPr>
          <p:cNvPr id="291" name="Google Shape;291;p8" title="bakcground"/>
          <p:cNvSpPr/>
          <p:nvPr/>
        </p:nvSpPr>
        <p:spPr>
          <a:xfrm>
            <a:off x="5821172" y="2994201"/>
            <a:ext cx="2658830" cy="1704737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/>
              <a:sym typeface="Calibri"/>
            </a:endParaRPr>
          </a:p>
        </p:txBody>
      </p:sp>
      <p:sp>
        <p:nvSpPr>
          <p:cNvPr id="292" name="Google Shape;292;p8"/>
          <p:cNvSpPr txBox="1"/>
          <p:nvPr/>
        </p:nvSpPr>
        <p:spPr>
          <a:xfrm>
            <a:off x="5958752" y="3234864"/>
            <a:ext cx="2658830" cy="1338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54166"/>
              </a:buClr>
              <a:buSzPts val="2000"/>
            </a:pPr>
            <a:r>
              <a:rPr lang="en-US" sz="1650" b="1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Results:</a:t>
            </a:r>
            <a:endParaRPr sz="16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buClr>
                <a:srgbClr val="054166"/>
              </a:buClr>
              <a:buSzPts val="2000"/>
            </a:pPr>
            <a:r>
              <a:rPr lang="en-US" sz="1650" b="1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Correct		</a:t>
            </a:r>
            <a:r>
              <a:rPr lang="en-US" sz="1650" b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55%</a:t>
            </a:r>
          </a:p>
          <a:p>
            <a:pPr>
              <a:buClr>
                <a:srgbClr val="054166"/>
              </a:buClr>
              <a:buSzPts val="2000"/>
            </a:pPr>
            <a:r>
              <a:rPr lang="en-US" sz="1650" b="1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Incorrect		17%</a:t>
            </a:r>
          </a:p>
          <a:p>
            <a:pPr>
              <a:buClr>
                <a:srgbClr val="054166"/>
              </a:buClr>
              <a:buSzPts val="2000"/>
            </a:pPr>
            <a:r>
              <a:rPr lang="en-US" sz="1650" b="1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Don’t Know	</a:t>
            </a:r>
            <a:r>
              <a:rPr lang="en-US" sz="1650" b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27%</a:t>
            </a:r>
          </a:p>
          <a:p>
            <a:pPr>
              <a:buClr>
                <a:srgbClr val="054166"/>
              </a:buClr>
              <a:buSzPts val="2000"/>
            </a:pPr>
            <a:r>
              <a:rPr lang="en-US" sz="1650" b="1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No Answer	  1%</a:t>
            </a:r>
            <a:endParaRPr sz="1650" b="1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93" name="Google Shape;293;p8"/>
          <p:cNvSpPr txBox="1"/>
          <p:nvPr/>
        </p:nvSpPr>
        <p:spPr>
          <a:xfrm>
            <a:off x="5772562" y="4748440"/>
            <a:ext cx="3338145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9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Source: TIAA Institute-GFLEC Personal Finance Index (2023).</a:t>
            </a:r>
            <a:endParaRPr sz="10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-445168"/>
            <a:ext cx="8169442" cy="216568"/>
          </a:xfrm>
        </p:spPr>
        <p:txBody>
          <a:bodyPr>
            <a:normAutofit fontScale="90000"/>
          </a:bodyPr>
          <a:lstStyle/>
          <a:p>
            <a:r>
              <a:rPr lang="en-US" sz="800" dirty="0">
                <a:solidFill>
                  <a:srgbClr val="E6E6E6"/>
                </a:solidFill>
              </a:rPr>
              <a:t>Zooming in: Inflation knowledge </a:t>
            </a:r>
            <a:br>
              <a:rPr lang="en-US" sz="800" dirty="0">
                <a:solidFill>
                  <a:srgbClr val="E6E6E6"/>
                </a:solidFill>
              </a:rPr>
            </a:br>
            <a:endParaRPr lang="en-US" sz="800" dirty="0">
              <a:solidFill>
                <a:srgbClr val="E6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9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8"/>
          <p:cNvSpPr/>
          <p:nvPr/>
        </p:nvSpPr>
        <p:spPr>
          <a:xfrm>
            <a:off x="380812" y="187341"/>
            <a:ext cx="7940683" cy="56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134375"/>
              </a:lnSpc>
            </a:pPr>
            <a:r>
              <a:rPr lang="en-US" sz="24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/>
                <a:sym typeface="Open Sans"/>
              </a:rPr>
              <a:t>Inflation knowledge, by gender</a:t>
            </a:r>
          </a:p>
        </p:txBody>
      </p:sp>
      <p:sp>
        <p:nvSpPr>
          <p:cNvPr id="293" name="Google Shape;293;p8"/>
          <p:cNvSpPr txBox="1"/>
          <p:nvPr/>
        </p:nvSpPr>
        <p:spPr>
          <a:xfrm>
            <a:off x="5772562" y="4748440"/>
            <a:ext cx="3338145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9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Source: TIAA Institute-GFLEC Personal Finance Index (2023).</a:t>
            </a:r>
            <a:endParaRPr sz="10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aphicFrame>
        <p:nvGraphicFramePr>
          <p:cNvPr id="7" name="Chart 6" title=" % who answered inflation question correctly men vs women">
            <a:extLst>
              <a:ext uri="{FF2B5EF4-FFF2-40B4-BE49-F238E27FC236}">
                <a16:creationId xmlns:a16="http://schemas.microsoft.com/office/drawing/2014/main" id="{50631598-0DDB-45F0-A038-0476D9D888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7181064"/>
              </p:ext>
            </p:extLst>
          </p:nvPr>
        </p:nvGraphicFramePr>
        <p:xfrm>
          <a:off x="1363578" y="1318053"/>
          <a:ext cx="6112043" cy="3236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Google Shape;590;p22">
            <a:extLst>
              <a:ext uri="{FF2B5EF4-FFF2-40B4-BE49-F238E27FC236}">
                <a16:creationId xmlns:a16="http://schemas.microsoft.com/office/drawing/2014/main" id="{DAF38042-2752-4A89-A30B-804DC496BF9A}"/>
              </a:ext>
            </a:extLst>
          </p:cNvPr>
          <p:cNvSpPr txBox="1"/>
          <p:nvPr/>
        </p:nvSpPr>
        <p:spPr>
          <a:xfrm>
            <a:off x="2263528" y="1036528"/>
            <a:ext cx="496753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i="1" dirty="0">
                <a:solidFill>
                  <a:schemeClr val="bg2">
                    <a:lumMod val="50000"/>
                  </a:schemeClr>
                </a:solidFill>
                <a:sym typeface="Arial"/>
              </a:rPr>
              <a:t>% who answered inflation question correctly</a:t>
            </a:r>
            <a:endParaRPr sz="1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-445168"/>
            <a:ext cx="8169442" cy="216568"/>
          </a:xfrm>
        </p:spPr>
        <p:txBody>
          <a:bodyPr>
            <a:normAutofit/>
          </a:bodyPr>
          <a:lstStyle/>
          <a:p>
            <a:r>
              <a:rPr lang="en-US" sz="800" dirty="0">
                <a:solidFill>
                  <a:srgbClr val="E6E6E6"/>
                </a:solidFill>
              </a:rPr>
              <a:t>Inflation knowledge, by gender</a:t>
            </a:r>
          </a:p>
        </p:txBody>
      </p:sp>
    </p:spTree>
    <p:extLst>
      <p:ext uri="{BB962C8B-B14F-4D97-AF65-F5344CB8AC3E}">
        <p14:creationId xmlns:p14="http://schemas.microsoft.com/office/powerpoint/2010/main" val="1243453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8"/>
          <p:cNvSpPr/>
          <p:nvPr/>
        </p:nvSpPr>
        <p:spPr>
          <a:xfrm>
            <a:off x="380812" y="187341"/>
            <a:ext cx="7940683" cy="56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134375"/>
              </a:lnSpc>
            </a:pPr>
            <a:r>
              <a:rPr lang="en-US" sz="24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/>
                <a:sym typeface="Open Sans"/>
              </a:rPr>
              <a:t>Inflation knowledge, by age</a:t>
            </a:r>
          </a:p>
        </p:txBody>
      </p:sp>
      <p:sp>
        <p:nvSpPr>
          <p:cNvPr id="293" name="Google Shape;293;p8"/>
          <p:cNvSpPr txBox="1"/>
          <p:nvPr/>
        </p:nvSpPr>
        <p:spPr>
          <a:xfrm>
            <a:off x="5772562" y="4748440"/>
            <a:ext cx="3338145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9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Source: TIAA Institute-GFLEC Personal Finance Index (2023).</a:t>
            </a:r>
            <a:endParaRPr sz="10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" name="Google Shape;590;p22">
            <a:extLst>
              <a:ext uri="{FF2B5EF4-FFF2-40B4-BE49-F238E27FC236}">
                <a16:creationId xmlns:a16="http://schemas.microsoft.com/office/drawing/2014/main" id="{DAF38042-2752-4A89-A30B-804DC496BF9A}"/>
              </a:ext>
            </a:extLst>
          </p:cNvPr>
          <p:cNvSpPr txBox="1"/>
          <p:nvPr/>
        </p:nvSpPr>
        <p:spPr>
          <a:xfrm>
            <a:off x="2474097" y="1198100"/>
            <a:ext cx="496753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1" dirty="0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1" dirty="0">
                <a:solidFill>
                  <a:schemeClr val="bg2">
                    <a:lumMod val="50000"/>
                  </a:schemeClr>
                </a:solidFill>
                <a:sym typeface="Arial"/>
              </a:rPr>
              <a:t>% who answered inflation question correctly</a:t>
            </a:r>
            <a:endParaRPr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6" name="Chart 5" title=" % who answered inflation question correctly by age">
            <a:extLst>
              <a:ext uri="{FF2B5EF4-FFF2-40B4-BE49-F238E27FC236}">
                <a16:creationId xmlns:a16="http://schemas.microsoft.com/office/drawing/2014/main" id="{7D2A4BB6-CCB5-42DA-9D67-D32273DA8A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7017670"/>
              </p:ext>
            </p:extLst>
          </p:nvPr>
        </p:nvGraphicFramePr>
        <p:xfrm>
          <a:off x="1604211" y="1405819"/>
          <a:ext cx="5967663" cy="3342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-445168"/>
            <a:ext cx="8169442" cy="216568"/>
          </a:xfrm>
        </p:spPr>
        <p:txBody>
          <a:bodyPr>
            <a:normAutofit/>
          </a:bodyPr>
          <a:lstStyle/>
          <a:p>
            <a:r>
              <a:rPr lang="en-US" sz="800" dirty="0">
                <a:solidFill>
                  <a:srgbClr val="E6E6E6"/>
                </a:solidFill>
              </a:rPr>
              <a:t>Inflation knowledge, by age</a:t>
            </a:r>
          </a:p>
        </p:txBody>
      </p:sp>
    </p:spTree>
    <p:extLst>
      <p:ext uri="{BB962C8B-B14F-4D97-AF65-F5344CB8AC3E}">
        <p14:creationId xmlns:p14="http://schemas.microsoft.com/office/powerpoint/2010/main" val="1131181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8"/>
          <p:cNvSpPr/>
          <p:nvPr/>
        </p:nvSpPr>
        <p:spPr>
          <a:xfrm>
            <a:off x="380812" y="187341"/>
            <a:ext cx="7940683" cy="56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134375"/>
              </a:lnSpc>
            </a:pPr>
            <a:r>
              <a:rPr lang="en-US" sz="24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/>
                <a:sym typeface="Open Sans"/>
              </a:rPr>
              <a:t>Inflation knowledge, by race/ethnicity</a:t>
            </a:r>
          </a:p>
        </p:txBody>
      </p:sp>
      <p:sp>
        <p:nvSpPr>
          <p:cNvPr id="293" name="Google Shape;293;p8"/>
          <p:cNvSpPr txBox="1"/>
          <p:nvPr/>
        </p:nvSpPr>
        <p:spPr>
          <a:xfrm>
            <a:off x="5772562" y="4748440"/>
            <a:ext cx="3338145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9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Source: TIAA Institute-GFLEC Personal Finance Index (2023).</a:t>
            </a:r>
            <a:endParaRPr sz="10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" name="Google Shape;590;p22">
            <a:extLst>
              <a:ext uri="{FF2B5EF4-FFF2-40B4-BE49-F238E27FC236}">
                <a16:creationId xmlns:a16="http://schemas.microsoft.com/office/drawing/2014/main" id="{DAF38042-2752-4A89-A30B-804DC496BF9A}"/>
              </a:ext>
            </a:extLst>
          </p:cNvPr>
          <p:cNvSpPr txBox="1"/>
          <p:nvPr/>
        </p:nvSpPr>
        <p:spPr>
          <a:xfrm>
            <a:off x="2474097" y="1198100"/>
            <a:ext cx="496753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1" dirty="0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1" dirty="0">
                <a:solidFill>
                  <a:schemeClr val="bg2">
                    <a:lumMod val="50000"/>
                  </a:schemeClr>
                </a:solidFill>
                <a:sym typeface="Arial"/>
              </a:rPr>
              <a:t>% who answered inflation question correctly</a:t>
            </a:r>
            <a:endParaRPr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7" name="Chart 6" title=" % who answered inflation question correctly by race">
            <a:extLst>
              <a:ext uri="{FF2B5EF4-FFF2-40B4-BE49-F238E27FC236}">
                <a16:creationId xmlns:a16="http://schemas.microsoft.com/office/drawing/2014/main" id="{869AB01A-0616-4040-AD8C-677DFCE2DC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1132613"/>
              </p:ext>
            </p:extLst>
          </p:nvPr>
        </p:nvGraphicFramePr>
        <p:xfrm>
          <a:off x="1332398" y="1032964"/>
          <a:ext cx="6255518" cy="3555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-445168"/>
            <a:ext cx="8169442" cy="216568"/>
          </a:xfrm>
        </p:spPr>
        <p:txBody>
          <a:bodyPr>
            <a:normAutofit/>
          </a:bodyPr>
          <a:lstStyle/>
          <a:p>
            <a:r>
              <a:rPr lang="en-US" sz="800" dirty="0">
                <a:solidFill>
                  <a:srgbClr val="E6E6E6"/>
                </a:solidFill>
              </a:rPr>
              <a:t>Inflation knowledge, by race/ethnicity</a:t>
            </a:r>
          </a:p>
        </p:txBody>
      </p:sp>
    </p:spTree>
    <p:extLst>
      <p:ext uri="{BB962C8B-B14F-4D97-AF65-F5344CB8AC3E}">
        <p14:creationId xmlns:p14="http://schemas.microsoft.com/office/powerpoint/2010/main" val="1855730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23a1d7d7cb4_0_1047"/>
          <p:cNvSpPr/>
          <p:nvPr/>
        </p:nvSpPr>
        <p:spPr>
          <a:xfrm>
            <a:off x="189296" y="107619"/>
            <a:ext cx="8954703" cy="448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lnSpc>
                <a:spcPct val="153571"/>
              </a:lnSpc>
              <a:buSzPts val="2800"/>
            </a:pPr>
            <a:r>
              <a:rPr lang="en-US" sz="28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Open Sans"/>
              </a:rPr>
              <a:t>Gaps in financial knowledge: Racial/Ethnic groups</a:t>
            </a:r>
          </a:p>
        </p:txBody>
      </p:sp>
      <p:pic>
        <p:nvPicPr>
          <p:cNvPr id="2" name="Picture 1" title="% of P-Fin Index questions answered correctly and Distribution of correct answers to P-Fin Index questions">
            <a:extLst>
              <a:ext uri="{FF2B5EF4-FFF2-40B4-BE49-F238E27FC236}">
                <a16:creationId xmlns:a16="http://schemas.microsoft.com/office/drawing/2014/main" id="{E980F9B1-6B26-47A8-B56A-8184BE1AC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827" y="1358588"/>
            <a:ext cx="8587639" cy="2939667"/>
          </a:xfrm>
          <a:prstGeom prst="rect">
            <a:avLst/>
          </a:prstGeom>
        </p:spPr>
      </p:pic>
      <p:sp>
        <p:nvSpPr>
          <p:cNvPr id="31" name="Google Shape;544;p20">
            <a:extLst>
              <a:ext uri="{FF2B5EF4-FFF2-40B4-BE49-F238E27FC236}">
                <a16:creationId xmlns:a16="http://schemas.microsoft.com/office/drawing/2014/main" id="{4E756888-E8C5-4C21-8297-F375F1D53964}"/>
              </a:ext>
            </a:extLst>
          </p:cNvPr>
          <p:cNvSpPr txBox="1"/>
          <p:nvPr/>
        </p:nvSpPr>
        <p:spPr>
          <a:xfrm>
            <a:off x="5356458" y="4340824"/>
            <a:ext cx="3787542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Source: TIAA Institute-GFLEC Personal Finance Index (202</a:t>
            </a:r>
            <a:r>
              <a:rPr lang="en-US" sz="1000" dirty="0"/>
              <a:t>3</a:t>
            </a:r>
            <a:r>
              <a:rPr lang="en-US" sz="1000" b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endParaRPr sz="10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445168"/>
            <a:ext cx="8169442" cy="216568"/>
          </a:xfrm>
        </p:spPr>
        <p:txBody>
          <a:bodyPr>
            <a:normAutofit/>
          </a:bodyPr>
          <a:lstStyle/>
          <a:p>
            <a:r>
              <a:rPr lang="en-US" sz="800" dirty="0">
                <a:solidFill>
                  <a:srgbClr val="E6E6E6"/>
                </a:solidFill>
              </a:rPr>
              <a:t>Gaps in financial knowledge: Racial/Ethnic groups</a:t>
            </a:r>
          </a:p>
        </p:txBody>
      </p:sp>
    </p:spTree>
    <p:extLst>
      <p:ext uri="{BB962C8B-B14F-4D97-AF65-F5344CB8AC3E}">
        <p14:creationId xmlns:p14="http://schemas.microsoft.com/office/powerpoint/2010/main" val="4018795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23a1d7d7cb4_0_1047"/>
          <p:cNvSpPr/>
          <p:nvPr/>
        </p:nvSpPr>
        <p:spPr>
          <a:xfrm>
            <a:off x="189296" y="107619"/>
            <a:ext cx="8954703" cy="448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lnSpc>
                <a:spcPct val="153571"/>
              </a:lnSpc>
              <a:buSzPts val="2800"/>
            </a:pPr>
            <a:r>
              <a:rPr lang="en-US" sz="28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Open Sans"/>
              </a:rPr>
              <a:t>Gaps in financial knowledge:  Age groups/cohorts</a:t>
            </a:r>
          </a:p>
        </p:txBody>
      </p:sp>
      <p:sp>
        <p:nvSpPr>
          <p:cNvPr id="31" name="Google Shape;544;p20">
            <a:extLst>
              <a:ext uri="{FF2B5EF4-FFF2-40B4-BE49-F238E27FC236}">
                <a16:creationId xmlns:a16="http://schemas.microsoft.com/office/drawing/2014/main" id="{4E756888-E8C5-4C21-8297-F375F1D53964}"/>
              </a:ext>
            </a:extLst>
          </p:cNvPr>
          <p:cNvSpPr txBox="1"/>
          <p:nvPr/>
        </p:nvSpPr>
        <p:spPr>
          <a:xfrm>
            <a:off x="5356457" y="4789699"/>
            <a:ext cx="3787542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Source: TIAA Institute-GFLEC Personal Finance Index (202</a:t>
            </a:r>
            <a:r>
              <a:rPr lang="en-US" sz="1000" dirty="0"/>
              <a:t>3</a:t>
            </a:r>
            <a:r>
              <a:rPr lang="en-US" sz="1000" b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endParaRPr sz="1000" dirty="0"/>
          </a:p>
        </p:txBody>
      </p:sp>
      <p:grpSp>
        <p:nvGrpSpPr>
          <p:cNvPr id="23" name="Group 22" title="% of P-Fin Index questions answered correctly and Distribution of correct answers to P-Fin Index questions">
            <a:extLst>
              <a:ext uri="{FF2B5EF4-FFF2-40B4-BE49-F238E27FC236}">
                <a16:creationId xmlns:a16="http://schemas.microsoft.com/office/drawing/2014/main" id="{95E74104-8940-442C-8BF5-195DEA9337F3}"/>
              </a:ext>
            </a:extLst>
          </p:cNvPr>
          <p:cNvGrpSpPr/>
          <p:nvPr/>
        </p:nvGrpSpPr>
        <p:grpSpPr>
          <a:xfrm>
            <a:off x="200884" y="1192013"/>
            <a:ext cx="9106386" cy="3476240"/>
            <a:chOff x="220627" y="1623187"/>
            <a:chExt cx="12268185" cy="4367536"/>
          </a:xfrm>
        </p:grpSpPr>
        <p:graphicFrame>
          <p:nvGraphicFramePr>
            <p:cNvPr id="24" name="Chart 23">
              <a:extLst>
                <a:ext uri="{FF2B5EF4-FFF2-40B4-BE49-F238E27FC236}">
                  <a16:creationId xmlns:a16="http://schemas.microsoft.com/office/drawing/2014/main" id="{D70A8C43-6A38-4282-A9CC-34D61944405C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6767242" y="1748431"/>
            <a:ext cx="5448558" cy="396733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20AB90D-005C-41C8-935D-A393EA80C4F9}"/>
                </a:ext>
              </a:extLst>
            </p:cNvPr>
            <p:cNvGrpSpPr/>
            <p:nvPr/>
          </p:nvGrpSpPr>
          <p:grpSpPr>
            <a:xfrm>
              <a:off x="220627" y="1623187"/>
              <a:ext cx="12268185" cy="4367536"/>
              <a:chOff x="220627" y="1623187"/>
              <a:chExt cx="12268185" cy="4367536"/>
            </a:xfrm>
          </p:grpSpPr>
          <p:sp>
            <p:nvSpPr>
              <p:cNvPr id="26" name="Google Shape;462;p15">
                <a:extLst>
                  <a:ext uri="{FF2B5EF4-FFF2-40B4-BE49-F238E27FC236}">
                    <a16:creationId xmlns:a16="http://schemas.microsoft.com/office/drawing/2014/main" id="{C11724BD-C6F3-4DF8-A28C-971753D6CCA7}"/>
                  </a:ext>
                </a:extLst>
              </p:cNvPr>
              <p:cNvSpPr txBox="1"/>
              <p:nvPr/>
            </p:nvSpPr>
            <p:spPr>
              <a:xfrm>
                <a:off x="6410185" y="1623187"/>
                <a:ext cx="6078627" cy="3866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i="1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Distribution of correct answers to P-Fin questions</a:t>
                </a:r>
                <a:endParaRPr dirty="0"/>
              </a:p>
            </p:txBody>
          </p:sp>
          <p:sp>
            <p:nvSpPr>
              <p:cNvPr id="27" name="Google Shape;464;p15">
                <a:extLst>
                  <a:ext uri="{FF2B5EF4-FFF2-40B4-BE49-F238E27FC236}">
                    <a16:creationId xmlns:a16="http://schemas.microsoft.com/office/drawing/2014/main" id="{D5BB4B5F-CE76-45A7-80B2-43010D072343}"/>
                  </a:ext>
                </a:extLst>
              </p:cNvPr>
              <p:cNvSpPr txBox="1"/>
              <p:nvPr/>
            </p:nvSpPr>
            <p:spPr>
              <a:xfrm>
                <a:off x="409460" y="1667276"/>
                <a:ext cx="5128809" cy="6573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i="1" dirty="0"/>
                  <a:t>% of</a:t>
                </a:r>
                <a:r>
                  <a:rPr lang="en-US" i="1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P-Fin Index questions answered correctly</a:t>
                </a:r>
                <a:endParaRPr dirty="0"/>
              </a:p>
            </p:txBody>
          </p:sp>
          <p:sp>
            <p:nvSpPr>
              <p:cNvPr id="28" name="Google Shape;467;p15">
                <a:extLst>
                  <a:ext uri="{FF2B5EF4-FFF2-40B4-BE49-F238E27FC236}">
                    <a16:creationId xmlns:a16="http://schemas.microsoft.com/office/drawing/2014/main" id="{D0289D4D-A0A3-4391-84AC-7D676CDFB903}"/>
                  </a:ext>
                </a:extLst>
              </p:cNvPr>
              <p:cNvSpPr txBox="1"/>
              <p:nvPr/>
            </p:nvSpPr>
            <p:spPr>
              <a:xfrm>
                <a:off x="3448550" y="3681150"/>
                <a:ext cx="7179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700" dirty="0">
                    <a:solidFill>
                      <a:schemeClr val="lt1"/>
                    </a:solidFill>
                    <a:latin typeface="Arial" panose="020B0604020202020204" pitchFamily="34" charset="0"/>
                    <a:ea typeface="Open Sans"/>
                    <a:cs typeface="Arial" panose="020B0604020202020204" pitchFamily="34" charset="0"/>
                    <a:sym typeface="Open Sans"/>
                  </a:rPr>
                  <a:t>43%</a:t>
                </a:r>
                <a:endParaRPr sz="1700" dirty="0">
                  <a:solidFill>
                    <a:schemeClr val="lt1"/>
                  </a:solidFill>
                  <a:latin typeface="Arial" panose="020B0604020202020204" pitchFamily="34" charset="0"/>
                  <a:ea typeface="Open Sans"/>
                  <a:cs typeface="Arial" panose="020B0604020202020204" pitchFamily="34" charset="0"/>
                  <a:sym typeface="Open Sans"/>
                </a:endParaRPr>
              </a:p>
            </p:txBody>
          </p:sp>
          <p:sp>
            <p:nvSpPr>
              <p:cNvPr id="29" name="Google Shape;468;p15">
                <a:extLst>
                  <a:ext uri="{FF2B5EF4-FFF2-40B4-BE49-F238E27FC236}">
                    <a16:creationId xmlns:a16="http://schemas.microsoft.com/office/drawing/2014/main" id="{06369A3B-33E9-46DB-BDAA-91051AB5FAEC}"/>
                  </a:ext>
                </a:extLst>
              </p:cNvPr>
              <p:cNvSpPr txBox="1"/>
              <p:nvPr/>
            </p:nvSpPr>
            <p:spPr>
              <a:xfrm>
                <a:off x="1569725" y="3157938"/>
                <a:ext cx="7179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700" dirty="0">
                    <a:solidFill>
                      <a:schemeClr val="lt1"/>
                    </a:solidFill>
                    <a:latin typeface="Arial" panose="020B0604020202020204" pitchFamily="34" charset="0"/>
                    <a:ea typeface="Open Sans"/>
                    <a:cs typeface="Arial" panose="020B0604020202020204" pitchFamily="34" charset="0"/>
                    <a:sym typeface="Open Sans"/>
                  </a:rPr>
                  <a:t>53%</a:t>
                </a:r>
                <a:endParaRPr sz="1700" dirty="0">
                  <a:solidFill>
                    <a:schemeClr val="lt1"/>
                  </a:solidFill>
                  <a:latin typeface="Arial" panose="020B0604020202020204" pitchFamily="34" charset="0"/>
                  <a:ea typeface="Open Sans"/>
                  <a:cs typeface="Arial" panose="020B0604020202020204" pitchFamily="34" charset="0"/>
                  <a:sym typeface="Open Sans"/>
                </a:endParaRPr>
              </a:p>
            </p:txBody>
          </p:sp>
          <p:sp>
            <p:nvSpPr>
              <p:cNvPr id="30" name="Google Shape;470;p15">
                <a:extLst>
                  <a:ext uri="{FF2B5EF4-FFF2-40B4-BE49-F238E27FC236}">
                    <a16:creationId xmlns:a16="http://schemas.microsoft.com/office/drawing/2014/main" id="{CE203086-CB0C-4FA8-95B6-AC775EB42DDD}"/>
                  </a:ext>
                </a:extLst>
              </p:cNvPr>
              <p:cNvSpPr txBox="1"/>
              <p:nvPr/>
            </p:nvSpPr>
            <p:spPr>
              <a:xfrm>
                <a:off x="7068816" y="5716484"/>
                <a:ext cx="906300" cy="24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dirty="0">
                    <a:solidFill>
                      <a:schemeClr val="tx2">
                        <a:lumMod val="10000"/>
                      </a:schemeClr>
                    </a:solidFill>
                    <a:latin typeface="Libre Franklin"/>
                    <a:ea typeface="Libre Franklin"/>
                    <a:cs typeface="Libre Franklin"/>
                    <a:sym typeface="Libre Franklin"/>
                  </a:rPr>
                  <a:t>18-29</a:t>
                </a:r>
                <a:endParaRPr dirty="0">
                  <a:solidFill>
                    <a:schemeClr val="tx2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2" name="Google Shape;471;p15">
                <a:extLst>
                  <a:ext uri="{FF2B5EF4-FFF2-40B4-BE49-F238E27FC236}">
                    <a16:creationId xmlns:a16="http://schemas.microsoft.com/office/drawing/2014/main" id="{1A148B38-52A1-480B-A133-5328F37B8000}"/>
                  </a:ext>
                </a:extLst>
              </p:cNvPr>
              <p:cNvSpPr txBox="1"/>
              <p:nvPr/>
            </p:nvSpPr>
            <p:spPr>
              <a:xfrm>
                <a:off x="8376694" y="5741423"/>
                <a:ext cx="906300" cy="24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dirty="0">
                    <a:solidFill>
                      <a:schemeClr val="tx2">
                        <a:lumMod val="10000"/>
                      </a:schemeClr>
                    </a:solidFill>
                    <a:latin typeface="Libre Franklin"/>
                    <a:ea typeface="Libre Franklin"/>
                    <a:cs typeface="Libre Franklin"/>
                    <a:sym typeface="Libre Franklin"/>
                  </a:rPr>
                  <a:t>30-44</a:t>
                </a:r>
                <a:endParaRPr dirty="0">
                  <a:solidFill>
                    <a:schemeClr val="tx2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3" name="Google Shape;472;p15">
                <a:extLst>
                  <a:ext uri="{FF2B5EF4-FFF2-40B4-BE49-F238E27FC236}">
                    <a16:creationId xmlns:a16="http://schemas.microsoft.com/office/drawing/2014/main" id="{768DB77C-5CCE-4F0E-A555-0FADE9093DC8}"/>
                  </a:ext>
                </a:extLst>
              </p:cNvPr>
              <p:cNvSpPr txBox="1"/>
              <p:nvPr/>
            </p:nvSpPr>
            <p:spPr>
              <a:xfrm>
                <a:off x="5589897" y="4746584"/>
                <a:ext cx="1403476" cy="685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714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dirty="0">
                    <a:solidFill>
                      <a:srgbClr val="003765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0–7 correct</a:t>
                </a:r>
                <a:endParaRPr dirty="0"/>
              </a:p>
              <a:p>
                <a:pPr marL="0" marR="0" lvl="0" indent="0" algn="l" rtl="0">
                  <a:lnSpc>
                    <a:spcPct val="10714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dirty="0">
                    <a:solidFill>
                      <a:srgbClr val="003765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(&lt;26%)</a:t>
                </a:r>
                <a:endParaRPr dirty="0"/>
              </a:p>
            </p:txBody>
          </p:sp>
          <p:sp>
            <p:nvSpPr>
              <p:cNvPr id="34" name="Google Shape;473;p15">
                <a:extLst>
                  <a:ext uri="{FF2B5EF4-FFF2-40B4-BE49-F238E27FC236}">
                    <a16:creationId xmlns:a16="http://schemas.microsoft.com/office/drawing/2014/main" id="{AD79A464-1ED8-49E2-949B-8831D05F99F8}"/>
                  </a:ext>
                </a:extLst>
              </p:cNvPr>
              <p:cNvSpPr txBox="1"/>
              <p:nvPr/>
            </p:nvSpPr>
            <p:spPr>
              <a:xfrm>
                <a:off x="5572628" y="3857179"/>
                <a:ext cx="1729801" cy="6333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714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dirty="0">
                    <a:solidFill>
                      <a:srgbClr val="0067B9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8–14 correct</a:t>
                </a:r>
                <a:endParaRPr dirty="0"/>
              </a:p>
              <a:p>
                <a:pPr marL="0" marR="0" lvl="0" indent="0" algn="l" rtl="0">
                  <a:lnSpc>
                    <a:spcPct val="10714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dirty="0">
                    <a:solidFill>
                      <a:srgbClr val="0067B9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(26%–50%)</a:t>
                </a:r>
                <a:endParaRPr dirty="0"/>
              </a:p>
            </p:txBody>
          </p:sp>
          <p:sp>
            <p:nvSpPr>
              <p:cNvPr id="35" name="Google Shape;474;p15">
                <a:extLst>
                  <a:ext uri="{FF2B5EF4-FFF2-40B4-BE49-F238E27FC236}">
                    <a16:creationId xmlns:a16="http://schemas.microsoft.com/office/drawing/2014/main" id="{467BAC57-86F3-4BE8-B17F-D68E4AA4F15F}"/>
                  </a:ext>
                </a:extLst>
              </p:cNvPr>
              <p:cNvSpPr txBox="1"/>
              <p:nvPr/>
            </p:nvSpPr>
            <p:spPr>
              <a:xfrm>
                <a:off x="5589897" y="3157938"/>
                <a:ext cx="1729801" cy="4431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714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dirty="0">
                    <a:solidFill>
                      <a:srgbClr val="00A3E0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15–21 correct</a:t>
                </a:r>
                <a:endParaRPr dirty="0"/>
              </a:p>
              <a:p>
                <a:pPr marL="0" marR="0" lvl="0" indent="0" algn="l" rtl="0">
                  <a:lnSpc>
                    <a:spcPct val="10714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dirty="0">
                    <a:solidFill>
                      <a:srgbClr val="00A3E0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(51%–75%)</a:t>
                </a:r>
                <a:endParaRPr dirty="0"/>
              </a:p>
            </p:txBody>
          </p:sp>
          <p:sp>
            <p:nvSpPr>
              <p:cNvPr id="36" name="Google Shape;475;p15">
                <a:extLst>
                  <a:ext uri="{FF2B5EF4-FFF2-40B4-BE49-F238E27FC236}">
                    <a16:creationId xmlns:a16="http://schemas.microsoft.com/office/drawing/2014/main" id="{03ED1C99-9366-4E23-8E4E-89202BC76244}"/>
                  </a:ext>
                </a:extLst>
              </p:cNvPr>
              <p:cNvSpPr txBox="1"/>
              <p:nvPr/>
            </p:nvSpPr>
            <p:spPr>
              <a:xfrm>
                <a:off x="5572628" y="2397342"/>
                <a:ext cx="1747070" cy="5639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714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dirty="0">
                    <a:solidFill>
                      <a:srgbClr val="743ABD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22–28 correct</a:t>
                </a:r>
                <a:endParaRPr dirty="0"/>
              </a:p>
              <a:p>
                <a:pPr marL="0" marR="0" lvl="0" indent="0" algn="l" rtl="0">
                  <a:lnSpc>
                    <a:spcPct val="10714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dirty="0">
                    <a:solidFill>
                      <a:srgbClr val="743ABD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(76%–100%)</a:t>
                </a:r>
                <a:endParaRPr dirty="0"/>
              </a:p>
            </p:txBody>
          </p:sp>
          <p:sp>
            <p:nvSpPr>
              <p:cNvPr id="37" name="Google Shape;471;p15">
                <a:extLst>
                  <a:ext uri="{FF2B5EF4-FFF2-40B4-BE49-F238E27FC236}">
                    <a16:creationId xmlns:a16="http://schemas.microsoft.com/office/drawing/2014/main" id="{768B4B3E-8421-4E14-A2F1-20F3C9F3D648}"/>
                  </a:ext>
                </a:extLst>
              </p:cNvPr>
              <p:cNvSpPr txBox="1"/>
              <p:nvPr/>
            </p:nvSpPr>
            <p:spPr>
              <a:xfrm>
                <a:off x="9684573" y="5718483"/>
                <a:ext cx="906300" cy="24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dirty="0">
                    <a:solidFill>
                      <a:schemeClr val="tx2">
                        <a:lumMod val="10000"/>
                      </a:schemeClr>
                    </a:solidFill>
                    <a:latin typeface="Libre Franklin"/>
                    <a:ea typeface="Libre Franklin"/>
                    <a:cs typeface="Libre Franklin"/>
                    <a:sym typeface="Libre Franklin"/>
                  </a:rPr>
                  <a:t>45-59</a:t>
                </a:r>
                <a:endParaRPr dirty="0">
                  <a:solidFill>
                    <a:schemeClr val="tx2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8" name="Google Shape;471;p15">
                <a:extLst>
                  <a:ext uri="{FF2B5EF4-FFF2-40B4-BE49-F238E27FC236}">
                    <a16:creationId xmlns:a16="http://schemas.microsoft.com/office/drawing/2014/main" id="{4CE3565F-C104-478B-AAC6-6CF534A6B9DB}"/>
                  </a:ext>
                </a:extLst>
              </p:cNvPr>
              <p:cNvSpPr txBox="1"/>
              <p:nvPr/>
            </p:nvSpPr>
            <p:spPr>
              <a:xfrm>
                <a:off x="10992451" y="5739544"/>
                <a:ext cx="906300" cy="24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dirty="0">
                    <a:solidFill>
                      <a:schemeClr val="tx2">
                        <a:lumMod val="10000"/>
                      </a:schemeClr>
                    </a:solidFill>
                    <a:latin typeface="Libre Franklin"/>
                    <a:ea typeface="Libre Franklin"/>
                    <a:cs typeface="Libre Franklin"/>
                    <a:sym typeface="Libre Franklin"/>
                  </a:rPr>
                  <a:t>60+</a:t>
                </a:r>
                <a:endParaRPr dirty="0">
                  <a:solidFill>
                    <a:schemeClr val="tx2">
                      <a:lumMod val="10000"/>
                    </a:schemeClr>
                  </a:solidFill>
                </a:endParaRPr>
              </a:p>
            </p:txBody>
          </p:sp>
          <p:graphicFrame>
            <p:nvGraphicFramePr>
              <p:cNvPr id="39" name="Chart 38">
                <a:extLst>
                  <a:ext uri="{FF2B5EF4-FFF2-40B4-BE49-F238E27FC236}">
                    <a16:creationId xmlns:a16="http://schemas.microsoft.com/office/drawing/2014/main" id="{C0B0B238-589B-4C5F-9ACA-02B645AFA8AA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220627" y="2029951"/>
              <a:ext cx="4928055" cy="368581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40" name="Google Shape;470;p15">
                <a:extLst>
                  <a:ext uri="{FF2B5EF4-FFF2-40B4-BE49-F238E27FC236}">
                    <a16:creationId xmlns:a16="http://schemas.microsoft.com/office/drawing/2014/main" id="{B1A31EDF-AAFB-4B1B-9397-717E7BDB7754}"/>
                  </a:ext>
                </a:extLst>
              </p:cNvPr>
              <p:cNvSpPr txBox="1"/>
              <p:nvPr/>
            </p:nvSpPr>
            <p:spPr>
              <a:xfrm>
                <a:off x="409460" y="5715768"/>
                <a:ext cx="906300" cy="24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dirty="0">
                    <a:solidFill>
                      <a:schemeClr val="tx2">
                        <a:lumMod val="10000"/>
                      </a:schemeClr>
                    </a:solidFill>
                    <a:latin typeface="Libre Franklin"/>
                    <a:ea typeface="Libre Franklin"/>
                    <a:cs typeface="Libre Franklin"/>
                    <a:sym typeface="Libre Franklin"/>
                  </a:rPr>
                  <a:t>18-29</a:t>
                </a:r>
                <a:endParaRPr dirty="0">
                  <a:solidFill>
                    <a:schemeClr val="tx2">
                      <a:lumMod val="10000"/>
                    </a:schemeClr>
                  </a:solidFill>
                </a:endParaRPr>
              </a:p>
            </p:txBody>
          </p:sp>
          <p:sp>
            <p:nvSpPr>
              <p:cNvPr id="41" name="Google Shape;471;p15">
                <a:extLst>
                  <a:ext uri="{FF2B5EF4-FFF2-40B4-BE49-F238E27FC236}">
                    <a16:creationId xmlns:a16="http://schemas.microsoft.com/office/drawing/2014/main" id="{8BF1B471-9D44-4019-AC51-44B6582FACC6}"/>
                  </a:ext>
                </a:extLst>
              </p:cNvPr>
              <p:cNvSpPr txBox="1"/>
              <p:nvPr/>
            </p:nvSpPr>
            <p:spPr>
              <a:xfrm>
                <a:off x="1591309" y="5716484"/>
                <a:ext cx="906300" cy="24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dirty="0">
                    <a:solidFill>
                      <a:schemeClr val="tx2">
                        <a:lumMod val="10000"/>
                      </a:schemeClr>
                    </a:solidFill>
                    <a:latin typeface="Libre Franklin"/>
                    <a:ea typeface="Libre Franklin"/>
                    <a:cs typeface="Libre Franklin"/>
                    <a:sym typeface="Libre Franklin"/>
                  </a:rPr>
                  <a:t>30-44</a:t>
                </a:r>
                <a:endParaRPr dirty="0">
                  <a:solidFill>
                    <a:schemeClr val="tx2">
                      <a:lumMod val="10000"/>
                    </a:schemeClr>
                  </a:solidFill>
                </a:endParaRPr>
              </a:p>
            </p:txBody>
          </p:sp>
          <p:sp>
            <p:nvSpPr>
              <p:cNvPr id="42" name="Google Shape;471;p15">
                <a:extLst>
                  <a:ext uri="{FF2B5EF4-FFF2-40B4-BE49-F238E27FC236}">
                    <a16:creationId xmlns:a16="http://schemas.microsoft.com/office/drawing/2014/main" id="{F73AB31B-4942-4F25-A420-DA77CFFF7CDD}"/>
                  </a:ext>
                </a:extLst>
              </p:cNvPr>
              <p:cNvSpPr txBox="1"/>
              <p:nvPr/>
            </p:nvSpPr>
            <p:spPr>
              <a:xfrm>
                <a:off x="2684655" y="5720296"/>
                <a:ext cx="906300" cy="24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dirty="0">
                    <a:solidFill>
                      <a:schemeClr val="tx2">
                        <a:lumMod val="10000"/>
                      </a:schemeClr>
                    </a:solidFill>
                    <a:latin typeface="Libre Franklin"/>
                    <a:ea typeface="Libre Franklin"/>
                    <a:cs typeface="Libre Franklin"/>
                    <a:sym typeface="Libre Franklin"/>
                  </a:rPr>
                  <a:t>45-59</a:t>
                </a:r>
                <a:endParaRPr dirty="0">
                  <a:solidFill>
                    <a:schemeClr val="tx2">
                      <a:lumMod val="10000"/>
                    </a:schemeClr>
                  </a:solidFill>
                </a:endParaRPr>
              </a:p>
            </p:txBody>
          </p:sp>
          <p:sp>
            <p:nvSpPr>
              <p:cNvPr id="43" name="Google Shape;471;p15">
                <a:extLst>
                  <a:ext uri="{FF2B5EF4-FFF2-40B4-BE49-F238E27FC236}">
                    <a16:creationId xmlns:a16="http://schemas.microsoft.com/office/drawing/2014/main" id="{02AD6A05-32F9-4E15-9564-224713CE741F}"/>
                  </a:ext>
                </a:extLst>
              </p:cNvPr>
              <p:cNvSpPr txBox="1"/>
              <p:nvPr/>
            </p:nvSpPr>
            <p:spPr>
              <a:xfrm>
                <a:off x="3928951" y="5716771"/>
                <a:ext cx="906300" cy="24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dirty="0">
                    <a:solidFill>
                      <a:schemeClr val="tx2">
                        <a:lumMod val="10000"/>
                      </a:schemeClr>
                    </a:solidFill>
                    <a:latin typeface="Libre Franklin"/>
                    <a:ea typeface="Libre Franklin"/>
                    <a:cs typeface="Libre Franklin"/>
                    <a:sym typeface="Libre Franklin"/>
                  </a:rPr>
                  <a:t>60+</a:t>
                </a:r>
                <a:endParaRPr dirty="0">
                  <a:solidFill>
                    <a:schemeClr val="tx2">
                      <a:lumMod val="10000"/>
                    </a:schemeClr>
                  </a:solidFill>
                </a:endParaRPr>
              </a:p>
            </p:txBody>
          </p:sp>
        </p:grpSp>
      </p:grp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0" y="-445168"/>
            <a:ext cx="8169442" cy="216568"/>
          </a:xfrm>
        </p:spPr>
        <p:txBody>
          <a:bodyPr>
            <a:normAutofit/>
          </a:bodyPr>
          <a:lstStyle/>
          <a:p>
            <a:r>
              <a:rPr lang="en-US" sz="800" dirty="0">
                <a:solidFill>
                  <a:srgbClr val="E6E6E6"/>
                </a:solidFill>
              </a:rPr>
              <a:t>Gaps in financial knowledge:  Age groups/cohorts</a:t>
            </a:r>
          </a:p>
        </p:txBody>
      </p:sp>
    </p:spTree>
    <p:extLst>
      <p:ext uri="{BB962C8B-B14F-4D97-AF65-F5344CB8AC3E}">
        <p14:creationId xmlns:p14="http://schemas.microsoft.com/office/powerpoint/2010/main" val="1190101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"/>
          <p:cNvSpPr/>
          <p:nvPr/>
        </p:nvSpPr>
        <p:spPr>
          <a:xfrm>
            <a:off x="373840" y="172566"/>
            <a:ext cx="7940683" cy="729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134375"/>
              </a:lnSpc>
              <a:buClr>
                <a:srgbClr val="054166"/>
              </a:buClr>
              <a:buSzPts val="3200"/>
            </a:pPr>
            <a:r>
              <a:rPr lang="en-US" sz="32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Open Sans"/>
              </a:rPr>
              <a:t>Main topics I will cover</a:t>
            </a:r>
            <a:endParaRPr sz="3200" b="1" dirty="0">
              <a:solidFill>
                <a:schemeClr val="accent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  <a:sym typeface="Open Sans"/>
            </a:endParaRPr>
          </a:p>
        </p:txBody>
      </p:sp>
      <p:sp>
        <p:nvSpPr>
          <p:cNvPr id="329" name="Google Shape;329;p4"/>
          <p:cNvSpPr txBox="1"/>
          <p:nvPr/>
        </p:nvSpPr>
        <p:spPr>
          <a:xfrm>
            <a:off x="373840" y="901646"/>
            <a:ext cx="7017300" cy="3302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spcAft>
                <a:spcPts val="1200"/>
              </a:spcAft>
              <a:buClr>
                <a:srgbClr val="233E66"/>
              </a:buClr>
              <a:buSzPts val="1600"/>
            </a:pPr>
            <a:r>
              <a:rPr lang="en-US" sz="12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Open Sans"/>
              </a:rPr>
              <a:t> </a:t>
            </a:r>
            <a:r>
              <a:rPr lang="en-US" sz="21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Open Sans"/>
              </a:rPr>
              <a:t>   </a:t>
            </a:r>
            <a:endParaRPr sz="1050" b="1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marL="955899" lvl="2" indent="-457200">
              <a:spcBef>
                <a:spcPts val="99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+mj-lt"/>
              <a:buAutoNum type="arabicPeriod"/>
            </a:pPr>
            <a:r>
              <a:rPr lang="en-US" sz="21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Open Sans"/>
              </a:rPr>
              <a:t>Personal finance knowledge (with a focus on inflation)</a:t>
            </a:r>
          </a:p>
          <a:p>
            <a:pPr marL="955899" lvl="2" indent="-457200">
              <a:spcBef>
                <a:spcPts val="99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+mj-lt"/>
              <a:buAutoNum type="arabicPeriod"/>
            </a:pPr>
            <a:r>
              <a:rPr lang="en-US" sz="21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Open Sans"/>
              </a:rPr>
              <a:t>Gaps in financial knowledge</a:t>
            </a:r>
          </a:p>
          <a:p>
            <a:pPr marL="955899" lvl="2" indent="-457200">
              <a:spcBef>
                <a:spcPts val="99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+mj-lt"/>
              <a:buAutoNum type="arabicPeriod"/>
            </a:pPr>
            <a:r>
              <a:rPr lang="en-US" sz="21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Open Sans"/>
              </a:rPr>
              <a:t>Financial knowledge and its link to behavior</a:t>
            </a:r>
          </a:p>
          <a:p>
            <a:pPr marL="955899" lvl="2" indent="-457200">
              <a:spcBef>
                <a:spcPts val="99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+mj-lt"/>
              <a:buAutoNum type="arabicPeriod"/>
            </a:pPr>
            <a:r>
              <a:rPr lang="en-US" sz="21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Open Sans"/>
              </a:rPr>
              <a:t>Using these data to inform teaching, policy and programs</a:t>
            </a:r>
          </a:p>
          <a:p>
            <a:pPr marL="498699" lvl="2">
              <a:spcBef>
                <a:spcPts val="810"/>
              </a:spcBef>
              <a:spcAft>
                <a:spcPts val="1200"/>
              </a:spcAft>
              <a:buClr>
                <a:schemeClr val="tx2">
                  <a:lumMod val="10000"/>
                </a:schemeClr>
              </a:buClr>
              <a:buSzPts val="2400"/>
            </a:pPr>
            <a:endParaRPr lang="en-US" sz="210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  <a:sym typeface="Open Sans"/>
            </a:endParaRPr>
          </a:p>
          <a:p>
            <a:pPr marL="498699" lvl="2">
              <a:spcBef>
                <a:spcPts val="810"/>
              </a:spcBef>
              <a:spcAft>
                <a:spcPts val="1200"/>
              </a:spcAft>
              <a:buClr>
                <a:srgbClr val="0B3153"/>
              </a:buClr>
              <a:buSzPts val="2400"/>
            </a:pPr>
            <a:endParaRPr lang="en-US" sz="210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  <a:sym typeface="Open Sans"/>
            </a:endParaRPr>
          </a:p>
          <a:p>
            <a:pPr marL="498699" lvl="2">
              <a:spcBef>
                <a:spcPts val="810"/>
              </a:spcBef>
              <a:spcAft>
                <a:spcPts val="1200"/>
              </a:spcAft>
              <a:buClr>
                <a:srgbClr val="0B3153"/>
              </a:buClr>
              <a:buSzPts val="2400"/>
            </a:pPr>
            <a:endParaRPr lang="en-US" sz="210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  <a:sym typeface="Open Sans"/>
            </a:endParaRPr>
          </a:p>
          <a:p>
            <a:pPr marL="750833" lvl="2" indent="-252134">
              <a:spcBef>
                <a:spcPts val="810"/>
              </a:spcBef>
              <a:spcAft>
                <a:spcPts val="1200"/>
              </a:spcAft>
              <a:buClr>
                <a:srgbClr val="0B3153"/>
              </a:buClr>
              <a:buSzPts val="2400"/>
              <a:buFont typeface="Arial"/>
              <a:buChar char="•"/>
            </a:pPr>
            <a:endParaRPr lang="en-US" sz="210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  <a:sym typeface="Open Sans"/>
            </a:endParaRPr>
          </a:p>
          <a:p>
            <a:pPr marL="750833" lvl="2" indent="-252134">
              <a:spcBef>
                <a:spcPts val="810"/>
              </a:spcBef>
              <a:spcAft>
                <a:spcPts val="1200"/>
              </a:spcAft>
              <a:buClr>
                <a:srgbClr val="0B3153"/>
              </a:buClr>
              <a:buSzPts val="2400"/>
              <a:buFont typeface="Arial"/>
              <a:buChar char="•"/>
            </a:pPr>
            <a:endParaRPr sz="210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  <a:sym typeface="Open Sans"/>
            </a:endParaRPr>
          </a:p>
          <a:p>
            <a:pPr marL="750833" lvl="2" indent="-137834">
              <a:spcBef>
                <a:spcPts val="810"/>
              </a:spcBef>
              <a:spcAft>
                <a:spcPts val="1200"/>
              </a:spcAft>
              <a:buClr>
                <a:srgbClr val="0B3153"/>
              </a:buClr>
              <a:buSzPts val="2400"/>
            </a:pPr>
            <a:endParaRPr sz="180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  <a:sym typeface="Open Sans"/>
            </a:endParaRPr>
          </a:p>
          <a:p>
            <a:pPr>
              <a:spcBef>
                <a:spcPts val="900"/>
              </a:spcBef>
              <a:spcAft>
                <a:spcPts val="1200"/>
              </a:spcAft>
              <a:buClr>
                <a:srgbClr val="233E66"/>
              </a:buClr>
              <a:buSzPts val="2400"/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Open Sans"/>
              </a:rPr>
              <a:t> </a:t>
            </a:r>
            <a:endParaRPr sz="10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45168"/>
            <a:ext cx="8169442" cy="216568"/>
          </a:xfrm>
        </p:spPr>
        <p:txBody>
          <a:bodyPr>
            <a:normAutofit/>
          </a:bodyPr>
          <a:lstStyle/>
          <a:p>
            <a:r>
              <a:rPr lang="en-US" sz="800" dirty="0" smtClean="0">
                <a:solidFill>
                  <a:srgbClr val="E6E6E6"/>
                </a:solidFill>
              </a:rPr>
              <a:t>Main topics I will cover</a:t>
            </a:r>
            <a:endParaRPr lang="en-US" sz="800" dirty="0">
              <a:solidFill>
                <a:srgbClr val="E6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38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23a1d7d7cb4_0_1047"/>
          <p:cNvSpPr/>
          <p:nvPr/>
        </p:nvSpPr>
        <p:spPr>
          <a:xfrm>
            <a:off x="189297" y="107619"/>
            <a:ext cx="7940700" cy="448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lnSpc>
                <a:spcPct val="153571"/>
              </a:lnSpc>
              <a:buSzPts val="2800"/>
            </a:pPr>
            <a:r>
              <a:rPr lang="en-US" sz="28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Open Sans"/>
              </a:rPr>
              <a:t>Financial knowledge gaps: Women and men</a:t>
            </a:r>
            <a:endParaRPr sz="2800" b="1" dirty="0">
              <a:solidFill>
                <a:schemeClr val="accent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  <a:sym typeface="Open Sans"/>
            </a:endParaRPr>
          </a:p>
        </p:txBody>
      </p:sp>
      <p:pic>
        <p:nvPicPr>
          <p:cNvPr id="489" name="Google Shape;489;g23a1d7d7cb4_0_1047" title="Distribution of correct answers to P-Fin Index question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56513" y="962218"/>
            <a:ext cx="3706163" cy="4073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g23a1d7d7cb4_0_1047" title="% of P-Fin Index questions answered correctl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3709" y="962219"/>
            <a:ext cx="3706163" cy="378944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445168"/>
            <a:ext cx="8169442" cy="216568"/>
          </a:xfrm>
        </p:spPr>
        <p:txBody>
          <a:bodyPr>
            <a:normAutofit/>
          </a:bodyPr>
          <a:lstStyle/>
          <a:p>
            <a:r>
              <a:rPr lang="en-US" sz="800" dirty="0">
                <a:solidFill>
                  <a:srgbClr val="E6E6E6"/>
                </a:solidFill>
              </a:rPr>
              <a:t>Financial knowledge gaps: Women and men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A168EE6-8E62-40A0-89B5-3A7553C45086}"/>
              </a:ext>
            </a:extLst>
          </p:cNvPr>
          <p:cNvSpPr/>
          <p:nvPr/>
        </p:nvSpPr>
        <p:spPr>
          <a:xfrm>
            <a:off x="166940" y="243088"/>
            <a:ext cx="7940683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25"/>
              </a:lnSpc>
            </a:pPr>
            <a:r>
              <a:rPr lang="en-US" sz="28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Financial literacy gender gap in each topic...</a:t>
            </a:r>
          </a:p>
        </p:txBody>
      </p:sp>
      <p:graphicFrame>
        <p:nvGraphicFramePr>
          <p:cNvPr id="29" name="Content Placeholder 5" title="blank">
            <a:extLst>
              <a:ext uri="{FF2B5EF4-FFF2-40B4-BE49-F238E27FC236}">
                <a16:creationId xmlns:a16="http://schemas.microsoft.com/office/drawing/2014/main" id="{A2EB2C4B-3DA1-4E35-9D43-A2046EECF9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8295451"/>
              </p:ext>
            </p:extLst>
          </p:nvPr>
        </p:nvGraphicFramePr>
        <p:xfrm>
          <a:off x="1889588" y="1085490"/>
          <a:ext cx="5073686" cy="3329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Google Shape;441;g23a1d7d7cb4_0_198">
            <a:extLst>
              <a:ext uri="{FF2B5EF4-FFF2-40B4-BE49-F238E27FC236}">
                <a16:creationId xmlns:a16="http://schemas.microsoft.com/office/drawing/2014/main" id="{6F7DD808-5185-5F41-9AC8-B4A102EDC391}"/>
              </a:ext>
            </a:extLst>
          </p:cNvPr>
          <p:cNvSpPr txBox="1"/>
          <p:nvPr/>
        </p:nvSpPr>
        <p:spPr>
          <a:xfrm>
            <a:off x="5721182" y="4744211"/>
            <a:ext cx="3313575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SzPts val="1200"/>
            </a:pPr>
            <a:r>
              <a:rPr lang="en-US" sz="9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Source: TIAA Institute-GFLEC Personal Finance Index (2023).</a:t>
            </a:r>
            <a:endParaRPr sz="10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2BB0CF-1A1E-C24C-9550-EA81EF7201BD}"/>
              </a:ext>
            </a:extLst>
          </p:cNvPr>
          <p:cNvSpPr txBox="1"/>
          <p:nvPr/>
        </p:nvSpPr>
        <p:spPr>
          <a:xfrm>
            <a:off x="1007178" y="1277517"/>
            <a:ext cx="1118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Borrowing</a:t>
            </a:r>
          </a:p>
          <a:p>
            <a:endParaRPr lang="en-US" sz="120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0B65E9-032B-6745-8F06-429AF5F0D985}"/>
              </a:ext>
            </a:extLst>
          </p:cNvPr>
          <p:cNvSpPr txBox="1"/>
          <p:nvPr/>
        </p:nvSpPr>
        <p:spPr>
          <a:xfrm>
            <a:off x="1007178" y="1756243"/>
            <a:ext cx="1118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Saving</a:t>
            </a:r>
          </a:p>
          <a:p>
            <a:endParaRPr lang="en-US" sz="120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F53A1B-C3BD-664C-AB3C-9D00128BE35D}"/>
              </a:ext>
            </a:extLst>
          </p:cNvPr>
          <p:cNvSpPr txBox="1"/>
          <p:nvPr/>
        </p:nvSpPr>
        <p:spPr>
          <a:xfrm>
            <a:off x="1007178" y="2175609"/>
            <a:ext cx="1118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Consuming</a:t>
            </a:r>
          </a:p>
          <a:p>
            <a:endParaRPr lang="en-US" sz="120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7ACA2D-EFE8-6841-A844-0969231DA820}"/>
              </a:ext>
            </a:extLst>
          </p:cNvPr>
          <p:cNvSpPr txBox="1"/>
          <p:nvPr/>
        </p:nvSpPr>
        <p:spPr>
          <a:xfrm>
            <a:off x="1007178" y="2535222"/>
            <a:ext cx="1118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Go-to info sources</a:t>
            </a:r>
          </a:p>
          <a:p>
            <a:endParaRPr lang="en-US" sz="120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92F48B-A5AB-A240-9A56-9315DCCFF1CC}"/>
              </a:ext>
            </a:extLst>
          </p:cNvPr>
          <p:cNvSpPr txBox="1"/>
          <p:nvPr/>
        </p:nvSpPr>
        <p:spPr>
          <a:xfrm>
            <a:off x="1007178" y="3060173"/>
            <a:ext cx="1118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Earning</a:t>
            </a:r>
          </a:p>
          <a:p>
            <a:endParaRPr lang="en-US" sz="120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368594-5127-BE45-8C35-50B855BFC574}"/>
              </a:ext>
            </a:extLst>
          </p:cNvPr>
          <p:cNvSpPr txBox="1"/>
          <p:nvPr/>
        </p:nvSpPr>
        <p:spPr>
          <a:xfrm>
            <a:off x="1007178" y="3506060"/>
            <a:ext cx="1118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Investing</a:t>
            </a:r>
          </a:p>
          <a:p>
            <a:endParaRPr lang="en-US" sz="120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0A7B90-615B-A84A-A6F8-858694783F17}"/>
              </a:ext>
            </a:extLst>
          </p:cNvPr>
          <p:cNvSpPr txBox="1"/>
          <p:nvPr/>
        </p:nvSpPr>
        <p:spPr>
          <a:xfrm>
            <a:off x="1007178" y="3949659"/>
            <a:ext cx="1118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Insuring</a:t>
            </a:r>
          </a:p>
          <a:p>
            <a:endParaRPr lang="en-US" sz="120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A2C81F-461F-B449-951F-F8D26766D1CA}"/>
              </a:ext>
            </a:extLst>
          </p:cNvPr>
          <p:cNvSpPr txBox="1"/>
          <p:nvPr/>
        </p:nvSpPr>
        <p:spPr>
          <a:xfrm>
            <a:off x="1007178" y="4340068"/>
            <a:ext cx="1235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Comprehending risk</a:t>
            </a:r>
          </a:p>
          <a:p>
            <a:endParaRPr lang="en-US" sz="120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aphicFrame>
        <p:nvGraphicFramePr>
          <p:cNvPr id="17" name="Chart 16" title="% of P-Fin Index questions answered correctly">
            <a:extLst>
              <a:ext uri="{FF2B5EF4-FFF2-40B4-BE49-F238E27FC236}">
                <a16:creationId xmlns:a16="http://schemas.microsoft.com/office/drawing/2014/main" id="{69669572-4807-FC4B-8761-7D45CF1718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5507795"/>
              </p:ext>
            </p:extLst>
          </p:nvPr>
        </p:nvGraphicFramePr>
        <p:xfrm>
          <a:off x="2180726" y="728152"/>
          <a:ext cx="6737069" cy="4218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 title="blank">
            <a:extLst>
              <a:ext uri="{FF2B5EF4-FFF2-40B4-BE49-F238E27FC236}">
                <a16:creationId xmlns:a16="http://schemas.microsoft.com/office/drawing/2014/main" id="{2EE865C9-9572-F896-E5A9-592705B71C6F}"/>
              </a:ext>
            </a:extLst>
          </p:cNvPr>
          <p:cNvSpPr txBox="1"/>
          <p:nvPr/>
        </p:nvSpPr>
        <p:spPr>
          <a:xfrm>
            <a:off x="2286000" y="241962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Times" pitchFamily="2" charset="0"/>
              </a:rPr>
              <a:t> </a:t>
            </a:r>
            <a:endParaRPr lang="en-US" dirty="0"/>
          </a:p>
        </p:txBody>
      </p:sp>
      <p:sp>
        <p:nvSpPr>
          <p:cNvPr id="5" name="TextBox 4" title="blank">
            <a:extLst>
              <a:ext uri="{FF2B5EF4-FFF2-40B4-BE49-F238E27FC236}">
                <a16:creationId xmlns:a16="http://schemas.microsoft.com/office/drawing/2014/main" id="{15192D2C-E946-A8BB-594A-9528F3F2733B}"/>
              </a:ext>
            </a:extLst>
          </p:cNvPr>
          <p:cNvSpPr txBox="1"/>
          <p:nvPr/>
        </p:nvSpPr>
        <p:spPr>
          <a:xfrm>
            <a:off x="2286000" y="242751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Times" pitchFamily="2" charset="0"/>
              </a:rPr>
              <a:t> </a:t>
            </a:r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0" y="-445168"/>
            <a:ext cx="8169442" cy="216568"/>
          </a:xfrm>
        </p:spPr>
        <p:txBody>
          <a:bodyPr>
            <a:normAutofit/>
          </a:bodyPr>
          <a:lstStyle/>
          <a:p>
            <a:r>
              <a:rPr lang="en-US" sz="800" dirty="0">
                <a:solidFill>
                  <a:srgbClr val="E6E6E6"/>
                </a:solidFill>
              </a:rPr>
              <a:t>Financial literacy gender gap in each topic...</a:t>
            </a:r>
          </a:p>
        </p:txBody>
      </p:sp>
    </p:spTree>
    <p:extLst>
      <p:ext uri="{BB962C8B-B14F-4D97-AF65-F5344CB8AC3E}">
        <p14:creationId xmlns:p14="http://schemas.microsoft.com/office/powerpoint/2010/main" val="245747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A168EE6-8E62-40A0-89B5-3A7553C45086}"/>
              </a:ext>
            </a:extLst>
          </p:cNvPr>
          <p:cNvSpPr/>
          <p:nvPr/>
        </p:nvSpPr>
        <p:spPr>
          <a:xfrm>
            <a:off x="198519" y="232545"/>
            <a:ext cx="7940683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25"/>
              </a:lnSpc>
            </a:pPr>
            <a:r>
              <a:rPr lang="en-US" sz="28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...and </a:t>
            </a:r>
            <a:r>
              <a:rPr lang="en-US" sz="28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in answering “Do not know”</a:t>
            </a: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4642CEB0-F84A-18D4-9126-1E158106779F}"/>
              </a:ext>
            </a:extLst>
          </p:cNvPr>
          <p:cNvSpPr txBox="1"/>
          <p:nvPr/>
        </p:nvSpPr>
        <p:spPr>
          <a:xfrm>
            <a:off x="5845670" y="4754673"/>
            <a:ext cx="305404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Source: TIAA Institute-GFLEC Personal Finance Index (2023).</a:t>
            </a:r>
          </a:p>
        </p:txBody>
      </p:sp>
      <p:graphicFrame>
        <p:nvGraphicFramePr>
          <p:cNvPr id="7" name="Chart 6" title="% of P-Fin Index questions answered with &quot;dont know&quot;">
            <a:extLst>
              <a:ext uri="{FF2B5EF4-FFF2-40B4-BE49-F238E27FC236}">
                <a16:creationId xmlns:a16="http://schemas.microsoft.com/office/drawing/2014/main" id="{37949946-4666-9743-8908-42E43AD4F1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7753125"/>
              </p:ext>
            </p:extLst>
          </p:nvPr>
        </p:nvGraphicFramePr>
        <p:xfrm>
          <a:off x="2144584" y="735247"/>
          <a:ext cx="5908909" cy="4227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C9649A0-2E56-0F46-B2A7-2DC477790147}"/>
              </a:ext>
            </a:extLst>
          </p:cNvPr>
          <p:cNvSpPr txBox="1"/>
          <p:nvPr/>
        </p:nvSpPr>
        <p:spPr>
          <a:xfrm>
            <a:off x="1026224" y="1340783"/>
            <a:ext cx="1118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Borrowing</a:t>
            </a:r>
          </a:p>
          <a:p>
            <a:endParaRPr lang="en-US" sz="120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2BD902-6669-3041-A5DC-40968F979797}"/>
              </a:ext>
            </a:extLst>
          </p:cNvPr>
          <p:cNvSpPr txBox="1"/>
          <p:nvPr/>
        </p:nvSpPr>
        <p:spPr>
          <a:xfrm>
            <a:off x="1026224" y="1819509"/>
            <a:ext cx="1118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Saving</a:t>
            </a:r>
          </a:p>
          <a:p>
            <a:endParaRPr lang="en-US" sz="120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83C061-AC7E-0142-942B-2A0D764D6BA2}"/>
              </a:ext>
            </a:extLst>
          </p:cNvPr>
          <p:cNvSpPr txBox="1"/>
          <p:nvPr/>
        </p:nvSpPr>
        <p:spPr>
          <a:xfrm>
            <a:off x="1026224" y="2238874"/>
            <a:ext cx="1118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Consuming</a:t>
            </a:r>
          </a:p>
          <a:p>
            <a:endParaRPr lang="en-US" sz="120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6229B4-CC3A-7E46-AE99-D573FF163146}"/>
              </a:ext>
            </a:extLst>
          </p:cNvPr>
          <p:cNvSpPr txBox="1"/>
          <p:nvPr/>
        </p:nvSpPr>
        <p:spPr>
          <a:xfrm>
            <a:off x="1026224" y="2598488"/>
            <a:ext cx="1118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Go-to info sources</a:t>
            </a:r>
          </a:p>
          <a:p>
            <a:endParaRPr lang="en-US" sz="120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ED0B8C-CFDD-9740-9711-39E982A68ADC}"/>
              </a:ext>
            </a:extLst>
          </p:cNvPr>
          <p:cNvSpPr txBox="1"/>
          <p:nvPr/>
        </p:nvSpPr>
        <p:spPr>
          <a:xfrm>
            <a:off x="1026224" y="3123438"/>
            <a:ext cx="1118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Earning</a:t>
            </a:r>
          </a:p>
          <a:p>
            <a:endParaRPr lang="en-US" sz="120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5004A0-1AB0-7144-A1F7-B5B149FB4BA4}"/>
              </a:ext>
            </a:extLst>
          </p:cNvPr>
          <p:cNvSpPr txBox="1"/>
          <p:nvPr/>
        </p:nvSpPr>
        <p:spPr>
          <a:xfrm>
            <a:off x="1026224" y="3569325"/>
            <a:ext cx="1118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Investing</a:t>
            </a:r>
          </a:p>
          <a:p>
            <a:endParaRPr lang="en-US" sz="120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E48486-7540-9C4C-A6EC-6F6D61D5C9AD}"/>
              </a:ext>
            </a:extLst>
          </p:cNvPr>
          <p:cNvSpPr txBox="1"/>
          <p:nvPr/>
        </p:nvSpPr>
        <p:spPr>
          <a:xfrm>
            <a:off x="1026224" y="4012925"/>
            <a:ext cx="1118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Insuring</a:t>
            </a:r>
          </a:p>
          <a:p>
            <a:endParaRPr lang="en-US" sz="120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42564C-AE86-404D-AFE9-06A5736B7007}"/>
              </a:ext>
            </a:extLst>
          </p:cNvPr>
          <p:cNvSpPr txBox="1"/>
          <p:nvPr/>
        </p:nvSpPr>
        <p:spPr>
          <a:xfrm>
            <a:off x="1026224" y="4403334"/>
            <a:ext cx="1235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Comprehending risk</a:t>
            </a:r>
          </a:p>
          <a:p>
            <a:endParaRPr lang="en-US" sz="120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-445168"/>
            <a:ext cx="8169442" cy="216568"/>
          </a:xfrm>
        </p:spPr>
        <p:txBody>
          <a:bodyPr>
            <a:normAutofit/>
          </a:bodyPr>
          <a:lstStyle/>
          <a:p>
            <a:r>
              <a:rPr lang="en-US" sz="800" dirty="0">
                <a:solidFill>
                  <a:srgbClr val="E6E6E6"/>
                </a:solidFill>
              </a:rPr>
              <a:t>...and in answering “Do not know”</a:t>
            </a:r>
          </a:p>
        </p:txBody>
      </p:sp>
    </p:spTree>
    <p:extLst>
      <p:ext uri="{BB962C8B-B14F-4D97-AF65-F5344CB8AC3E}">
        <p14:creationId xmlns:p14="http://schemas.microsoft.com/office/powerpoint/2010/main" val="34890625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2533B-8D9B-4904-BD31-18D819D4A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404" y="108873"/>
            <a:ext cx="7886700" cy="791567"/>
          </a:xfrm>
        </p:spPr>
        <p:txBody>
          <a:bodyPr/>
          <a:lstStyle/>
          <a:p>
            <a:pPr>
              <a:lnSpc>
                <a:spcPts val="3225"/>
              </a:lnSpc>
              <a:buClr>
                <a:srgbClr val="000000"/>
              </a:buClr>
              <a:buFont typeface="Arial"/>
            </a:pPr>
            <a:r>
              <a:rPr lang="en-US" sz="2800" b="1" dirty="0">
                <a:solidFill>
                  <a:schemeClr val="accent1"/>
                </a:solidFill>
                <a:sym typeface="Arial"/>
              </a:rPr>
              <a:t>Focusing on gender differences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01A2A4-DAE4-445E-A5A8-A7C33708F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699" y="900440"/>
            <a:ext cx="7774405" cy="3170496"/>
          </a:xfrm>
        </p:spPr>
        <p:txBody>
          <a:bodyPr/>
          <a:lstStyle/>
          <a:p>
            <a:pPr marL="85725" indent="0">
              <a:buNone/>
            </a:pPr>
            <a:r>
              <a:rPr lang="en-US" dirty="0"/>
              <a:t>What happens if we take away the “do not know” option?</a:t>
            </a:r>
          </a:p>
          <a:p>
            <a:pPr marL="85725" indent="0">
              <a:buNone/>
            </a:pPr>
            <a:r>
              <a:rPr lang="en-US" dirty="0"/>
              <a:t>This is what we did in a project with data from the Dutch Central Bank using the Big Three.</a:t>
            </a:r>
          </a:p>
          <a:p>
            <a:pPr marL="85725" indent="0">
              <a:buNone/>
            </a:pPr>
            <a:endParaRPr lang="en-US" dirty="0"/>
          </a:p>
          <a:p>
            <a:r>
              <a:rPr lang="en-US" dirty="0"/>
              <a:t>The gender difference shrinks but does not go away</a:t>
            </a:r>
          </a:p>
          <a:p>
            <a:r>
              <a:rPr lang="en-US" dirty="0"/>
              <a:t>Women know more than they think they do, but they are not confident about their knowledge</a:t>
            </a:r>
          </a:p>
          <a:p>
            <a:r>
              <a:rPr lang="en-US" dirty="0"/>
              <a:t>Both knowledge and confidence matter for financial behavior (investing in the stock market)</a:t>
            </a: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-445168"/>
            <a:ext cx="8169442" cy="216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000" b="0" i="0" u="none" strike="noStrike" cap="none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" dirty="0">
                <a:solidFill>
                  <a:srgbClr val="E6E6E6"/>
                </a:solidFill>
              </a:rPr>
              <a:t>Focusing on gender differences</a:t>
            </a:r>
          </a:p>
        </p:txBody>
      </p:sp>
    </p:spTree>
    <p:extLst>
      <p:ext uri="{BB962C8B-B14F-4D97-AF65-F5344CB8AC3E}">
        <p14:creationId xmlns:p14="http://schemas.microsoft.com/office/powerpoint/2010/main" val="1935265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533;p19" descr="28XP-GIRL-01p-master768.jpg" title="girl and bull photo">
            <a:extLst>
              <a:ext uri="{FF2B5EF4-FFF2-40B4-BE49-F238E27FC236}">
                <a16:creationId xmlns:a16="http://schemas.microsoft.com/office/drawing/2014/main" id="{396338E7-336E-41E4-A9FF-BB29A3E1C32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484" y="0"/>
            <a:ext cx="725103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534;p19">
            <a:extLst>
              <a:ext uri="{FF2B5EF4-FFF2-40B4-BE49-F238E27FC236}">
                <a16:creationId xmlns:a16="http://schemas.microsoft.com/office/drawing/2014/main" id="{B983A391-ADB3-4452-8F0F-B62AC796B14F}"/>
              </a:ext>
            </a:extLst>
          </p:cNvPr>
          <p:cNvSpPr txBox="1">
            <a:spLocks/>
          </p:cNvSpPr>
          <p:nvPr/>
        </p:nvSpPr>
        <p:spPr>
          <a:xfrm>
            <a:off x="1263316" y="3356785"/>
            <a:ext cx="6934200" cy="1574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25717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•"/>
              <a:defRPr sz="1800" b="0" i="0" u="none" strike="noStrike" cap="none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defRPr>
            </a:lvl1pPr>
            <a:lvl2pPr marL="685800" marR="0" lvl="1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•"/>
              <a:defRPr sz="14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028700" marR="0" lvl="2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•"/>
              <a:defRPr sz="14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•"/>
              <a:defRPr sz="14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714500" marR="0" lvl="4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•"/>
              <a:defRPr sz="14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057400" marR="0" lvl="5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•"/>
              <a:defRPr sz="14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400300" marR="0" lvl="6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•"/>
              <a:defRPr sz="14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743200" marR="0" lvl="7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•"/>
              <a:defRPr sz="14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086100" marR="0" lvl="8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•"/>
              <a:defRPr sz="1400" b="0" i="0" u="none" strike="noStrike" cap="non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spcBef>
                <a:spcPts val="0"/>
              </a:spcBef>
              <a:buClr>
                <a:srgbClr val="FFFF00"/>
              </a:buClr>
              <a:buSzPct val="100000"/>
              <a:buFont typeface="Source Sans Pro"/>
              <a:buNone/>
            </a:pPr>
            <a:r>
              <a:rPr lang="en-US" sz="3200" b="1" dirty="0" err="1">
                <a:solidFill>
                  <a:srgbClr val="FFFF00"/>
                </a:solidFill>
              </a:rPr>
              <a:t>Tabea</a:t>
            </a:r>
            <a:r>
              <a:rPr lang="en-US" sz="3200" b="1" dirty="0">
                <a:solidFill>
                  <a:srgbClr val="FFFF00"/>
                </a:solidFill>
              </a:rPr>
              <a:t> Bucher-</a:t>
            </a:r>
            <a:r>
              <a:rPr lang="en-US" sz="3200" b="1" dirty="0" err="1">
                <a:solidFill>
                  <a:srgbClr val="FFFF00"/>
                </a:solidFill>
              </a:rPr>
              <a:t>Koenen</a:t>
            </a:r>
            <a:r>
              <a:rPr lang="en-US" sz="3200" b="1" dirty="0">
                <a:solidFill>
                  <a:srgbClr val="FFFF00"/>
                </a:solidFill>
              </a:rPr>
              <a:t> (ZEW, U of Mannheim) </a:t>
            </a:r>
            <a:endParaRPr lang="en-US" dirty="0"/>
          </a:p>
          <a:p>
            <a:pPr marL="0" indent="0">
              <a:spcBef>
                <a:spcPts val="1000"/>
              </a:spcBef>
              <a:buClr>
                <a:srgbClr val="FFFF00"/>
              </a:buClr>
              <a:buSzPct val="100000"/>
              <a:buFont typeface="Source Sans Pro"/>
              <a:buNone/>
            </a:pPr>
            <a:r>
              <a:rPr lang="en-US" sz="3200" b="1" dirty="0">
                <a:solidFill>
                  <a:srgbClr val="FFFF00"/>
                </a:solidFill>
              </a:rPr>
              <a:t>Rob </a:t>
            </a:r>
            <a:r>
              <a:rPr lang="en-US" sz="3200" b="1" dirty="0" err="1">
                <a:solidFill>
                  <a:srgbClr val="FFFF00"/>
                </a:solidFill>
              </a:rPr>
              <a:t>Alessie</a:t>
            </a:r>
            <a:r>
              <a:rPr lang="en-US" sz="3200" b="1" dirty="0">
                <a:solidFill>
                  <a:srgbClr val="FFFF00"/>
                </a:solidFill>
              </a:rPr>
              <a:t> (U of Groningen) </a:t>
            </a:r>
            <a:endParaRPr lang="en-US" dirty="0"/>
          </a:p>
          <a:p>
            <a:pPr marL="0" indent="0">
              <a:spcBef>
                <a:spcPts val="1000"/>
              </a:spcBef>
              <a:buClr>
                <a:srgbClr val="FFFF00"/>
              </a:buClr>
              <a:buSzPct val="100000"/>
              <a:buFont typeface="Source Sans Pro"/>
              <a:buNone/>
            </a:pPr>
            <a:r>
              <a:rPr lang="en-US" sz="3200" b="1" dirty="0">
                <a:solidFill>
                  <a:srgbClr val="FFFF00"/>
                </a:solidFill>
              </a:rPr>
              <a:t>Annamaria Lusardi (The George Washington</a:t>
            </a:r>
            <a:endParaRPr lang="en-US" dirty="0"/>
          </a:p>
          <a:p>
            <a:pPr marL="0" indent="0">
              <a:spcBef>
                <a:spcPts val="1000"/>
              </a:spcBef>
              <a:buClr>
                <a:srgbClr val="FFFF00"/>
              </a:buClr>
              <a:buSzPct val="100000"/>
              <a:buFont typeface="Source Sans Pro"/>
              <a:buNone/>
            </a:pPr>
            <a:r>
              <a:rPr lang="en-US" sz="3200" b="1" dirty="0">
                <a:solidFill>
                  <a:srgbClr val="FFFF00"/>
                </a:solidFill>
              </a:rPr>
              <a:t> University and GFLEC ) </a:t>
            </a:r>
            <a:endParaRPr lang="en-US" dirty="0"/>
          </a:p>
          <a:p>
            <a:pPr marL="0" indent="0">
              <a:spcBef>
                <a:spcPts val="1000"/>
              </a:spcBef>
              <a:buClr>
                <a:srgbClr val="FFFF00"/>
              </a:buClr>
              <a:buSzPct val="100000"/>
              <a:buFont typeface="Source Sans Pro"/>
              <a:buNone/>
            </a:pPr>
            <a:r>
              <a:rPr lang="en-US" sz="3200" b="1" dirty="0">
                <a:solidFill>
                  <a:srgbClr val="FFFF00"/>
                </a:solidFill>
              </a:rPr>
              <a:t>Maarten van </a:t>
            </a:r>
            <a:r>
              <a:rPr lang="en-US" sz="3200" b="1" dirty="0" err="1">
                <a:solidFill>
                  <a:srgbClr val="FFFF00"/>
                </a:solidFill>
              </a:rPr>
              <a:t>Rooij</a:t>
            </a:r>
            <a:r>
              <a:rPr lang="en-US" sz="3200" b="1" dirty="0">
                <a:solidFill>
                  <a:srgbClr val="FFFF00"/>
                </a:solidFill>
              </a:rPr>
              <a:t> (DNB</a:t>
            </a:r>
            <a:r>
              <a:rPr lang="en-US" sz="3200" b="1" dirty="0">
                <a:solidFill>
                  <a:srgbClr val="92D050"/>
                </a:solidFill>
              </a:rPr>
              <a:t>)</a:t>
            </a:r>
            <a:endParaRPr lang="en-US" dirty="0"/>
          </a:p>
          <a:p>
            <a:pPr marL="0" indent="0">
              <a:spcBef>
                <a:spcPts val="1000"/>
              </a:spcBef>
              <a:buSzPct val="100000"/>
              <a:buFont typeface="Source Sans Pro"/>
              <a:buNone/>
            </a:pPr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20" name="Google Shape;535;p19">
            <a:extLst>
              <a:ext uri="{FF2B5EF4-FFF2-40B4-BE49-F238E27FC236}">
                <a16:creationId xmlns:a16="http://schemas.microsoft.com/office/drawing/2014/main" id="{BA9992F8-249A-482D-BF87-6A9B3C73A3D0}"/>
              </a:ext>
            </a:extLst>
          </p:cNvPr>
          <p:cNvSpPr txBox="1"/>
          <p:nvPr/>
        </p:nvSpPr>
        <p:spPr>
          <a:xfrm>
            <a:off x="0" y="212558"/>
            <a:ext cx="9144000" cy="1219200"/>
          </a:xfrm>
          <a:prstGeom prst="rect">
            <a:avLst/>
          </a:prstGeom>
          <a:solidFill>
            <a:schemeClr val="lt1">
              <a:alpha val="40784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dirty="0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Fearless Woman</a:t>
            </a:r>
            <a:r>
              <a:rPr lang="en-US" sz="2800" b="1" dirty="0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: Financial Literacy</a:t>
            </a:r>
            <a:endParaRPr sz="28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525252"/>
                </a:solidFill>
                <a:latin typeface="Calibri"/>
                <a:ea typeface="Calibri"/>
                <a:cs typeface="Calibri"/>
                <a:sym typeface="Calibri"/>
              </a:rPr>
              <a:t>and Stock Market Participation</a:t>
            </a:r>
            <a:endParaRPr sz="28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445168"/>
            <a:ext cx="8169442" cy="216568"/>
          </a:xfrm>
        </p:spPr>
        <p:txBody>
          <a:bodyPr>
            <a:normAutofit fontScale="90000"/>
          </a:bodyPr>
          <a:lstStyle/>
          <a:p>
            <a:r>
              <a:rPr lang="en-US" sz="800" dirty="0">
                <a:solidFill>
                  <a:srgbClr val="E6E6E6"/>
                </a:solidFill>
              </a:rPr>
              <a:t>Fearless Woman: Financial Literacy</a:t>
            </a:r>
            <a:br>
              <a:rPr lang="en-US" sz="800" dirty="0">
                <a:solidFill>
                  <a:srgbClr val="E6E6E6"/>
                </a:solidFill>
              </a:rPr>
            </a:br>
            <a:r>
              <a:rPr lang="en-US" sz="800" dirty="0">
                <a:solidFill>
                  <a:srgbClr val="E6E6E6"/>
                </a:solidFill>
              </a:rPr>
              <a:t>and Stock Market Participation</a:t>
            </a:r>
          </a:p>
        </p:txBody>
      </p:sp>
    </p:spTree>
    <p:extLst>
      <p:ext uri="{BB962C8B-B14F-4D97-AF65-F5344CB8AC3E}">
        <p14:creationId xmlns:p14="http://schemas.microsoft.com/office/powerpoint/2010/main" val="9415738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2533B-8D9B-4904-BD31-18D819D4A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060" y="145507"/>
            <a:ext cx="7886700" cy="768893"/>
          </a:xfrm>
        </p:spPr>
        <p:txBody>
          <a:bodyPr/>
          <a:lstStyle/>
          <a:p>
            <a:pPr>
              <a:lnSpc>
                <a:spcPts val="3225"/>
              </a:lnSpc>
              <a:buClr>
                <a:srgbClr val="000000"/>
              </a:buClr>
              <a:buFont typeface="Arial"/>
            </a:pPr>
            <a:r>
              <a:rPr lang="en-US" sz="2800" b="1" dirty="0">
                <a:solidFill>
                  <a:schemeClr val="accent1"/>
                </a:solidFill>
                <a:sym typeface="Arial"/>
              </a:rPr>
              <a:t>The P-Fin index and the Big Three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01A2A4-DAE4-445E-A5A8-A7C33708F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060" y="1139782"/>
            <a:ext cx="8563477" cy="364076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Similar findings</a:t>
            </a:r>
          </a:p>
          <a:p>
            <a:pPr marL="85725" indent="0">
              <a:buNone/>
            </a:pPr>
            <a:r>
              <a:rPr lang="en-US" dirty="0"/>
              <a:t>	- Low levels of financial literacy</a:t>
            </a:r>
          </a:p>
          <a:p>
            <a:pPr marL="85725" indent="0">
              <a:buNone/>
            </a:pPr>
            <a:endParaRPr lang="en-US" dirty="0"/>
          </a:p>
          <a:p>
            <a:r>
              <a:rPr lang="en-US" dirty="0"/>
              <a:t>Comprehending risk</a:t>
            </a:r>
          </a:p>
          <a:p>
            <a:pPr marL="85725" indent="0">
              <a:buNone/>
            </a:pPr>
            <a:r>
              <a:rPr lang="en-US" dirty="0"/>
              <a:t>	- Risk is a difficult concept to grasp</a:t>
            </a:r>
          </a:p>
          <a:p>
            <a:pPr marL="85725" indent="0">
              <a:buNone/>
            </a:pPr>
            <a:endParaRPr lang="en-US" dirty="0"/>
          </a:p>
          <a:p>
            <a:r>
              <a:rPr lang="en-US" dirty="0"/>
              <a:t>Many “do not know” responses </a:t>
            </a:r>
          </a:p>
          <a:p>
            <a:pPr marL="85725" indent="0">
              <a:buNone/>
            </a:pPr>
            <a:r>
              <a:rPr lang="en-US" dirty="0"/>
              <a:t>	- They provide useful information</a:t>
            </a:r>
          </a:p>
          <a:p>
            <a:pPr marL="85725" indent="0">
              <a:buNone/>
            </a:pPr>
            <a:endParaRPr lang="en-US" dirty="0"/>
          </a:p>
          <a:p>
            <a:r>
              <a:rPr lang="en-US" dirty="0"/>
              <a:t>Gaps in financial literacy</a:t>
            </a:r>
          </a:p>
          <a:p>
            <a:pPr marL="85725" indent="0">
              <a:buNone/>
            </a:pPr>
            <a:r>
              <a:rPr lang="en-US" dirty="0"/>
              <a:t>	- Similar findings</a:t>
            </a:r>
          </a:p>
          <a:p>
            <a:endParaRPr lang="en-US" sz="16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-445168"/>
            <a:ext cx="8169442" cy="216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000" b="0" i="0" u="none" strike="noStrike" cap="none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" dirty="0">
                <a:solidFill>
                  <a:srgbClr val="E6E6E6"/>
                </a:solidFill>
              </a:rPr>
              <a:t>The P-Fin index and the Big Three</a:t>
            </a:r>
          </a:p>
        </p:txBody>
      </p:sp>
    </p:spTree>
    <p:extLst>
      <p:ext uri="{BB962C8B-B14F-4D97-AF65-F5344CB8AC3E}">
        <p14:creationId xmlns:p14="http://schemas.microsoft.com/office/powerpoint/2010/main" val="8719886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7"/>
          <p:cNvSpPr txBox="1">
            <a:spLocks noGrp="1"/>
          </p:cNvSpPr>
          <p:nvPr>
            <p:ph type="title"/>
          </p:nvPr>
        </p:nvSpPr>
        <p:spPr>
          <a:xfrm>
            <a:off x="416493" y="1696535"/>
            <a:ext cx="4315927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lvl="0">
              <a:lnSpc>
                <a:spcPct val="134375"/>
              </a:lnSpc>
              <a:buClr>
                <a:srgbClr val="000000"/>
              </a:buClr>
              <a:buSzPts val="3200"/>
            </a:pPr>
            <a:r>
              <a:rPr lang="en-US" sz="4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Turning to financial wellbeing</a:t>
            </a:r>
          </a:p>
        </p:txBody>
      </p:sp>
      <p:pic>
        <p:nvPicPr>
          <p:cNvPr id="1026" name="Picture 2" descr="Economics">
            <a:extLst>
              <a:ext uri="{FF2B5EF4-FFF2-40B4-BE49-F238E27FC236}">
                <a16:creationId xmlns:a16="http://schemas.microsoft.com/office/drawing/2014/main" id="{D192E574-FD41-C7D2-6CED-3673518B3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585" y="2653897"/>
            <a:ext cx="3221490" cy="192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ork From Home Policy Template">
            <a:extLst>
              <a:ext uri="{FF2B5EF4-FFF2-40B4-BE49-F238E27FC236}">
                <a16:creationId xmlns:a16="http://schemas.microsoft.com/office/drawing/2014/main" id="{3D60C725-4B37-3518-6B32-94F36E037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940" y="567034"/>
            <a:ext cx="2960017" cy="165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-445168"/>
            <a:ext cx="8169442" cy="216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2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Source Sans Pro"/>
              <a:buNone/>
              <a:defRPr sz="39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" dirty="0">
                <a:solidFill>
                  <a:srgbClr val="E6E6E6"/>
                </a:solidFill>
              </a:rPr>
              <a:t>Turning to financial wellbeing</a:t>
            </a:r>
          </a:p>
        </p:txBody>
      </p:sp>
    </p:spTree>
    <p:extLst>
      <p:ext uri="{BB962C8B-B14F-4D97-AF65-F5344CB8AC3E}">
        <p14:creationId xmlns:p14="http://schemas.microsoft.com/office/powerpoint/2010/main" val="107371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>
          <a:extLst>
            <a:ext uri="{FF2B5EF4-FFF2-40B4-BE49-F238E27FC236}">
              <a16:creationId xmlns:a16="http://schemas.microsoft.com/office/drawing/2014/main" id="{D847A6A3-293C-3467-004B-1E9E29E23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64;p15">
            <a:extLst>
              <a:ext uri="{FF2B5EF4-FFF2-40B4-BE49-F238E27FC236}">
                <a16:creationId xmlns:a16="http://schemas.microsoft.com/office/drawing/2014/main" id="{F98FD552-E121-0821-9D91-7B946532B6CF}"/>
              </a:ext>
            </a:extLst>
          </p:cNvPr>
          <p:cNvSpPr/>
          <p:nvPr/>
        </p:nvSpPr>
        <p:spPr>
          <a:xfrm>
            <a:off x="260117" y="220960"/>
            <a:ext cx="8519244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000" b="1" dirty="0">
                <a:solidFill>
                  <a:schemeClr val="dk1"/>
                </a:solidFill>
                <a:latin typeface="Source Sans Pro"/>
                <a:ea typeface="Source Sans Pro"/>
                <a:sym typeface="Open Sans"/>
              </a:rPr>
              <a:t>A simple measure of the cost of financial illiteracy</a:t>
            </a:r>
          </a:p>
        </p:txBody>
      </p:sp>
      <p:sp>
        <p:nvSpPr>
          <p:cNvPr id="8" name="Google Shape;697;p25">
            <a:extLst>
              <a:ext uri="{FF2B5EF4-FFF2-40B4-BE49-F238E27FC236}">
                <a16:creationId xmlns:a16="http://schemas.microsoft.com/office/drawing/2014/main" id="{9160AC4F-B5F2-87EA-45C4-CE79AC706FB7}"/>
              </a:ext>
            </a:extLst>
          </p:cNvPr>
          <p:cNvSpPr txBox="1"/>
          <p:nvPr/>
        </p:nvSpPr>
        <p:spPr>
          <a:xfrm>
            <a:off x="558310" y="4723035"/>
            <a:ext cx="3375306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>
              <a:defRPr/>
            </a:pPr>
            <a:r>
              <a:rPr lang="en-US" sz="900" dirty="0"/>
              <a:t>Source: TIAA Institute-GFLEC Personal Finance Index (2023).</a:t>
            </a:r>
            <a:endParaRPr sz="1050" dirty="0"/>
          </a:p>
        </p:txBody>
      </p:sp>
      <p:sp>
        <p:nvSpPr>
          <p:cNvPr id="12" name="Google Shape;701;p25" title="background">
            <a:extLst>
              <a:ext uri="{FF2B5EF4-FFF2-40B4-BE49-F238E27FC236}">
                <a16:creationId xmlns:a16="http://schemas.microsoft.com/office/drawing/2014/main" id="{862D4E22-89D7-B5CD-A42A-6DAA8D2C48AA}"/>
              </a:ext>
            </a:extLst>
          </p:cNvPr>
          <p:cNvSpPr/>
          <p:nvPr/>
        </p:nvSpPr>
        <p:spPr>
          <a:xfrm>
            <a:off x="6403106" y="1992768"/>
            <a:ext cx="2527037" cy="1704737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defRPr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702;p25">
            <a:extLst>
              <a:ext uri="{FF2B5EF4-FFF2-40B4-BE49-F238E27FC236}">
                <a16:creationId xmlns:a16="http://schemas.microsoft.com/office/drawing/2014/main" id="{FB6624EF-E891-49F6-18CF-8F6437A4CA76}"/>
              </a:ext>
            </a:extLst>
          </p:cNvPr>
          <p:cNvSpPr txBox="1"/>
          <p:nvPr/>
        </p:nvSpPr>
        <p:spPr>
          <a:xfrm>
            <a:off x="6553886" y="2103413"/>
            <a:ext cx="2225475" cy="1523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>
              <a:defRPr/>
            </a:pPr>
            <a:r>
              <a:rPr lang="en-US" sz="1350" b="1" dirty="0">
                <a:solidFill>
                  <a:srgbClr val="181818"/>
                </a:solidFill>
              </a:rPr>
              <a:t>People spend an average of 8h per week thinking about and dealing with financial issues and problems. An average of 4h per week occur at work.</a:t>
            </a:r>
            <a:endParaRPr sz="1050" dirty="0">
              <a:solidFill>
                <a:srgbClr val="181818"/>
              </a:solidFill>
            </a:endParaRPr>
          </a:p>
        </p:txBody>
      </p:sp>
      <p:graphicFrame>
        <p:nvGraphicFramePr>
          <p:cNvPr id="5" name="Chart 4" title="Average hours per week spent thinking about and dealing with issues and problems related to personal finance">
            <a:extLst>
              <a:ext uri="{FF2B5EF4-FFF2-40B4-BE49-F238E27FC236}">
                <a16:creationId xmlns:a16="http://schemas.microsoft.com/office/drawing/2014/main" id="{0EFD804C-873F-6E41-0A82-13A2C47D1D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0986886"/>
              </p:ext>
            </p:extLst>
          </p:nvPr>
        </p:nvGraphicFramePr>
        <p:xfrm>
          <a:off x="364639" y="954698"/>
          <a:ext cx="5995575" cy="3597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-445168"/>
            <a:ext cx="8169442" cy="216568"/>
          </a:xfrm>
        </p:spPr>
        <p:txBody>
          <a:bodyPr>
            <a:normAutofit fontScale="90000"/>
          </a:bodyPr>
          <a:lstStyle/>
          <a:p>
            <a:r>
              <a:rPr lang="en-US" sz="800" dirty="0">
                <a:solidFill>
                  <a:srgbClr val="E6E6E6"/>
                </a:solidFill>
              </a:rPr>
              <a:t>A simple measure of the cost of financial illiteracy</a:t>
            </a:r>
          </a:p>
        </p:txBody>
      </p:sp>
    </p:spTree>
    <p:extLst>
      <p:ext uri="{BB962C8B-B14F-4D97-AF65-F5344CB8AC3E}">
        <p14:creationId xmlns:p14="http://schemas.microsoft.com/office/powerpoint/2010/main" val="4213171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A168EE6-8E62-40A0-89B5-3A7553C45086}"/>
              </a:ext>
            </a:extLst>
          </p:cNvPr>
          <p:cNvSpPr/>
          <p:nvPr/>
        </p:nvSpPr>
        <p:spPr>
          <a:xfrm>
            <a:off x="231737" y="278348"/>
            <a:ext cx="8563185" cy="890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25"/>
              </a:lnSpc>
              <a:defRPr/>
            </a:pPr>
            <a:r>
              <a:rPr lang="en-US" altLang="en-US" sz="22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Measuring financial fragility </a:t>
            </a:r>
            <a:r>
              <a:rPr lang="en-US" altLang="en-US" sz="2200" b="1" i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(Lusardi, Schneider and </a:t>
            </a:r>
            <a:r>
              <a:rPr lang="en-US" altLang="en-US" sz="2200" b="1" i="1" dirty="0" err="1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Tufano</a:t>
            </a:r>
            <a:r>
              <a:rPr lang="en-US" altLang="en-US" sz="2200" b="1" i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, BPEA, 2011)</a:t>
            </a:r>
            <a:endParaRPr lang="en-US" sz="2200" b="1" i="1" kern="1200" dirty="0">
              <a:solidFill>
                <a:schemeClr val="accent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04098" y="1326808"/>
            <a:ext cx="7488843" cy="2545854"/>
          </a:xfrm>
          <a:prstGeom prst="rect">
            <a:avLst/>
          </a:prstGeom>
          <a:effectLst/>
        </p:spPr>
        <p:txBody>
          <a:bodyPr vert="horz" lIns="0" tIns="0" rIns="68580" bIns="0" rtlCol="0">
            <a:noAutofit/>
          </a:bodyPr>
          <a:lstStyle>
            <a:lvl1pPr marL="266700" indent="-266700" algn="l" defTabSz="457200" rtl="0" eaLnBrk="1" latinLnBrk="0" hangingPunct="1">
              <a:lnSpc>
                <a:spcPts val="1800"/>
              </a:lnSpc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4988" indent="-268288" algn="l" defTabSz="534988" rtl="0" eaLnBrk="1" latinLnBrk="0" hangingPunct="1">
              <a:lnSpc>
                <a:spcPts val="1800"/>
              </a:lnSpc>
              <a:spcBef>
                <a:spcPct val="20000"/>
              </a:spcBef>
              <a:buFont typeface="Arial"/>
              <a:buChar char="–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74638" algn="l" defTabSz="457200" rtl="0" eaLnBrk="1" latinLnBrk="0" hangingPunct="1">
              <a:lnSpc>
                <a:spcPts val="1800"/>
              </a:lnSpc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457200" rtl="0" eaLnBrk="1" latinLnBrk="0" hangingPunct="1">
              <a:lnSpc>
                <a:spcPts val="1800"/>
              </a:lnSpc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66700" algn="l" defTabSz="457200" rtl="0" eaLnBrk="1" latinLnBrk="0" hangingPunct="1">
              <a:lnSpc>
                <a:spcPts val="1800"/>
              </a:lnSpc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42900">
              <a:lnSpc>
                <a:spcPct val="100000"/>
              </a:lnSpc>
              <a:buClrTx/>
              <a:buNone/>
              <a:defRPr/>
            </a:pPr>
            <a:r>
              <a:rPr lang="en-US" sz="21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How </a:t>
            </a:r>
            <a:r>
              <a:rPr lang="en-US" sz="2100" b="1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confident</a:t>
            </a:r>
            <a:r>
              <a:rPr lang="en-US" sz="21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are you that you could come up with </a:t>
            </a:r>
            <a:r>
              <a:rPr lang="en-US" sz="2100" b="1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$2000 </a:t>
            </a:r>
            <a:r>
              <a:rPr lang="en-US" sz="21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if an unexpected need arose </a:t>
            </a:r>
            <a:r>
              <a:rPr lang="en-US" sz="2100" b="1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within the next month</a:t>
            </a:r>
            <a:r>
              <a:rPr lang="en-US" sz="21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?</a:t>
            </a:r>
          </a:p>
          <a:p>
            <a:pPr marL="200025" indent="-200025" defTabSz="342900">
              <a:lnSpc>
                <a:spcPts val="1350"/>
              </a:lnSpc>
              <a:buClrTx/>
              <a:defRPr/>
            </a:pPr>
            <a:endParaRPr lang="en-US" sz="180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lvl="1" defTabSz="401241">
              <a:lnSpc>
                <a:spcPts val="1350"/>
              </a:lnSpc>
              <a:spcAft>
                <a:spcPts val="12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 am certain I could come up with the full $2,000.</a:t>
            </a:r>
          </a:p>
          <a:p>
            <a:pPr lvl="1" defTabSz="401241">
              <a:lnSpc>
                <a:spcPts val="1350"/>
              </a:lnSpc>
              <a:spcAft>
                <a:spcPts val="12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 could probably come up with $2,000.</a:t>
            </a:r>
          </a:p>
          <a:p>
            <a:pPr lvl="1" defTabSz="401241">
              <a:lnSpc>
                <a:spcPts val="1350"/>
              </a:lnSpc>
              <a:spcAft>
                <a:spcPts val="12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I could probably not come up with $2,000.</a:t>
            </a:r>
          </a:p>
          <a:p>
            <a:pPr lvl="1" defTabSz="401241">
              <a:lnSpc>
                <a:spcPts val="1350"/>
              </a:lnSpc>
              <a:spcAft>
                <a:spcPts val="12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I am certain I could not come up with $2,000.</a:t>
            </a:r>
          </a:p>
          <a:p>
            <a:pPr lvl="1" defTabSz="401241">
              <a:lnSpc>
                <a:spcPts val="1350"/>
              </a:lnSpc>
              <a:spcAft>
                <a:spcPts val="12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Don’t know.</a:t>
            </a:r>
          </a:p>
          <a:p>
            <a:pPr lvl="1" defTabSz="401241">
              <a:lnSpc>
                <a:spcPts val="1350"/>
              </a:lnSpc>
              <a:spcAft>
                <a:spcPts val="12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Prefer not to say. </a:t>
            </a:r>
          </a:p>
          <a:p>
            <a:pPr marL="401241" lvl="1" indent="-201216" defTabSz="401241">
              <a:lnSpc>
                <a:spcPts val="1350"/>
              </a:lnSpc>
              <a:buClrTx/>
              <a:defRPr/>
            </a:pPr>
            <a:endParaRPr lang="en-US" sz="120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4" name="Right Arrow 13" title="right arrow"/>
          <p:cNvSpPr/>
          <p:nvPr/>
        </p:nvSpPr>
        <p:spPr>
          <a:xfrm>
            <a:off x="6078536" y="3084123"/>
            <a:ext cx="731681" cy="311508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33118" y="2882087"/>
            <a:ext cx="20920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Respondents are classified as financially fragile.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-445168"/>
            <a:ext cx="8169442" cy="216568"/>
          </a:xfrm>
        </p:spPr>
        <p:txBody>
          <a:bodyPr>
            <a:normAutofit/>
          </a:bodyPr>
          <a:lstStyle/>
          <a:p>
            <a:r>
              <a:rPr lang="en-US" sz="800" dirty="0">
                <a:solidFill>
                  <a:srgbClr val="E6E6E6"/>
                </a:solidFill>
              </a:rPr>
              <a:t>Measuring financial fragility (Lusardi, Schneider and </a:t>
            </a:r>
            <a:r>
              <a:rPr lang="en-US" sz="800" dirty="0" err="1">
                <a:solidFill>
                  <a:srgbClr val="E6E6E6"/>
                </a:solidFill>
              </a:rPr>
              <a:t>Tufano</a:t>
            </a:r>
            <a:r>
              <a:rPr lang="en-US" sz="800" dirty="0">
                <a:solidFill>
                  <a:srgbClr val="E6E6E6"/>
                </a:solidFill>
              </a:rPr>
              <a:t>, BPEA, 2011)</a:t>
            </a:r>
          </a:p>
        </p:txBody>
      </p:sp>
    </p:spTree>
    <p:extLst>
      <p:ext uri="{BB962C8B-B14F-4D97-AF65-F5344CB8AC3E}">
        <p14:creationId xmlns:p14="http://schemas.microsoft.com/office/powerpoint/2010/main" val="149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A0A3B-375E-4960-9608-69DDA1071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24" y="338012"/>
            <a:ext cx="7886700" cy="640557"/>
          </a:xfrm>
        </p:spPr>
        <p:txBody>
          <a:bodyPr/>
          <a:lstStyle/>
          <a:p>
            <a:r>
              <a:rPr lang="en-US" sz="2800" b="1" dirty="0">
                <a:solidFill>
                  <a:schemeClr val="accent1"/>
                </a:solidFill>
              </a:rPr>
              <a:t>Financial fragility: what does it measure?</a:t>
            </a:r>
          </a:p>
        </p:txBody>
      </p:sp>
      <p:sp>
        <p:nvSpPr>
          <p:cNvPr id="4" name="Google Shape;756;p28">
            <a:extLst>
              <a:ext uri="{FF2B5EF4-FFF2-40B4-BE49-F238E27FC236}">
                <a16:creationId xmlns:a16="http://schemas.microsoft.com/office/drawing/2014/main" id="{7E47DD15-9708-4534-B4EA-A1EF004EC688}"/>
              </a:ext>
            </a:extLst>
          </p:cNvPr>
          <p:cNvSpPr txBox="1"/>
          <p:nvPr/>
        </p:nvSpPr>
        <p:spPr>
          <a:xfrm>
            <a:off x="5005475" y="1098262"/>
            <a:ext cx="2688336" cy="1893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266689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none" strike="noStrike" cap="none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Indicates lack</a:t>
            </a:r>
            <a:br>
              <a:rPr lang="en-US" sz="2000" u="none" strike="noStrike" cap="none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</a:br>
            <a:r>
              <a:rPr lang="en-US" sz="2000" u="none" strike="noStrike" cap="none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of borrowing capacity of highly leveraged households</a:t>
            </a:r>
            <a:endParaRPr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Google Shape;757;p28">
            <a:extLst>
              <a:ext uri="{FF2B5EF4-FFF2-40B4-BE49-F238E27FC236}">
                <a16:creationId xmlns:a16="http://schemas.microsoft.com/office/drawing/2014/main" id="{1A2BF332-0D8D-458A-97CB-52B0B80AE19E}"/>
              </a:ext>
            </a:extLst>
          </p:cNvPr>
          <p:cNvSpPr txBox="1"/>
          <p:nvPr/>
        </p:nvSpPr>
        <p:spPr>
          <a:xfrm>
            <a:off x="1863361" y="1500733"/>
            <a:ext cx="1782990" cy="1274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none" strike="noStrike" cap="none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Is a symptom of lack of assets</a:t>
            </a:r>
            <a:endParaRPr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Google Shape;758;p28" title="box">
            <a:extLst>
              <a:ext uri="{FF2B5EF4-FFF2-40B4-BE49-F238E27FC236}">
                <a16:creationId xmlns:a16="http://schemas.microsoft.com/office/drawing/2014/main" id="{BDD06F42-27E4-40C0-B8B6-4C5EE1D5E3FB}"/>
              </a:ext>
            </a:extLst>
          </p:cNvPr>
          <p:cNvSpPr/>
          <p:nvPr/>
        </p:nvSpPr>
        <p:spPr>
          <a:xfrm>
            <a:off x="1520672" y="1402903"/>
            <a:ext cx="2468368" cy="1893046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541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59;p28" title="line">
            <a:extLst>
              <a:ext uri="{FF2B5EF4-FFF2-40B4-BE49-F238E27FC236}">
                <a16:creationId xmlns:a16="http://schemas.microsoft.com/office/drawing/2014/main" id="{6F6072C5-E206-4AB0-9279-53B919799AEA}"/>
              </a:ext>
            </a:extLst>
          </p:cNvPr>
          <p:cNvSpPr/>
          <p:nvPr/>
        </p:nvSpPr>
        <p:spPr>
          <a:xfrm rot="-623556">
            <a:off x="1413235" y="2899376"/>
            <a:ext cx="6317530" cy="1347347"/>
          </a:xfrm>
          <a:custGeom>
            <a:avLst/>
            <a:gdLst/>
            <a:ahLst/>
            <a:cxnLst/>
            <a:rect l="l" t="t" r="r" b="b"/>
            <a:pathLst>
              <a:path w="2599" h="704" extrusionOk="0">
                <a:moveTo>
                  <a:pt x="16" y="0"/>
                </a:moveTo>
                <a:lnTo>
                  <a:pt x="0" y="72"/>
                </a:lnTo>
                <a:lnTo>
                  <a:pt x="2582" y="703"/>
                </a:lnTo>
                <a:lnTo>
                  <a:pt x="2598" y="631"/>
                </a:lnTo>
                <a:lnTo>
                  <a:pt x="16" y="0"/>
                </a:lnTo>
              </a:path>
            </a:pathLst>
          </a:custGeom>
          <a:solidFill>
            <a:schemeClr val="tx1"/>
          </a:solidFill>
          <a:ln w="12700" cap="rnd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541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760;p28" title="triangle">
            <a:extLst>
              <a:ext uri="{FF2B5EF4-FFF2-40B4-BE49-F238E27FC236}">
                <a16:creationId xmlns:a16="http://schemas.microsoft.com/office/drawing/2014/main" id="{7472420F-299B-4A2F-BED6-F13E6733A74A}"/>
              </a:ext>
            </a:extLst>
          </p:cNvPr>
          <p:cNvSpPr/>
          <p:nvPr/>
        </p:nvSpPr>
        <p:spPr>
          <a:xfrm>
            <a:off x="4245714" y="3751323"/>
            <a:ext cx="759761" cy="650665"/>
          </a:xfrm>
          <a:custGeom>
            <a:avLst/>
            <a:gdLst/>
            <a:ahLst/>
            <a:cxnLst/>
            <a:rect l="l" t="t" r="r" b="b"/>
            <a:pathLst>
              <a:path w="321" h="241" extrusionOk="0">
                <a:moveTo>
                  <a:pt x="0" y="240"/>
                </a:moveTo>
                <a:lnTo>
                  <a:pt x="320" y="240"/>
                </a:lnTo>
                <a:lnTo>
                  <a:pt x="160" y="0"/>
                </a:lnTo>
                <a:lnTo>
                  <a:pt x="0" y="240"/>
                </a:lnTo>
              </a:path>
            </a:pathLst>
          </a:custGeom>
          <a:solidFill>
            <a:schemeClr val="tx1"/>
          </a:solidFill>
          <a:ln w="12700" cap="rnd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761;p28" title="box">
            <a:extLst>
              <a:ext uri="{FF2B5EF4-FFF2-40B4-BE49-F238E27FC236}">
                <a16:creationId xmlns:a16="http://schemas.microsoft.com/office/drawing/2014/main" id="{D1E9393F-0235-4FCF-9770-E221D53D4693}"/>
              </a:ext>
            </a:extLst>
          </p:cNvPr>
          <p:cNvSpPr/>
          <p:nvPr/>
        </p:nvSpPr>
        <p:spPr>
          <a:xfrm>
            <a:off x="5194024" y="1428764"/>
            <a:ext cx="2570099" cy="1893046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541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-445168"/>
            <a:ext cx="8169442" cy="216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000" b="0" i="0" u="none" strike="noStrike" cap="none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" smtClean="0">
                <a:solidFill>
                  <a:srgbClr val="E6E6E6"/>
                </a:solidFill>
              </a:rPr>
              <a:t>_________________________________________________________________________________________________</a:t>
            </a:r>
            <a:endParaRPr lang="en-US" sz="800" dirty="0">
              <a:solidFill>
                <a:srgbClr val="E6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92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"/>
          <p:cNvSpPr/>
          <p:nvPr/>
        </p:nvSpPr>
        <p:spPr>
          <a:xfrm>
            <a:off x="373840" y="172566"/>
            <a:ext cx="7940683" cy="729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134375"/>
              </a:lnSpc>
              <a:buClr>
                <a:srgbClr val="054166"/>
              </a:buClr>
              <a:buSzPts val="3200"/>
            </a:pPr>
            <a:r>
              <a:rPr lang="en-US" sz="32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Open Sans"/>
              </a:rPr>
              <a:t>The importance of data and measurement</a:t>
            </a:r>
          </a:p>
        </p:txBody>
      </p:sp>
      <p:sp>
        <p:nvSpPr>
          <p:cNvPr id="329" name="Google Shape;329;p4"/>
          <p:cNvSpPr txBox="1"/>
          <p:nvPr/>
        </p:nvSpPr>
        <p:spPr>
          <a:xfrm>
            <a:off x="280741" y="901646"/>
            <a:ext cx="7668123" cy="3302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spcAft>
                <a:spcPts val="1200"/>
              </a:spcAft>
              <a:buClr>
                <a:srgbClr val="233E66"/>
              </a:buClr>
              <a:buSzPts val="1600"/>
            </a:pPr>
            <a:r>
              <a:rPr lang="en-US" sz="18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Open Sans"/>
              </a:rPr>
              <a:t> 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Open Sans"/>
              </a:rPr>
              <a:t>   </a:t>
            </a:r>
            <a:endParaRPr b="1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marL="955899" lvl="2" indent="-457200">
              <a:spcBef>
                <a:spcPts val="99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Open Sans"/>
              </a:rPr>
              <a:t>Data is the new currency</a:t>
            </a:r>
          </a:p>
          <a:p>
            <a:pPr marL="955899" lvl="2" indent="-457200">
              <a:spcBef>
                <a:spcPts val="99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Open Sans"/>
              </a:rPr>
              <a:t>From the Big Three to 28 questions</a:t>
            </a:r>
          </a:p>
          <a:p>
            <a:pPr marL="955899" lvl="2" indent="-457200">
              <a:spcBef>
                <a:spcPts val="99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Open Sans"/>
              </a:rPr>
              <a:t>A financial check-up </a:t>
            </a:r>
          </a:p>
          <a:p>
            <a:pPr marL="955899" lvl="2" indent="-457200">
              <a:spcBef>
                <a:spcPts val="99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Ø"/>
            </a:pPr>
            <a:endParaRPr lang="en-US" sz="320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  <a:sym typeface="Open Sans"/>
            </a:endParaRPr>
          </a:p>
          <a:p>
            <a:pPr marL="841599" lvl="2" indent="-342900">
              <a:spcBef>
                <a:spcPts val="810"/>
              </a:spcBef>
              <a:spcAft>
                <a:spcPts val="1200"/>
              </a:spcAft>
              <a:buClr>
                <a:schemeClr val="tx2">
                  <a:lumMod val="10000"/>
                </a:schemeClr>
              </a:buClr>
              <a:buSzPts val="2400"/>
              <a:buFont typeface="Wingdings" panose="05000000000000000000" pitchFamily="2" charset="2"/>
              <a:buChar char="q"/>
            </a:pPr>
            <a:endParaRPr lang="en-US" sz="320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  <a:sym typeface="Open Sans"/>
            </a:endParaRPr>
          </a:p>
          <a:p>
            <a:pPr marL="498699" lvl="2">
              <a:spcBef>
                <a:spcPts val="810"/>
              </a:spcBef>
              <a:spcAft>
                <a:spcPts val="1200"/>
              </a:spcAft>
              <a:buClr>
                <a:srgbClr val="0B3153"/>
              </a:buClr>
              <a:buSzPts val="2400"/>
            </a:pPr>
            <a:endParaRPr lang="en-US" sz="320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  <a:sym typeface="Open Sans"/>
            </a:endParaRPr>
          </a:p>
          <a:p>
            <a:pPr marL="498699" lvl="2">
              <a:spcBef>
                <a:spcPts val="810"/>
              </a:spcBef>
              <a:spcAft>
                <a:spcPts val="1200"/>
              </a:spcAft>
              <a:buClr>
                <a:srgbClr val="0B3153"/>
              </a:buClr>
              <a:buSzPts val="2400"/>
            </a:pPr>
            <a:endParaRPr lang="en-US" sz="320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  <a:sym typeface="Open Sans"/>
            </a:endParaRPr>
          </a:p>
          <a:p>
            <a:pPr marL="750833" lvl="2" indent="-252134">
              <a:spcBef>
                <a:spcPts val="810"/>
              </a:spcBef>
              <a:spcAft>
                <a:spcPts val="1200"/>
              </a:spcAft>
              <a:buClr>
                <a:srgbClr val="0B3153"/>
              </a:buClr>
              <a:buSzPts val="2400"/>
              <a:buFont typeface="Arial"/>
              <a:buChar char="•"/>
            </a:pPr>
            <a:endParaRPr lang="en-US" sz="320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  <a:sym typeface="Open Sans"/>
            </a:endParaRPr>
          </a:p>
          <a:p>
            <a:pPr marL="750833" lvl="2" indent="-252134">
              <a:spcBef>
                <a:spcPts val="810"/>
              </a:spcBef>
              <a:spcAft>
                <a:spcPts val="1200"/>
              </a:spcAft>
              <a:buClr>
                <a:srgbClr val="0B3153"/>
              </a:buClr>
              <a:buSzPts val="2400"/>
              <a:buFont typeface="Arial"/>
              <a:buChar char="•"/>
            </a:pPr>
            <a:endParaRPr sz="320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  <a:sym typeface="Open Sans"/>
            </a:endParaRPr>
          </a:p>
          <a:p>
            <a:pPr marL="750833" lvl="2" indent="-137834">
              <a:spcBef>
                <a:spcPts val="810"/>
              </a:spcBef>
              <a:spcAft>
                <a:spcPts val="1200"/>
              </a:spcAft>
              <a:buClr>
                <a:srgbClr val="0B3153"/>
              </a:buClr>
              <a:buSzPts val="2400"/>
            </a:pPr>
            <a:endParaRPr sz="280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  <a:sym typeface="Open Sans"/>
            </a:endParaRPr>
          </a:p>
          <a:p>
            <a:pPr>
              <a:spcBef>
                <a:spcPts val="900"/>
              </a:spcBef>
              <a:spcAft>
                <a:spcPts val="1200"/>
              </a:spcAft>
              <a:buClr>
                <a:srgbClr val="233E66"/>
              </a:buClr>
              <a:buSzPts val="2400"/>
            </a:pP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Open Sans"/>
              </a:rPr>
              <a:t> </a:t>
            </a:r>
            <a:endParaRPr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-445168"/>
            <a:ext cx="8169442" cy="216568"/>
          </a:xfrm>
        </p:spPr>
        <p:txBody>
          <a:bodyPr>
            <a:normAutofit/>
          </a:bodyPr>
          <a:lstStyle/>
          <a:p>
            <a:r>
              <a:rPr lang="en-US" sz="800" dirty="0" smtClean="0">
                <a:solidFill>
                  <a:srgbClr val="E6E6E6"/>
                </a:solidFill>
              </a:rPr>
              <a:t>_________________________________________________________________________________________________</a:t>
            </a:r>
            <a:endParaRPr lang="en-US" sz="800" dirty="0">
              <a:solidFill>
                <a:srgbClr val="E6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2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29"/>
          <p:cNvSpPr/>
          <p:nvPr/>
        </p:nvSpPr>
        <p:spPr>
          <a:xfrm>
            <a:off x="279863" y="49121"/>
            <a:ext cx="8322228" cy="732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153571"/>
              </a:lnSpc>
            </a:pPr>
            <a:r>
              <a:rPr lang="en-US" sz="28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Open Sans"/>
              </a:rPr>
              <a:t>Financial fragility before and after the pandemic</a:t>
            </a:r>
            <a:endParaRPr sz="2800" b="1" dirty="0">
              <a:solidFill>
                <a:schemeClr val="accent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  <a:sym typeface="Open Sans"/>
            </a:endParaRPr>
          </a:p>
        </p:txBody>
      </p:sp>
      <p:pic>
        <p:nvPicPr>
          <p:cNvPr id="772" name="Google Shape;772;p29" descr="http://contentcafe2.btol.com/contentCafe/jacket.aspx?userID=ts3app&amp;password=ts276356&amp;return=t&amp;Value=9780815722212&amp;type=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7351" y="1187556"/>
            <a:ext cx="1831442" cy="30019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774;p29">
            <a:extLst>
              <a:ext uri="{FF2B5EF4-FFF2-40B4-BE49-F238E27FC236}">
                <a16:creationId xmlns:a16="http://schemas.microsoft.com/office/drawing/2014/main" id="{EAC9FDEA-5DB1-4BE6-92A5-44627A89A3A6}"/>
              </a:ext>
            </a:extLst>
          </p:cNvPr>
          <p:cNvSpPr txBox="1"/>
          <p:nvPr/>
        </p:nvSpPr>
        <p:spPr>
          <a:xfrm>
            <a:off x="2673262" y="4450554"/>
            <a:ext cx="603338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Source: 2009 TNS data, 2012, 2015 and 2018 NFCS data, 2020 &amp; 2023 P-Fin data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7" name="Chart 6" title="Financila fragility over time">
            <a:extLst>
              <a:ext uri="{FF2B5EF4-FFF2-40B4-BE49-F238E27FC236}">
                <a16:creationId xmlns:a16="http://schemas.microsoft.com/office/drawing/2014/main" id="{57517C13-5136-41F7-8B9A-2C930E4B9B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5561033"/>
              </p:ext>
            </p:extLst>
          </p:nvPr>
        </p:nvGraphicFramePr>
        <p:xfrm>
          <a:off x="2669643" y="781920"/>
          <a:ext cx="6036346" cy="3599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ectangle 8" title="2020 highlighted by red box">
            <a:extLst>
              <a:ext uri="{FF2B5EF4-FFF2-40B4-BE49-F238E27FC236}">
                <a16:creationId xmlns:a16="http://schemas.microsoft.com/office/drawing/2014/main" id="{7179C3CF-2CE6-40EB-B1EA-280709D292C6}"/>
              </a:ext>
            </a:extLst>
          </p:cNvPr>
          <p:cNvSpPr/>
          <p:nvPr/>
        </p:nvSpPr>
        <p:spPr>
          <a:xfrm>
            <a:off x="6580305" y="2213810"/>
            <a:ext cx="1121434" cy="2254591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-445168"/>
            <a:ext cx="8169442" cy="216568"/>
          </a:xfrm>
        </p:spPr>
        <p:txBody>
          <a:bodyPr>
            <a:normAutofit/>
          </a:bodyPr>
          <a:lstStyle/>
          <a:p>
            <a:r>
              <a:rPr lang="en-US" sz="800" dirty="0">
                <a:solidFill>
                  <a:srgbClr val="E6E6E6"/>
                </a:solidFill>
              </a:rPr>
              <a:t>Financial fragility before and after the pandemic</a:t>
            </a:r>
          </a:p>
        </p:txBody>
      </p:sp>
    </p:spTree>
    <p:extLst>
      <p:ext uri="{BB962C8B-B14F-4D97-AF65-F5344CB8AC3E}">
        <p14:creationId xmlns:p14="http://schemas.microsoft.com/office/powerpoint/2010/main" val="40511831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1FB20-0706-4FFD-B6B8-EA2725242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755" y="0"/>
            <a:ext cx="7886700" cy="994275"/>
          </a:xfrm>
        </p:spPr>
        <p:txBody>
          <a:bodyPr/>
          <a:lstStyle/>
          <a:p>
            <a:pPr>
              <a:lnSpc>
                <a:spcPct val="153571"/>
              </a:lnSpc>
              <a:buClr>
                <a:srgbClr val="000000"/>
              </a:buClr>
              <a:buFont typeface="Arial"/>
            </a:pPr>
            <a:r>
              <a:rPr lang="en-US" sz="2800" b="1" dirty="0">
                <a:solidFill>
                  <a:schemeClr val="accent1"/>
                </a:solidFill>
                <a:sym typeface="Open Sans"/>
              </a:rPr>
              <a:t>Financial fragility in America</a:t>
            </a:r>
            <a:endParaRPr lang="en-US" sz="2800" b="1" dirty="0">
              <a:solidFill>
                <a:schemeClr val="accent1"/>
              </a:solidFill>
              <a:sym typeface="Arial"/>
            </a:endParaRPr>
          </a:p>
        </p:txBody>
      </p:sp>
      <p:pic>
        <p:nvPicPr>
          <p:cNvPr id="4" name="Google Shape;677;p16" title="a line of cars in a parking lot">
            <a:extLst>
              <a:ext uri="{FF2B5EF4-FFF2-40B4-BE49-F238E27FC236}">
                <a16:creationId xmlns:a16="http://schemas.microsoft.com/office/drawing/2014/main" id="{E4C0C585-FE57-4AF2-9D0A-2453526702C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0091" t="29622" r="18357" b="24900"/>
          <a:stretch/>
        </p:blipFill>
        <p:spPr>
          <a:xfrm>
            <a:off x="3293243" y="1288342"/>
            <a:ext cx="5453449" cy="36294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78;p16">
            <a:extLst>
              <a:ext uri="{FF2B5EF4-FFF2-40B4-BE49-F238E27FC236}">
                <a16:creationId xmlns:a16="http://schemas.microsoft.com/office/drawing/2014/main" id="{FD48877B-77A1-4607-B599-AD9A9D16BC3D}"/>
              </a:ext>
            </a:extLst>
          </p:cNvPr>
          <p:cNvSpPr txBox="1"/>
          <p:nvPr/>
        </p:nvSpPr>
        <p:spPr>
          <a:xfrm>
            <a:off x="397308" y="2447908"/>
            <a:ext cx="2666734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u="none" strike="noStrike" cap="none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  <a:sym typeface="Calibri"/>
              </a:rPr>
              <a:t>Long lines at the food banks at the start of the pandemic!</a:t>
            </a:r>
            <a:endParaRPr sz="2000" u="none" strike="noStrike" cap="none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-445168"/>
            <a:ext cx="8169442" cy="216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000" b="0" i="0" u="none" strike="noStrike" cap="none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" smtClean="0">
                <a:solidFill>
                  <a:srgbClr val="E6E6E6"/>
                </a:solidFill>
              </a:rPr>
              <a:t>_________________________________________________________________________________________________</a:t>
            </a:r>
            <a:endParaRPr lang="en-US" sz="800" dirty="0">
              <a:solidFill>
                <a:srgbClr val="E6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0433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A168EE6-8E62-40A0-89B5-3A7553C45086}"/>
              </a:ext>
            </a:extLst>
          </p:cNvPr>
          <p:cNvSpPr/>
          <p:nvPr/>
        </p:nvSpPr>
        <p:spPr>
          <a:xfrm>
            <a:off x="174457" y="214015"/>
            <a:ext cx="7940683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25"/>
              </a:lnSpc>
            </a:pPr>
            <a:r>
              <a:rPr lang="en-US" altLang="en-US" sz="24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Financial literacy and financial fragility</a:t>
            </a:r>
          </a:p>
          <a:p>
            <a:pPr>
              <a:lnSpc>
                <a:spcPts val="3225"/>
              </a:lnSpc>
            </a:pPr>
            <a:endParaRPr lang="en-US" sz="3000" b="1" dirty="0">
              <a:solidFill>
                <a:srgbClr val="054166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Google Shape;781;p30" title="background">
            <a:extLst>
              <a:ext uri="{FF2B5EF4-FFF2-40B4-BE49-F238E27FC236}">
                <a16:creationId xmlns:a16="http://schemas.microsoft.com/office/drawing/2014/main" id="{368D3CEE-FC4F-467A-8A7A-C8237536E0D8}"/>
              </a:ext>
            </a:extLst>
          </p:cNvPr>
          <p:cNvSpPr/>
          <p:nvPr/>
        </p:nvSpPr>
        <p:spPr>
          <a:xfrm>
            <a:off x="367139" y="1996597"/>
            <a:ext cx="2496892" cy="1560510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82;p30">
            <a:extLst>
              <a:ext uri="{FF2B5EF4-FFF2-40B4-BE49-F238E27FC236}">
                <a16:creationId xmlns:a16="http://schemas.microsoft.com/office/drawing/2014/main" id="{60C5ABA2-9FC6-4DF0-B668-9E6349927E75}"/>
              </a:ext>
            </a:extLst>
          </p:cNvPr>
          <p:cNvSpPr txBox="1"/>
          <p:nvPr/>
        </p:nvSpPr>
        <p:spPr>
          <a:xfrm>
            <a:off x="563200" y="2280353"/>
            <a:ext cx="2158485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B87"/>
              </a:buClr>
              <a:buSzPts val="1800"/>
              <a:buFont typeface="Open Sans"/>
              <a:buNone/>
            </a:pPr>
            <a:r>
              <a:rPr lang="en-US" b="1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Those with greater financial literacy are less likely to be financially fragile.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8" name="Google Shape;788;p30">
            <a:extLst>
              <a:ext uri="{FF2B5EF4-FFF2-40B4-BE49-F238E27FC236}">
                <a16:creationId xmlns:a16="http://schemas.microsoft.com/office/drawing/2014/main" id="{D3DE57F2-7E22-4382-8FBD-2F5A7AF08321}"/>
              </a:ext>
            </a:extLst>
          </p:cNvPr>
          <p:cNvSpPr txBox="1"/>
          <p:nvPr/>
        </p:nvSpPr>
        <p:spPr>
          <a:xfrm>
            <a:off x="5400537" y="4403441"/>
            <a:ext cx="3896976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>
              <a:buFont typeface="Arial"/>
              <a:buNone/>
            </a:pPr>
            <a:r>
              <a:rPr lang="en-US" sz="1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Source: TIAA Institute-GFLEC Personal Finance Index (2023).</a:t>
            </a:r>
            <a:endParaRPr sz="1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9" name="Group 8" title="% who could certainly come up with $2,000 if an unexpected need arose within the next month">
            <a:extLst>
              <a:ext uri="{FF2B5EF4-FFF2-40B4-BE49-F238E27FC236}">
                <a16:creationId xmlns:a16="http://schemas.microsoft.com/office/drawing/2014/main" id="{40209F17-CFD1-4ED6-83CD-DE2FD0BB4CF7}"/>
              </a:ext>
            </a:extLst>
          </p:cNvPr>
          <p:cNvGrpSpPr/>
          <p:nvPr/>
        </p:nvGrpSpPr>
        <p:grpSpPr>
          <a:xfrm>
            <a:off x="3407811" y="1155027"/>
            <a:ext cx="5082967" cy="3248413"/>
            <a:chOff x="4416688" y="1845779"/>
            <a:chExt cx="5463842" cy="3721887"/>
          </a:xfrm>
        </p:grpSpPr>
        <p:sp>
          <p:nvSpPr>
            <p:cNvPr id="10" name="Google Shape;786;p30">
              <a:extLst>
                <a:ext uri="{FF2B5EF4-FFF2-40B4-BE49-F238E27FC236}">
                  <a16:creationId xmlns:a16="http://schemas.microsoft.com/office/drawing/2014/main" id="{37F9DA78-6780-4385-A054-95010F858619}"/>
                </a:ext>
              </a:extLst>
            </p:cNvPr>
            <p:cNvSpPr txBox="1"/>
            <p:nvPr/>
          </p:nvSpPr>
          <p:spPr>
            <a:xfrm>
              <a:off x="4416688" y="1845779"/>
              <a:ext cx="4755624" cy="6723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% who could certainly come up with $2,000 if an unexpected need arose within the next month</a:t>
              </a:r>
              <a:endParaRPr sz="1200" dirty="0"/>
            </a:p>
          </p:txBody>
        </p:sp>
        <p:sp>
          <p:nvSpPr>
            <p:cNvPr id="11" name="Google Shape;787;p30">
              <a:extLst>
                <a:ext uri="{FF2B5EF4-FFF2-40B4-BE49-F238E27FC236}">
                  <a16:creationId xmlns:a16="http://schemas.microsoft.com/office/drawing/2014/main" id="{F1F9A6EB-314F-4CE0-A484-0CAD33DA4365}"/>
                </a:ext>
              </a:extLst>
            </p:cNvPr>
            <p:cNvSpPr txBox="1"/>
            <p:nvPr/>
          </p:nvSpPr>
          <p:spPr>
            <a:xfrm>
              <a:off x="5434044" y="5164258"/>
              <a:ext cx="3914854" cy="4034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200" b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% of </a:t>
              </a:r>
              <a:r>
                <a:rPr lang="en-US" sz="1200" b="0" i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P-Fin </a:t>
              </a:r>
              <a:r>
                <a:rPr lang="en-US" sz="1200" b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questions answered correctly</a:t>
              </a:r>
              <a:endParaRPr sz="1200"/>
            </a:p>
          </p:txBody>
        </p:sp>
        <p:sp>
          <p:nvSpPr>
            <p:cNvPr id="12" name="Google Shape;789;p30">
              <a:extLst>
                <a:ext uri="{FF2B5EF4-FFF2-40B4-BE49-F238E27FC236}">
                  <a16:creationId xmlns:a16="http://schemas.microsoft.com/office/drawing/2014/main" id="{01B7F0DF-42FD-4438-A4DE-DB10784B6ABE}"/>
                </a:ext>
              </a:extLst>
            </p:cNvPr>
            <p:cNvSpPr/>
            <p:nvPr/>
          </p:nvSpPr>
          <p:spPr>
            <a:xfrm>
              <a:off x="4673600" y="3835400"/>
              <a:ext cx="685800" cy="8127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C00000"/>
                </a:solidFill>
              </a:endParaRPr>
            </a:p>
          </p:txBody>
        </p:sp>
        <p:sp>
          <p:nvSpPr>
            <p:cNvPr id="13" name="Google Shape;790;p30">
              <a:extLst>
                <a:ext uri="{FF2B5EF4-FFF2-40B4-BE49-F238E27FC236}">
                  <a16:creationId xmlns:a16="http://schemas.microsoft.com/office/drawing/2014/main" id="{68496E4C-1C5A-46D2-B97C-E2E3672F20F5}"/>
                </a:ext>
              </a:extLst>
            </p:cNvPr>
            <p:cNvSpPr/>
            <p:nvPr/>
          </p:nvSpPr>
          <p:spPr>
            <a:xfrm>
              <a:off x="6108700" y="3447775"/>
              <a:ext cx="685800" cy="12003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C00000"/>
                </a:solidFill>
              </a:endParaRPr>
            </a:p>
          </p:txBody>
        </p:sp>
        <p:sp>
          <p:nvSpPr>
            <p:cNvPr id="15" name="Google Shape;791;p30">
              <a:extLst>
                <a:ext uri="{FF2B5EF4-FFF2-40B4-BE49-F238E27FC236}">
                  <a16:creationId xmlns:a16="http://schemas.microsoft.com/office/drawing/2014/main" id="{A4346A5B-6598-46C3-BCAC-8620B51F08C7}"/>
                </a:ext>
              </a:extLst>
            </p:cNvPr>
            <p:cNvSpPr/>
            <p:nvPr/>
          </p:nvSpPr>
          <p:spPr>
            <a:xfrm>
              <a:off x="7543800" y="2946400"/>
              <a:ext cx="685800" cy="17016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C00000"/>
                </a:solidFill>
              </a:endParaRPr>
            </a:p>
          </p:txBody>
        </p:sp>
        <p:sp>
          <p:nvSpPr>
            <p:cNvPr id="16" name="Google Shape;792;p30">
              <a:extLst>
                <a:ext uri="{FF2B5EF4-FFF2-40B4-BE49-F238E27FC236}">
                  <a16:creationId xmlns:a16="http://schemas.microsoft.com/office/drawing/2014/main" id="{DB03A384-B572-47C7-A399-C1AC82102ECC}"/>
                </a:ext>
              </a:extLst>
            </p:cNvPr>
            <p:cNvSpPr/>
            <p:nvPr/>
          </p:nvSpPr>
          <p:spPr>
            <a:xfrm>
              <a:off x="8978900" y="2476500"/>
              <a:ext cx="685800" cy="21717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C00000"/>
                </a:solidFill>
              </a:endParaRPr>
            </a:p>
          </p:txBody>
        </p:sp>
        <p:sp>
          <p:nvSpPr>
            <p:cNvPr id="17" name="Google Shape;793;p30">
              <a:extLst>
                <a:ext uri="{FF2B5EF4-FFF2-40B4-BE49-F238E27FC236}">
                  <a16:creationId xmlns:a16="http://schemas.microsoft.com/office/drawing/2014/main" id="{2DB4C272-E355-4750-B642-B7665EA3AD2A}"/>
                </a:ext>
              </a:extLst>
            </p:cNvPr>
            <p:cNvSpPr txBox="1"/>
            <p:nvPr/>
          </p:nvSpPr>
          <p:spPr>
            <a:xfrm>
              <a:off x="4673600" y="4699848"/>
              <a:ext cx="760444" cy="4231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bg2">
                      <a:lumMod val="50000"/>
                    </a:schemeClr>
                  </a:solidFill>
                  <a:latin typeface="Open Sans Medium"/>
                  <a:ea typeface="Open Sans Medium"/>
                  <a:cs typeface="Open Sans Medium"/>
                  <a:sym typeface="Open Sans Medium"/>
                </a:rPr>
                <a:t>&lt;26%</a:t>
              </a:r>
              <a:endParaRPr sz="1200" dirty="0">
                <a:solidFill>
                  <a:schemeClr val="bg2">
                    <a:lumMod val="50000"/>
                  </a:schemeClr>
                </a:solidFill>
                <a:latin typeface="Open Sans Medium"/>
                <a:ea typeface="Open Sans Medium"/>
                <a:cs typeface="Open Sans Medium"/>
                <a:sym typeface="Open Sans Medium"/>
              </a:endParaRPr>
            </a:p>
          </p:txBody>
        </p:sp>
        <p:sp>
          <p:nvSpPr>
            <p:cNvPr id="19" name="Google Shape;794;p30">
              <a:extLst>
                <a:ext uri="{FF2B5EF4-FFF2-40B4-BE49-F238E27FC236}">
                  <a16:creationId xmlns:a16="http://schemas.microsoft.com/office/drawing/2014/main" id="{9E472793-C46D-4A6F-A51C-1815E995A558}"/>
                </a:ext>
              </a:extLst>
            </p:cNvPr>
            <p:cNvSpPr txBox="1"/>
            <p:nvPr/>
          </p:nvSpPr>
          <p:spPr>
            <a:xfrm>
              <a:off x="5965676" y="4699850"/>
              <a:ext cx="1050900" cy="4231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bg2">
                      <a:lumMod val="50000"/>
                    </a:schemeClr>
                  </a:solidFill>
                  <a:latin typeface="Open Sans Medium"/>
                  <a:ea typeface="Open Sans Medium"/>
                  <a:cs typeface="Open Sans Medium"/>
                  <a:sym typeface="Open Sans Medium"/>
                </a:rPr>
                <a:t>26%-50%</a:t>
              </a:r>
              <a:endParaRPr sz="1200" dirty="0">
                <a:solidFill>
                  <a:schemeClr val="bg2">
                    <a:lumMod val="50000"/>
                  </a:schemeClr>
                </a:solidFill>
                <a:latin typeface="Open Sans Medium"/>
                <a:ea typeface="Open Sans Medium"/>
                <a:cs typeface="Open Sans Medium"/>
                <a:sym typeface="Open Sans Medium"/>
              </a:endParaRPr>
            </a:p>
          </p:txBody>
        </p:sp>
        <p:sp>
          <p:nvSpPr>
            <p:cNvPr id="20" name="Google Shape;795;p30">
              <a:extLst>
                <a:ext uri="{FF2B5EF4-FFF2-40B4-BE49-F238E27FC236}">
                  <a16:creationId xmlns:a16="http://schemas.microsoft.com/office/drawing/2014/main" id="{00A0B44A-6D58-4536-8DAF-4FA70718F5AE}"/>
                </a:ext>
              </a:extLst>
            </p:cNvPr>
            <p:cNvSpPr txBox="1"/>
            <p:nvPr/>
          </p:nvSpPr>
          <p:spPr>
            <a:xfrm>
              <a:off x="7413475" y="4712188"/>
              <a:ext cx="1050900" cy="4231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bg2">
                      <a:lumMod val="50000"/>
                    </a:schemeClr>
                  </a:solidFill>
                  <a:latin typeface="Open Sans Medium"/>
                  <a:ea typeface="Open Sans Medium"/>
                  <a:cs typeface="Open Sans Medium"/>
                  <a:sym typeface="Open Sans Medium"/>
                </a:rPr>
                <a:t>51%-75%</a:t>
              </a:r>
              <a:endParaRPr sz="1200">
                <a:solidFill>
                  <a:schemeClr val="bg2">
                    <a:lumMod val="50000"/>
                  </a:schemeClr>
                </a:solidFill>
                <a:latin typeface="Open Sans Medium"/>
                <a:ea typeface="Open Sans Medium"/>
                <a:cs typeface="Open Sans Medium"/>
                <a:sym typeface="Open Sans Medium"/>
              </a:endParaRPr>
            </a:p>
          </p:txBody>
        </p:sp>
        <p:sp>
          <p:nvSpPr>
            <p:cNvPr id="21" name="Google Shape;796;p30">
              <a:extLst>
                <a:ext uri="{FF2B5EF4-FFF2-40B4-BE49-F238E27FC236}">
                  <a16:creationId xmlns:a16="http://schemas.microsoft.com/office/drawing/2014/main" id="{AAF7E375-BB8A-4032-913C-FA5F68B81C3E}"/>
                </a:ext>
              </a:extLst>
            </p:cNvPr>
            <p:cNvSpPr txBox="1"/>
            <p:nvPr/>
          </p:nvSpPr>
          <p:spPr>
            <a:xfrm>
              <a:off x="8775175" y="4699838"/>
              <a:ext cx="1105355" cy="4231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bg2">
                      <a:lumMod val="50000"/>
                    </a:schemeClr>
                  </a:solidFill>
                  <a:latin typeface="Open Sans Medium"/>
                  <a:ea typeface="Open Sans Medium"/>
                  <a:cs typeface="Open Sans Medium"/>
                  <a:sym typeface="Open Sans Medium"/>
                </a:rPr>
                <a:t>76%-100%</a:t>
              </a:r>
              <a:endParaRPr sz="1200" dirty="0">
                <a:solidFill>
                  <a:schemeClr val="bg2">
                    <a:lumMod val="50000"/>
                  </a:schemeClr>
                </a:solidFill>
                <a:latin typeface="Open Sans Medium"/>
                <a:ea typeface="Open Sans Medium"/>
                <a:cs typeface="Open Sans Medium"/>
                <a:sym typeface="Open Sans Medium"/>
              </a:endParaRPr>
            </a:p>
          </p:txBody>
        </p:sp>
        <p:sp>
          <p:nvSpPr>
            <p:cNvPr id="22" name="Google Shape;797;p30">
              <a:extLst>
                <a:ext uri="{FF2B5EF4-FFF2-40B4-BE49-F238E27FC236}">
                  <a16:creationId xmlns:a16="http://schemas.microsoft.com/office/drawing/2014/main" id="{3A113C80-2598-425A-B60D-04804BD09A5F}"/>
                </a:ext>
              </a:extLst>
            </p:cNvPr>
            <p:cNvSpPr txBox="1"/>
            <p:nvPr/>
          </p:nvSpPr>
          <p:spPr>
            <a:xfrm>
              <a:off x="4673600" y="3894950"/>
              <a:ext cx="638100" cy="5379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 Medium"/>
                  <a:ea typeface="Open Sans Medium"/>
                  <a:cs typeface="Open Sans Medium"/>
                  <a:sym typeface="Open Sans Medium"/>
                </a:rPr>
                <a:t>28%</a:t>
              </a:r>
              <a:endParaRPr sz="1200">
                <a:solidFill>
                  <a:schemeClr val="lt1"/>
                </a:solidFill>
                <a:latin typeface="Open Sans Medium"/>
                <a:ea typeface="Open Sans Medium"/>
                <a:cs typeface="Open Sans Medium"/>
                <a:sym typeface="Open Sans Medium"/>
              </a:endParaRPr>
            </a:p>
          </p:txBody>
        </p:sp>
        <p:sp>
          <p:nvSpPr>
            <p:cNvPr id="23" name="Google Shape;798;p30">
              <a:extLst>
                <a:ext uri="{FF2B5EF4-FFF2-40B4-BE49-F238E27FC236}">
                  <a16:creationId xmlns:a16="http://schemas.microsoft.com/office/drawing/2014/main" id="{CC25936D-C9C4-4C5B-9436-4F31907FCF7F}"/>
                </a:ext>
              </a:extLst>
            </p:cNvPr>
            <p:cNvSpPr txBox="1"/>
            <p:nvPr/>
          </p:nvSpPr>
          <p:spPr>
            <a:xfrm>
              <a:off x="6132550" y="3504400"/>
              <a:ext cx="638100" cy="5379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lt1"/>
                  </a:solidFill>
                  <a:latin typeface="Open Sans Medium"/>
                  <a:ea typeface="Open Sans Medium"/>
                  <a:cs typeface="Open Sans Medium"/>
                  <a:sym typeface="Open Sans Medium"/>
                </a:rPr>
                <a:t>39%</a:t>
              </a:r>
              <a:endParaRPr sz="1200" dirty="0">
                <a:solidFill>
                  <a:schemeClr val="lt1"/>
                </a:solidFill>
                <a:latin typeface="Open Sans Medium"/>
                <a:ea typeface="Open Sans Medium"/>
                <a:cs typeface="Open Sans Medium"/>
                <a:sym typeface="Open Sans Medium"/>
              </a:endParaRPr>
            </a:p>
          </p:txBody>
        </p:sp>
        <p:sp>
          <p:nvSpPr>
            <p:cNvPr id="24" name="Google Shape;799;p30">
              <a:extLst>
                <a:ext uri="{FF2B5EF4-FFF2-40B4-BE49-F238E27FC236}">
                  <a16:creationId xmlns:a16="http://schemas.microsoft.com/office/drawing/2014/main" id="{8AF3D5CD-1E56-4058-8A9F-22D1D01E2996}"/>
                </a:ext>
              </a:extLst>
            </p:cNvPr>
            <p:cNvSpPr txBox="1"/>
            <p:nvPr/>
          </p:nvSpPr>
          <p:spPr>
            <a:xfrm>
              <a:off x="7567650" y="2946401"/>
              <a:ext cx="638100" cy="5379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 Medium"/>
                  <a:ea typeface="Open Sans Medium"/>
                  <a:cs typeface="Open Sans Medium"/>
                  <a:sym typeface="Open Sans Medium"/>
                </a:rPr>
                <a:t>60%</a:t>
              </a:r>
              <a:endParaRPr sz="1200">
                <a:solidFill>
                  <a:schemeClr val="lt1"/>
                </a:solidFill>
                <a:latin typeface="Open Sans Medium"/>
                <a:ea typeface="Open Sans Medium"/>
                <a:cs typeface="Open Sans Medium"/>
                <a:sym typeface="Open Sans Medium"/>
              </a:endParaRPr>
            </a:p>
          </p:txBody>
        </p:sp>
        <p:sp>
          <p:nvSpPr>
            <p:cNvPr id="25" name="Google Shape;800;p30">
              <a:extLst>
                <a:ext uri="{FF2B5EF4-FFF2-40B4-BE49-F238E27FC236}">
                  <a16:creationId xmlns:a16="http://schemas.microsoft.com/office/drawing/2014/main" id="{B798CDAA-0B77-4B38-A406-C4019AE81ABA}"/>
                </a:ext>
              </a:extLst>
            </p:cNvPr>
            <p:cNvSpPr txBox="1"/>
            <p:nvPr/>
          </p:nvSpPr>
          <p:spPr>
            <a:xfrm>
              <a:off x="9002750" y="2500000"/>
              <a:ext cx="638100" cy="5379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 Medium"/>
                  <a:ea typeface="Open Sans Medium"/>
                  <a:cs typeface="Open Sans Medium"/>
                  <a:sym typeface="Open Sans Medium"/>
                </a:rPr>
                <a:t>76%</a:t>
              </a:r>
              <a:endParaRPr sz="1200">
                <a:solidFill>
                  <a:schemeClr val="lt1"/>
                </a:solidFill>
                <a:latin typeface="Open Sans Medium"/>
                <a:ea typeface="Open Sans Medium"/>
                <a:cs typeface="Open Sans Medium"/>
                <a:sym typeface="Open Sans Medium"/>
              </a:endParaRPr>
            </a:p>
          </p:txBody>
        </p:sp>
      </p:grp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0" y="-445168"/>
            <a:ext cx="8169442" cy="216568"/>
          </a:xfrm>
        </p:spPr>
        <p:txBody>
          <a:bodyPr>
            <a:normAutofit fontScale="90000"/>
          </a:bodyPr>
          <a:lstStyle/>
          <a:p>
            <a:r>
              <a:rPr lang="en-US" sz="800" dirty="0">
                <a:solidFill>
                  <a:srgbClr val="E6E6E6"/>
                </a:solidFill>
              </a:rPr>
              <a:t>Financial literacy and financial fragility</a:t>
            </a:r>
            <a:br>
              <a:rPr lang="en-US" sz="800" dirty="0">
                <a:solidFill>
                  <a:srgbClr val="E6E6E6"/>
                </a:solidFill>
              </a:rPr>
            </a:br>
            <a:endParaRPr lang="en-US" sz="800" dirty="0">
              <a:solidFill>
                <a:srgbClr val="E6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76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title="The relationship between financial resilience (being able to cope) and financial literacy">
            <a:extLst>
              <a:ext uri="{FF2B5EF4-FFF2-40B4-BE49-F238E27FC236}">
                <a16:creationId xmlns:a16="http://schemas.microsoft.com/office/drawing/2014/main" id="{383A4C1D-AC44-4F37-850D-F956EF823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b="1" dirty="0">
                <a:solidFill>
                  <a:schemeClr val="accent1"/>
                </a:solidFill>
                <a:cs typeface="Open sans" panose="020B0606030504020204" pitchFamily="34" charset="0"/>
                <a:sym typeface="Arial"/>
              </a:rPr>
              <a:t>The relationship between financial resilience (being able to cope) and financial literacy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Google Shape;862;p33">
            <a:extLst>
              <a:ext uri="{FF2B5EF4-FFF2-40B4-BE49-F238E27FC236}">
                <a16:creationId xmlns:a16="http://schemas.microsoft.com/office/drawing/2014/main" id="{A5D9F3B8-23A6-4480-8743-AF381E23D9D5}"/>
              </a:ext>
            </a:extLst>
          </p:cNvPr>
          <p:cNvSpPr txBox="1"/>
          <p:nvPr/>
        </p:nvSpPr>
        <p:spPr>
          <a:xfrm>
            <a:off x="4413164" y="4731176"/>
            <a:ext cx="453833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Source: TIAA Institute-GFLEC Personal Finance Index (202</a:t>
            </a:r>
            <a:r>
              <a:rPr lang="en-US" sz="1200" dirty="0"/>
              <a:t>3</a:t>
            </a:r>
            <a:r>
              <a:rPr lang="en-US" sz="1200" b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endParaRPr dirty="0"/>
          </a:p>
        </p:txBody>
      </p:sp>
      <p:pic>
        <p:nvPicPr>
          <p:cNvPr id="5" name="Google Shape;863;p33" title="The relationship between retirement planning and financial literacy">
            <a:extLst>
              <a:ext uri="{FF2B5EF4-FFF2-40B4-BE49-F238E27FC236}">
                <a16:creationId xmlns:a16="http://schemas.microsoft.com/office/drawing/2014/main" id="{263C4B2E-AA96-4537-8C23-8B66C1C6E92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4189" y="1106906"/>
            <a:ext cx="7475621" cy="348113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-445168"/>
            <a:ext cx="8169442" cy="216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000" b="0" i="0" u="none" strike="noStrike" cap="none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" smtClean="0">
                <a:solidFill>
                  <a:srgbClr val="E6E6E6"/>
                </a:solidFill>
              </a:rPr>
              <a:t>_________________________________________________________________________________________________</a:t>
            </a:r>
            <a:endParaRPr lang="en-US" sz="800" dirty="0">
              <a:solidFill>
                <a:srgbClr val="E6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3157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A4C1D-AC44-4F37-850D-F956EF823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88" y="281161"/>
            <a:ext cx="8755982" cy="994275"/>
          </a:xfrm>
        </p:spPr>
        <p:txBody>
          <a:bodyPr>
            <a:normAutofit fontScale="90000"/>
          </a:bodyPr>
          <a:lstStyle/>
          <a:p>
            <a:r>
              <a:rPr lang="en-US" sz="2400" b="1" dirty="0">
                <a:solidFill>
                  <a:schemeClr val="accent1"/>
                </a:solidFill>
                <a:cs typeface="Open sans" panose="020B0606030504020204" pitchFamily="34" charset="0"/>
                <a:sym typeface="Arial"/>
              </a:rPr>
              <a:t>The relationship between retirement planning and financial literacy</a:t>
            </a:r>
            <a:br>
              <a:rPr lang="en-US" sz="2400" b="1" dirty="0">
                <a:solidFill>
                  <a:schemeClr val="accent1"/>
                </a:solidFill>
                <a:cs typeface="Open sans" panose="020B0606030504020204" pitchFamily="34" charset="0"/>
                <a:sym typeface="Arial"/>
              </a:rPr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6" name="Google Shape;874;p34" title="The relationship between retirement planning and financial literacy">
            <a:extLst>
              <a:ext uri="{FF2B5EF4-FFF2-40B4-BE49-F238E27FC236}">
                <a16:creationId xmlns:a16="http://schemas.microsoft.com/office/drawing/2014/main" id="{9732987C-6107-4E68-A3D0-B1C4219E2C7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432" y="898358"/>
            <a:ext cx="7459136" cy="383281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73;p34">
            <a:extLst>
              <a:ext uri="{FF2B5EF4-FFF2-40B4-BE49-F238E27FC236}">
                <a16:creationId xmlns:a16="http://schemas.microsoft.com/office/drawing/2014/main" id="{F801C80C-DF1F-493A-8DBE-4D487511B6EB}"/>
              </a:ext>
            </a:extLst>
          </p:cNvPr>
          <p:cNvSpPr txBox="1"/>
          <p:nvPr/>
        </p:nvSpPr>
        <p:spPr>
          <a:xfrm>
            <a:off x="3745200" y="4731176"/>
            <a:ext cx="596593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Source: TIAA Institute-GFLEC Personal Finance Index (202</a:t>
            </a:r>
            <a:r>
              <a:rPr lang="en-US" sz="1200" dirty="0"/>
              <a:t>3</a:t>
            </a:r>
            <a:r>
              <a:rPr lang="en-US" sz="1200" b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); non-retirees.</a:t>
            </a:r>
            <a:endParaRPr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-445168"/>
            <a:ext cx="8169442" cy="216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000" b="0" i="0" u="none" strike="noStrike" cap="none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" smtClean="0">
                <a:solidFill>
                  <a:srgbClr val="E6E6E6"/>
                </a:solidFill>
              </a:rPr>
              <a:t>_________________________________________________________________________________________________</a:t>
            </a:r>
            <a:endParaRPr lang="en-US" sz="800" dirty="0">
              <a:solidFill>
                <a:srgbClr val="E6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7653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77FF7-423B-2A37-8130-F200E5E45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title="screenshot of the Resilience and wellbeing in the midst of the COVID-19 pandemic: The role of financial literacy">
            <a:extLst>
              <a:ext uri="{FF2B5EF4-FFF2-40B4-BE49-F238E27FC236}">
                <a16:creationId xmlns:a16="http://schemas.microsoft.com/office/drawing/2014/main" id="{EEBD2671-DE8C-3D57-5A52-BA33FFC80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453" y="258315"/>
            <a:ext cx="5367094" cy="4243883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-445168"/>
            <a:ext cx="8169442" cy="216568"/>
          </a:xfrm>
        </p:spPr>
        <p:txBody>
          <a:bodyPr>
            <a:normAutofit/>
          </a:bodyPr>
          <a:lstStyle/>
          <a:p>
            <a:r>
              <a:rPr lang="en-US" sz="800" dirty="0">
                <a:solidFill>
                  <a:srgbClr val="E6E6E6"/>
                </a:solidFill>
              </a:rPr>
              <a:t>Resilience and the wellbeing in the midst of the COVID-19 pandemic: The role of financial literacy</a:t>
            </a:r>
          </a:p>
        </p:txBody>
      </p:sp>
    </p:spTree>
    <p:extLst>
      <p:ext uri="{BB962C8B-B14F-4D97-AF65-F5344CB8AC3E}">
        <p14:creationId xmlns:p14="http://schemas.microsoft.com/office/powerpoint/2010/main" val="39425105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" name="Google Shape;684;g23a1d7d7cb4_0_2331" title="wood cubes with bouncing arrow"/>
          <p:cNvPicPr preferRelativeResize="0"/>
          <p:nvPr/>
        </p:nvPicPr>
        <p:blipFill rotWithShape="1">
          <a:blip r:embed="rId3">
            <a:alphaModFix/>
          </a:blip>
          <a:srcRect t="15484" r="38684" b="8154"/>
          <a:stretch/>
        </p:blipFill>
        <p:spPr>
          <a:xfrm>
            <a:off x="5310293" y="1497179"/>
            <a:ext cx="3786294" cy="2688741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g23a1d7d7cb4_0_2331"/>
          <p:cNvSpPr/>
          <p:nvPr/>
        </p:nvSpPr>
        <p:spPr>
          <a:xfrm>
            <a:off x="175280" y="184053"/>
            <a:ext cx="7940700" cy="8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lnSpc>
                <a:spcPct val="134375"/>
              </a:lnSpc>
              <a:buSzPts val="3200"/>
            </a:pPr>
            <a:r>
              <a:rPr lang="en-US" sz="32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Open Sans"/>
              </a:rPr>
              <a:t>Financial literacy matters</a:t>
            </a:r>
            <a:endParaRPr sz="1200" b="1" dirty="0">
              <a:solidFill>
                <a:schemeClr val="accent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>
              <a:lnSpc>
                <a:spcPct val="107500"/>
              </a:lnSpc>
              <a:buSzPts val="4000"/>
            </a:pPr>
            <a:endParaRPr sz="360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  <a:sym typeface="Open Sans"/>
            </a:endParaRPr>
          </a:p>
        </p:txBody>
      </p:sp>
      <p:sp>
        <p:nvSpPr>
          <p:cNvPr id="686" name="Google Shape;686;g23a1d7d7cb4_0_2331"/>
          <p:cNvSpPr/>
          <p:nvPr/>
        </p:nvSpPr>
        <p:spPr>
          <a:xfrm>
            <a:off x="672464" y="1898301"/>
            <a:ext cx="7212600" cy="1379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57175" indent="-257175">
              <a:spcAft>
                <a:spcPts val="1200"/>
              </a:spcAft>
              <a:buClr>
                <a:srgbClr val="0B3153"/>
              </a:buClr>
              <a:buSzPts val="2200"/>
              <a:buFont typeface="Arial"/>
              <a:buChar char="•"/>
            </a:pPr>
            <a:r>
              <a:rPr lang="en-US" sz="165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Open Sans"/>
              </a:rPr>
              <a:t>is more likely to cope with financial shocks</a:t>
            </a:r>
            <a:endParaRPr sz="10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marL="257175" indent="-257175">
              <a:spcAft>
                <a:spcPts val="1200"/>
              </a:spcAft>
              <a:buClr>
                <a:srgbClr val="0B3153"/>
              </a:buClr>
              <a:buSzPts val="2200"/>
              <a:buFont typeface="Arial"/>
              <a:buChar char="•"/>
            </a:pPr>
            <a:r>
              <a:rPr lang="en-US" sz="165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Open Sans"/>
              </a:rPr>
              <a:t>is more likely to plan for retirement</a:t>
            </a:r>
          </a:p>
          <a:p>
            <a:pPr marL="257175" indent="-257175">
              <a:spcAft>
                <a:spcPts val="1200"/>
              </a:spcAft>
              <a:buClr>
                <a:srgbClr val="0B3153"/>
              </a:buClr>
              <a:buSzPts val="2200"/>
              <a:buFont typeface="Arial"/>
              <a:buChar char="•"/>
            </a:pPr>
            <a:r>
              <a:rPr lang="en-US" sz="165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Open Sans"/>
              </a:rPr>
              <a:t>is more likely to save </a:t>
            </a:r>
          </a:p>
          <a:p>
            <a:pPr marL="257175" indent="-257175">
              <a:spcAft>
                <a:spcPts val="1200"/>
              </a:spcAft>
              <a:buClr>
                <a:srgbClr val="0B3153"/>
              </a:buClr>
              <a:buSzPts val="2200"/>
              <a:buFont typeface="Arial"/>
              <a:buChar char="•"/>
            </a:pPr>
            <a:r>
              <a:rPr lang="en-US" sz="165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Open Sans"/>
              </a:rPr>
              <a:t>is less likely to be debt-constrained</a:t>
            </a:r>
            <a:endParaRPr lang="en-US" sz="16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marL="257175" indent="-257175">
              <a:buClr>
                <a:srgbClr val="0B3153"/>
              </a:buClr>
              <a:buSzPts val="2200"/>
              <a:buFont typeface="Arial"/>
              <a:buChar char="•"/>
            </a:pPr>
            <a:endParaRPr sz="10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marL="257175" indent="-152400">
              <a:buClr>
                <a:schemeClr val="dk1"/>
              </a:buClr>
              <a:buSzPts val="2200"/>
            </a:pPr>
            <a:endParaRPr sz="16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  <a:sym typeface="Open Sans"/>
            </a:endParaRPr>
          </a:p>
          <a:p>
            <a:pPr marL="257175" indent="-152400">
              <a:buClr>
                <a:schemeClr val="dk1"/>
              </a:buClr>
              <a:buSzPts val="2200"/>
            </a:pPr>
            <a:endParaRPr sz="16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  <a:sym typeface="Open Sans"/>
            </a:endParaRPr>
          </a:p>
          <a:p>
            <a:pPr marL="257175" indent="-154305">
              <a:buClr>
                <a:schemeClr val="dk1"/>
              </a:buClr>
              <a:buSzPts val="2160"/>
            </a:pPr>
            <a:endParaRPr sz="162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  <a:sym typeface="Open Sans"/>
            </a:endParaRPr>
          </a:p>
        </p:txBody>
      </p:sp>
      <p:sp>
        <p:nvSpPr>
          <p:cNvPr id="687" name="Google Shape;687;g23a1d7d7cb4_0_2331"/>
          <p:cNvSpPr/>
          <p:nvPr/>
        </p:nvSpPr>
        <p:spPr>
          <a:xfrm>
            <a:off x="379916" y="1381257"/>
            <a:ext cx="6086475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SzPts val="2200"/>
            </a:pPr>
            <a:r>
              <a:rPr lang="en-US" sz="165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Open Sans"/>
              </a:rPr>
              <a:t>Who is financially literate:</a:t>
            </a:r>
            <a:endParaRPr sz="10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A8B552-851B-A548-A534-FF0E72B5B73B}"/>
              </a:ext>
            </a:extLst>
          </p:cNvPr>
          <p:cNvSpPr txBox="1"/>
          <p:nvPr/>
        </p:nvSpPr>
        <p:spPr>
          <a:xfrm>
            <a:off x="386386" y="3679415"/>
            <a:ext cx="444977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The findings in the P-Fin Index confirm the results in other studies using other measures of financial literacy.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-445168"/>
            <a:ext cx="8169442" cy="216568"/>
          </a:xfrm>
        </p:spPr>
        <p:txBody>
          <a:bodyPr>
            <a:normAutofit fontScale="90000"/>
          </a:bodyPr>
          <a:lstStyle/>
          <a:p>
            <a:r>
              <a:rPr lang="en-US" sz="800" dirty="0">
                <a:solidFill>
                  <a:srgbClr val="E6E6E6"/>
                </a:solidFill>
              </a:rPr>
              <a:t>Financial literacy matters</a:t>
            </a:r>
            <a:br>
              <a:rPr lang="en-US" sz="800" dirty="0">
                <a:solidFill>
                  <a:srgbClr val="E6E6E6"/>
                </a:solidFill>
              </a:rPr>
            </a:br>
            <a:endParaRPr lang="en-US" sz="800" dirty="0">
              <a:solidFill>
                <a:srgbClr val="E6E6E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C1412-C6DB-4475-B15C-1A41F4AF2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11" y="162888"/>
            <a:ext cx="7886700" cy="994275"/>
          </a:xfrm>
        </p:spPr>
        <p:txBody>
          <a:bodyPr/>
          <a:lstStyle/>
          <a:p>
            <a:r>
              <a:rPr lang="en-US" sz="2800" b="1" dirty="0">
                <a:solidFill>
                  <a:schemeClr val="accent1"/>
                </a:solidFill>
              </a:rPr>
              <a:t>What we have learned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E8441F-E557-49BF-99EC-F0E6F2B7E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6830" y="1313574"/>
            <a:ext cx="8130339" cy="330467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Need to improve levels of financial literacy</a:t>
            </a:r>
          </a:p>
          <a:p>
            <a:pPr lvl="1"/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Levels of knowledge are critically low</a:t>
            </a:r>
          </a:p>
          <a:p>
            <a:endParaRPr lang="en-US" sz="8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Some topics are particularly complex</a:t>
            </a:r>
          </a:p>
          <a:p>
            <a:pPr lvl="1"/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Risk and risk diversification</a:t>
            </a:r>
          </a:p>
          <a:p>
            <a:endParaRPr lang="en-US" sz="8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Gaps across demographic subpopulations </a:t>
            </a:r>
          </a:p>
          <a:p>
            <a:pPr lvl="1"/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One size does not fit all</a:t>
            </a:r>
          </a:p>
          <a:p>
            <a:endParaRPr lang="en-US" sz="8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Increasing financial wellbeing</a:t>
            </a:r>
          </a:p>
          <a:p>
            <a:pPr lvl="1"/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Financial knowledge matters too</a:t>
            </a:r>
          </a:p>
          <a:p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Google Shape;895;p36" descr="worried2">
            <a:extLst>
              <a:ext uri="{FF2B5EF4-FFF2-40B4-BE49-F238E27FC236}">
                <a16:creationId xmlns:a16="http://schemas.microsoft.com/office/drawing/2014/main" id="{D2AD0451-9DDA-4407-8D92-D8FF0E9FDE7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98429" y="1465998"/>
            <a:ext cx="3753065" cy="280521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-445168"/>
            <a:ext cx="8169442" cy="216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000" b="0" i="0" u="none" strike="noStrike" cap="none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" dirty="0">
                <a:solidFill>
                  <a:srgbClr val="E6E6E6"/>
                </a:solidFill>
              </a:rPr>
              <a:t>What we have learned</a:t>
            </a:r>
          </a:p>
        </p:txBody>
      </p:sp>
    </p:spTree>
    <p:extLst>
      <p:ext uri="{BB962C8B-B14F-4D97-AF65-F5344CB8AC3E}">
        <p14:creationId xmlns:p14="http://schemas.microsoft.com/office/powerpoint/2010/main" val="1525339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7"/>
          <p:cNvSpPr txBox="1">
            <a:spLocks noGrp="1"/>
          </p:cNvSpPr>
          <p:nvPr>
            <p:ph type="title"/>
          </p:nvPr>
        </p:nvSpPr>
        <p:spPr>
          <a:xfrm>
            <a:off x="396069" y="1977204"/>
            <a:ext cx="4392499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r>
              <a:rPr lang="en-US" dirty="0"/>
              <a:t>Using research and data for teaching, policy and programs</a:t>
            </a:r>
          </a:p>
        </p:txBody>
      </p:sp>
      <p:pic>
        <p:nvPicPr>
          <p:cNvPr id="151" name="Google Shape;151;p27" title="photos of two people looking on paper"/>
          <p:cNvPicPr preferRelativeResize="0"/>
          <p:nvPr/>
        </p:nvPicPr>
        <p:blipFill rotWithShape="1">
          <a:blip r:embed="rId3">
            <a:alphaModFix/>
          </a:blip>
          <a:srcRect l="14661" t="11836" b="21062"/>
          <a:stretch/>
        </p:blipFill>
        <p:spPr>
          <a:xfrm>
            <a:off x="6587931" y="472626"/>
            <a:ext cx="1897902" cy="994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7" title="three people over a laptop"/>
          <p:cNvPicPr preferRelativeResize="0"/>
          <p:nvPr/>
        </p:nvPicPr>
        <p:blipFill rotWithShape="1">
          <a:blip r:embed="rId4">
            <a:alphaModFix/>
          </a:blip>
          <a:srcRect l="5441" t="14851" r="19808" b="10404"/>
          <a:stretch/>
        </p:blipFill>
        <p:spPr>
          <a:xfrm>
            <a:off x="5246350" y="2724151"/>
            <a:ext cx="2935173" cy="1956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7" title="group of three talking"/>
          <p:cNvPicPr preferRelativeResize="0"/>
          <p:nvPr/>
        </p:nvPicPr>
        <p:blipFill rotWithShape="1">
          <a:blip r:embed="rId5">
            <a:alphaModFix/>
          </a:blip>
          <a:srcRect l="5347" t="25087" r="28793" b="13453"/>
          <a:stretch/>
        </p:blipFill>
        <p:spPr>
          <a:xfrm>
            <a:off x="4635610" y="1332650"/>
            <a:ext cx="1756967" cy="109249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-445168"/>
            <a:ext cx="8169442" cy="216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2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Source Sans Pro"/>
              <a:buNone/>
              <a:defRPr sz="39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" smtClean="0">
                <a:solidFill>
                  <a:srgbClr val="E6E6E6"/>
                </a:solidFill>
              </a:rPr>
              <a:t>_________________________________________________________________________________________________</a:t>
            </a:r>
            <a:endParaRPr lang="en-US" sz="800" dirty="0">
              <a:solidFill>
                <a:srgbClr val="E6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6601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17e76e8b276_2_439"/>
          <p:cNvSpPr/>
          <p:nvPr/>
        </p:nvSpPr>
        <p:spPr>
          <a:xfrm>
            <a:off x="184825" y="215264"/>
            <a:ext cx="7759125" cy="38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lnSpc>
                <a:spcPct val="121428"/>
              </a:lnSpc>
            </a:pPr>
            <a:r>
              <a:rPr lang="en-US" sz="24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/>
                <a:sym typeface="Open Sans"/>
              </a:rPr>
              <a:t>From research to teaching</a:t>
            </a:r>
            <a:endParaRPr sz="2400" dirty="0">
              <a:solidFill>
                <a:schemeClr val="accent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43" name="Google Shape;943;g17e76e8b276_2_439"/>
          <p:cNvSpPr/>
          <p:nvPr/>
        </p:nvSpPr>
        <p:spPr>
          <a:xfrm>
            <a:off x="4727217" y="1306120"/>
            <a:ext cx="4309470" cy="2382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14313" indent="-214313">
              <a:lnSpc>
                <a:spcPct val="90000"/>
              </a:lnSpc>
              <a:buClr>
                <a:schemeClr val="dk2"/>
              </a:buClr>
              <a:buSzPts val="2400"/>
              <a:buChar char="•"/>
            </a:pPr>
            <a:r>
              <a:rPr lang="en-US" sz="165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Personal Finance courses for undergraduate and graduate students</a:t>
            </a:r>
            <a:endParaRPr sz="16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14313" indent="-214313">
              <a:lnSpc>
                <a:spcPct val="90000"/>
              </a:lnSpc>
              <a:spcBef>
                <a:spcPts val="1620"/>
              </a:spcBef>
              <a:buClr>
                <a:schemeClr val="dk2"/>
              </a:buClr>
              <a:buSzPts val="2400"/>
              <a:buChar char="•"/>
            </a:pPr>
            <a:r>
              <a:rPr lang="en-US" sz="165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Extensive coverage of risk and risk management</a:t>
            </a:r>
            <a:endParaRPr sz="16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14313" indent="-214313">
              <a:lnSpc>
                <a:spcPct val="90000"/>
              </a:lnSpc>
              <a:spcBef>
                <a:spcPts val="1620"/>
              </a:spcBef>
              <a:buClr>
                <a:schemeClr val="dk2"/>
              </a:buClr>
              <a:buSzPts val="2400"/>
              <a:buChar char="•"/>
            </a:pPr>
            <a:r>
              <a:rPr lang="en-US" sz="165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Paying attention to gender and other differences in financial literacy</a:t>
            </a:r>
            <a:endParaRPr sz="16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14313" indent="-214313">
              <a:lnSpc>
                <a:spcPct val="90000"/>
              </a:lnSpc>
              <a:spcBef>
                <a:spcPts val="1620"/>
              </a:spcBef>
              <a:buClr>
                <a:schemeClr val="dk2"/>
              </a:buClr>
              <a:buSzPts val="2400"/>
              <a:buChar char="•"/>
            </a:pPr>
            <a:r>
              <a:rPr lang="en-US" sz="165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Use the P-Fin Index data in every class to motivate and illustrate the topic</a:t>
            </a:r>
          </a:p>
          <a:p>
            <a:pPr marL="214313" indent="-214313">
              <a:lnSpc>
                <a:spcPct val="90000"/>
              </a:lnSpc>
              <a:spcBef>
                <a:spcPts val="1620"/>
              </a:spcBef>
              <a:buClr>
                <a:schemeClr val="dk2"/>
              </a:buClr>
              <a:buSzPts val="2400"/>
              <a:buChar char="•"/>
            </a:pPr>
            <a:r>
              <a:rPr lang="en-US" sz="165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 lot of applications</a:t>
            </a:r>
            <a:endParaRPr sz="16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945" name="Google Shape;945;g17e76e8b276_2_439" title="room full of people looking at a presentation scree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115" y="1318397"/>
            <a:ext cx="4309472" cy="250670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445168"/>
            <a:ext cx="8169442" cy="216568"/>
          </a:xfrm>
        </p:spPr>
        <p:txBody>
          <a:bodyPr>
            <a:normAutofit/>
          </a:bodyPr>
          <a:lstStyle/>
          <a:p>
            <a:r>
              <a:rPr lang="en-US" sz="800" dirty="0">
                <a:solidFill>
                  <a:srgbClr val="E6E6E6"/>
                </a:solidFill>
              </a:rPr>
              <a:t>From research to teaching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"/>
          <p:cNvSpPr/>
          <p:nvPr/>
        </p:nvSpPr>
        <p:spPr>
          <a:xfrm>
            <a:off x="231737" y="186285"/>
            <a:ext cx="8655861" cy="605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134375"/>
              </a:lnSpc>
              <a:buSzPts val="3200"/>
            </a:pPr>
            <a:r>
              <a:rPr lang="en-US" sz="26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Open Sans"/>
              </a:rPr>
              <a:t>Measuring financial literacy: The ABCs of personal finance </a:t>
            </a:r>
            <a:endParaRPr sz="2600" b="1" dirty="0">
              <a:solidFill>
                <a:schemeClr val="accent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  <a:sym typeface="Open Sans"/>
            </a:endParaRPr>
          </a:p>
        </p:txBody>
      </p:sp>
      <p:sp>
        <p:nvSpPr>
          <p:cNvPr id="336" name="Google Shape;336;p5"/>
          <p:cNvSpPr txBox="1"/>
          <p:nvPr/>
        </p:nvSpPr>
        <p:spPr>
          <a:xfrm>
            <a:off x="382223" y="1741082"/>
            <a:ext cx="5436225" cy="286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150" tIns="28575" rIns="57150" bIns="28575" anchor="t" anchorCtr="0">
            <a:noAutofit/>
          </a:bodyPr>
          <a:lstStyle/>
          <a:p>
            <a:pPr>
              <a:lnSpc>
                <a:spcPct val="90000"/>
              </a:lnSpc>
              <a:buSzPts val="2400"/>
            </a:pPr>
            <a:r>
              <a:rPr lang="en-US" sz="1800" b="1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Calibri"/>
              </a:rPr>
              <a:t>The Big 3</a:t>
            </a:r>
            <a:endParaRPr sz="1050" b="1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marL="214304" indent="-214304">
              <a:spcBef>
                <a:spcPts val="1425"/>
              </a:spcBef>
              <a:buClr>
                <a:schemeClr val="tx2">
                  <a:lumMod val="10000"/>
                </a:schemeClr>
              </a:buClr>
              <a:buSzPct val="105000"/>
              <a:buFont typeface="Arial"/>
              <a:buAutoNum type="arabicPeriod"/>
            </a:pPr>
            <a:r>
              <a:rPr lang="en-US" sz="135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Calibri"/>
              </a:rPr>
              <a:t>“Suppose you had $100 in a savings account and the interest rate was 2% per year.  After 5 years, how much do you think you would have in the account if you left the money to grow?”</a:t>
            </a:r>
            <a:endParaRPr sz="13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  <a:sym typeface="Calibri"/>
            </a:endParaRPr>
          </a:p>
          <a:p>
            <a:pPr marL="214304" indent="-214304">
              <a:spcBef>
                <a:spcPts val="2175"/>
              </a:spcBef>
              <a:buClr>
                <a:schemeClr val="tx2">
                  <a:lumMod val="10000"/>
                </a:schemeClr>
              </a:buClr>
              <a:buSzPct val="105000"/>
              <a:buFont typeface="Arial"/>
              <a:buAutoNum type="arabicPeriod"/>
            </a:pPr>
            <a:r>
              <a:rPr lang="en-US" sz="135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Calibri"/>
              </a:rPr>
              <a:t>“Imagine that the interest rate on your savings account was 1% per year and inflation was 2% per year. After 1 year, with the money in this account, would you be able to buy…”</a:t>
            </a:r>
            <a:endParaRPr sz="1350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  <a:sym typeface="Calibri"/>
            </a:endParaRPr>
          </a:p>
          <a:p>
            <a:pPr marL="214304" indent="-214304">
              <a:spcBef>
                <a:spcPts val="2175"/>
              </a:spcBef>
              <a:buClr>
                <a:schemeClr val="tx2">
                  <a:lumMod val="10000"/>
                </a:schemeClr>
              </a:buClr>
              <a:buSzPct val="105000"/>
              <a:buFont typeface="Arial"/>
              <a:buAutoNum type="arabicPeriod"/>
            </a:pPr>
            <a:r>
              <a:rPr lang="en-US" sz="135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Calibri"/>
              </a:rPr>
              <a:t>“Do you think the following statement is true or false? Buying a single company stock usually provides a safer return than a stock mutual fund.”</a:t>
            </a:r>
            <a:endParaRPr sz="13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337" name="Google Shape;337;p5"/>
          <p:cNvSpPr/>
          <p:nvPr/>
        </p:nvSpPr>
        <p:spPr>
          <a:xfrm>
            <a:off x="5485065" y="1974898"/>
            <a:ext cx="2507143" cy="90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957263" lvl="2" indent="-214313">
              <a:lnSpc>
                <a:spcPct val="90000"/>
              </a:lnSpc>
              <a:buClr>
                <a:schemeClr val="dk1"/>
              </a:buClr>
              <a:buSzPts val="1520"/>
              <a:buFont typeface="Noto Sans Symbols"/>
              <a:buChar char="❑"/>
            </a:pPr>
            <a:r>
              <a:rPr lang="en-US" sz="12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Calibri"/>
              </a:rPr>
              <a:t>More than $102 </a:t>
            </a:r>
            <a:endParaRPr sz="10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marL="957263" lvl="2" indent="-214313">
              <a:lnSpc>
                <a:spcPct val="90000"/>
              </a:lnSpc>
              <a:buClr>
                <a:schemeClr val="dk1"/>
              </a:buClr>
              <a:buSzPts val="1520"/>
              <a:buFont typeface="Noto Sans Symbols"/>
              <a:buChar char="❑"/>
            </a:pPr>
            <a:r>
              <a:rPr lang="en-US" sz="12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Calibri"/>
              </a:rPr>
              <a:t>Exactly $102</a:t>
            </a:r>
            <a:endParaRPr sz="10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marL="957263" lvl="2" indent="-214313">
              <a:lnSpc>
                <a:spcPct val="90000"/>
              </a:lnSpc>
              <a:buClr>
                <a:schemeClr val="dk1"/>
              </a:buClr>
              <a:buSzPts val="1520"/>
              <a:buFont typeface="Noto Sans Symbols"/>
              <a:buChar char="❑"/>
            </a:pPr>
            <a:r>
              <a:rPr lang="en-US" sz="12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Calibri"/>
              </a:rPr>
              <a:t>Less than $102 </a:t>
            </a:r>
            <a:endParaRPr sz="10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marL="957263" lvl="2" indent="-214313">
              <a:lnSpc>
                <a:spcPct val="90000"/>
              </a:lnSpc>
              <a:buClr>
                <a:schemeClr val="dk1"/>
              </a:buClr>
              <a:buSzPts val="1520"/>
              <a:buFont typeface="Noto Sans Symbols"/>
              <a:buChar char="❑"/>
            </a:pPr>
            <a:r>
              <a:rPr lang="en-US" sz="12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Calibri"/>
              </a:rPr>
              <a:t>Don’t know</a:t>
            </a:r>
            <a:endParaRPr sz="10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marL="957263" lvl="2" indent="-214313">
              <a:lnSpc>
                <a:spcPct val="90000"/>
              </a:lnSpc>
              <a:buClr>
                <a:schemeClr val="dk1"/>
              </a:buClr>
              <a:buSzPts val="1520"/>
              <a:buFont typeface="Noto Sans Symbols"/>
              <a:buChar char="❑"/>
            </a:pPr>
            <a:r>
              <a:rPr lang="en-US" sz="12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Calibri"/>
              </a:rPr>
              <a:t>Refuse to answer</a:t>
            </a:r>
            <a:endParaRPr sz="10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38" name="Google Shape;338;p5"/>
          <p:cNvSpPr/>
          <p:nvPr/>
        </p:nvSpPr>
        <p:spPr>
          <a:xfrm>
            <a:off x="5610497" y="2873806"/>
            <a:ext cx="3016803" cy="98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829823" lvl="2" indent="-209438">
              <a:lnSpc>
                <a:spcPct val="90000"/>
              </a:lnSpc>
              <a:buSzPts val="800"/>
            </a:pPr>
            <a:endParaRPr sz="60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  <a:sym typeface="Calibri"/>
            </a:endParaRPr>
          </a:p>
          <a:p>
            <a:pPr marL="829823" lvl="2" indent="-209438">
              <a:lnSpc>
                <a:spcPct val="90000"/>
              </a:lnSpc>
              <a:buClr>
                <a:schemeClr val="dk1"/>
              </a:buClr>
              <a:buSzPts val="1520"/>
              <a:buFont typeface="Noto Sans Symbols"/>
              <a:buChar char="❑"/>
            </a:pPr>
            <a:r>
              <a:rPr lang="en-US" sz="12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Calibri"/>
              </a:rPr>
              <a:t>More than today  </a:t>
            </a:r>
            <a:endParaRPr sz="10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marL="829823" lvl="2" indent="-209438">
              <a:lnSpc>
                <a:spcPct val="90000"/>
              </a:lnSpc>
              <a:buClr>
                <a:schemeClr val="dk1"/>
              </a:buClr>
              <a:buSzPts val="1520"/>
              <a:buFont typeface="Noto Sans Symbols"/>
              <a:buChar char="❑"/>
            </a:pPr>
            <a:r>
              <a:rPr lang="en-US" sz="12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Calibri"/>
              </a:rPr>
              <a:t>Exactly the same as today</a:t>
            </a:r>
            <a:endParaRPr sz="10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marL="829823" lvl="2" indent="-209438">
              <a:lnSpc>
                <a:spcPct val="90000"/>
              </a:lnSpc>
              <a:buClr>
                <a:schemeClr val="dk1"/>
              </a:buClr>
              <a:buSzPts val="1520"/>
              <a:buFont typeface="Noto Sans Symbols"/>
              <a:buChar char="❑"/>
            </a:pPr>
            <a:r>
              <a:rPr lang="en-US" sz="12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Calibri"/>
              </a:rPr>
              <a:t>Less than today</a:t>
            </a:r>
            <a:endParaRPr sz="10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marL="829823" lvl="2" indent="-209438">
              <a:lnSpc>
                <a:spcPct val="90000"/>
              </a:lnSpc>
              <a:buClr>
                <a:schemeClr val="dk1"/>
              </a:buClr>
              <a:buSzPts val="1520"/>
              <a:buFont typeface="Noto Sans Symbols"/>
              <a:buChar char="❑"/>
            </a:pPr>
            <a:r>
              <a:rPr lang="en-US" sz="12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Calibri"/>
              </a:rPr>
              <a:t>Don’t know</a:t>
            </a:r>
            <a:endParaRPr sz="10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marL="829823" lvl="2" indent="-209438">
              <a:lnSpc>
                <a:spcPct val="90000"/>
              </a:lnSpc>
              <a:buClr>
                <a:schemeClr val="dk1"/>
              </a:buClr>
              <a:buSzPts val="1520"/>
              <a:buFont typeface="Noto Sans Symbols"/>
              <a:buChar char="❑"/>
            </a:pPr>
            <a:r>
              <a:rPr lang="en-US" sz="12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Calibri"/>
              </a:rPr>
              <a:t>Refuse to answer</a:t>
            </a:r>
            <a:endParaRPr sz="10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39" name="Google Shape;339;p5"/>
          <p:cNvSpPr/>
          <p:nvPr/>
        </p:nvSpPr>
        <p:spPr>
          <a:xfrm>
            <a:off x="5485066" y="3918213"/>
            <a:ext cx="2687354" cy="837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995363" lvl="2" indent="-251222" algn="just">
              <a:lnSpc>
                <a:spcPct val="90000"/>
              </a:lnSpc>
              <a:buSzPts val="1000"/>
            </a:pPr>
            <a:endParaRPr sz="7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  <a:sym typeface="Calibri"/>
            </a:endParaRPr>
          </a:p>
          <a:p>
            <a:pPr marL="995363" lvl="2" indent="-251222" algn="just">
              <a:lnSpc>
                <a:spcPct val="90000"/>
              </a:lnSpc>
              <a:buClr>
                <a:schemeClr val="dk1"/>
              </a:buClr>
              <a:buSzPts val="1520"/>
              <a:buFont typeface="Noto Sans Symbols"/>
              <a:buChar char="❑"/>
            </a:pPr>
            <a:r>
              <a:rPr lang="en-US" sz="12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Calibri"/>
              </a:rPr>
              <a:t>True</a:t>
            </a:r>
            <a:endParaRPr sz="10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marL="995363" lvl="2" indent="-251222" algn="just">
              <a:lnSpc>
                <a:spcPct val="90000"/>
              </a:lnSpc>
              <a:buClr>
                <a:schemeClr val="dk1"/>
              </a:buClr>
              <a:buSzPts val="1520"/>
              <a:buFont typeface="Noto Sans Symbols"/>
              <a:buChar char="❑"/>
            </a:pPr>
            <a:r>
              <a:rPr lang="en-US" sz="12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Calibri"/>
              </a:rPr>
              <a:t>False</a:t>
            </a:r>
            <a:endParaRPr sz="10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marL="995363" lvl="2" indent="-251222" algn="just">
              <a:lnSpc>
                <a:spcPct val="90000"/>
              </a:lnSpc>
              <a:buClr>
                <a:schemeClr val="dk1"/>
              </a:buClr>
              <a:buSzPts val="1520"/>
              <a:buFont typeface="Noto Sans Symbols"/>
              <a:buChar char="❑"/>
            </a:pPr>
            <a:r>
              <a:rPr lang="en-US" sz="12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Calibri"/>
              </a:rPr>
              <a:t>Don’t know</a:t>
            </a:r>
            <a:endParaRPr sz="10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marL="995363" lvl="2" indent="-251222" algn="just">
              <a:lnSpc>
                <a:spcPct val="90000"/>
              </a:lnSpc>
              <a:buClr>
                <a:schemeClr val="dk1"/>
              </a:buClr>
              <a:buSzPts val="1520"/>
              <a:buFont typeface="Noto Sans Symbols"/>
              <a:buChar char="❑"/>
            </a:pPr>
            <a:r>
              <a:rPr lang="en-US" sz="12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Calibri"/>
              </a:rPr>
              <a:t>Refuse to answer</a:t>
            </a:r>
            <a:endParaRPr sz="10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40" name="Google Shape;340;p5"/>
          <p:cNvSpPr txBox="1"/>
          <p:nvPr/>
        </p:nvSpPr>
        <p:spPr>
          <a:xfrm>
            <a:off x="6241406" y="3230851"/>
            <a:ext cx="238050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C00000"/>
              </a:buClr>
              <a:buSzPts val="1600"/>
            </a:pPr>
            <a:r>
              <a:rPr lang="en-US" sz="1200" dirty="0">
                <a:solidFill>
                  <a:srgbClr val="C0000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✔</a:t>
            </a:r>
            <a:endParaRPr sz="1200" dirty="0">
              <a:solidFill>
                <a:srgbClr val="C00000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  <a:sym typeface="Open Sans"/>
            </a:endParaRPr>
          </a:p>
        </p:txBody>
      </p:sp>
      <p:sp>
        <p:nvSpPr>
          <p:cNvPr id="341" name="Google Shape;341;p5"/>
          <p:cNvSpPr txBox="1"/>
          <p:nvPr/>
        </p:nvSpPr>
        <p:spPr>
          <a:xfrm>
            <a:off x="6324018" y="1891799"/>
            <a:ext cx="130115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C00000"/>
              </a:buClr>
              <a:buSzPts val="1600"/>
            </a:pPr>
            <a:r>
              <a:rPr lang="en-US" sz="1200" dirty="0">
                <a:solidFill>
                  <a:srgbClr val="C0000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✔</a:t>
            </a:r>
            <a:endParaRPr sz="1200" dirty="0">
              <a:solidFill>
                <a:srgbClr val="C00000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  <a:sym typeface="Open Sans"/>
            </a:endParaRPr>
          </a:p>
        </p:txBody>
      </p:sp>
      <p:sp>
        <p:nvSpPr>
          <p:cNvPr id="342" name="Google Shape;342;p5"/>
          <p:cNvSpPr txBox="1"/>
          <p:nvPr/>
        </p:nvSpPr>
        <p:spPr>
          <a:xfrm>
            <a:off x="6241406" y="4139232"/>
            <a:ext cx="212727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C00000"/>
              </a:buClr>
              <a:buSzPts val="1600"/>
            </a:pPr>
            <a:r>
              <a:rPr lang="en-US" sz="1200" dirty="0">
                <a:solidFill>
                  <a:srgbClr val="C0000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✔</a:t>
            </a:r>
            <a:endParaRPr sz="1200" dirty="0">
              <a:solidFill>
                <a:srgbClr val="C00000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  <a:sym typeface="Open Sans"/>
            </a:endParaRPr>
          </a:p>
        </p:txBody>
      </p:sp>
      <p:sp>
        <p:nvSpPr>
          <p:cNvPr id="343" name="Google Shape;343;p5"/>
          <p:cNvSpPr txBox="1"/>
          <p:nvPr/>
        </p:nvSpPr>
        <p:spPr>
          <a:xfrm>
            <a:off x="231737" y="931799"/>
            <a:ext cx="6720131" cy="569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buSzPts val="2100"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Calibri"/>
              </a:rPr>
              <a:t>These are the questions I designed jointly with Olivia Mitchell, known as the “Big Three.” One question is about inflation:</a:t>
            </a:r>
            <a:endParaRPr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-445168"/>
            <a:ext cx="8169442" cy="216568"/>
          </a:xfrm>
        </p:spPr>
        <p:txBody>
          <a:bodyPr>
            <a:normAutofit fontScale="90000"/>
          </a:bodyPr>
          <a:lstStyle/>
          <a:p>
            <a:pPr>
              <a:lnSpc>
                <a:spcPct val="134375"/>
              </a:lnSpc>
              <a:buSzPts val="3200"/>
            </a:pPr>
            <a:r>
              <a:rPr lang="en-US" sz="800" b="1" dirty="0">
                <a:solidFill>
                  <a:srgbClr val="E6E6E6"/>
                </a:solidFill>
                <a:sym typeface="Open Sans"/>
              </a:rPr>
              <a:t>Measuring financial literacy: The ABCs of personal finance </a:t>
            </a:r>
            <a:endParaRPr lang="en-US" sz="800" b="1" dirty="0">
              <a:solidFill>
                <a:srgbClr val="E6E6E6"/>
              </a:solidFill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>
          <a:extLst>
            <a:ext uri="{FF2B5EF4-FFF2-40B4-BE49-F238E27FC236}">
              <a16:creationId xmlns:a16="http://schemas.microsoft.com/office/drawing/2014/main" id="{E5623C07-DC78-DC29-7364-2BB8FCE98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b4314dfda9_0_0" title="blank">
            <a:extLst>
              <a:ext uri="{FF2B5EF4-FFF2-40B4-BE49-F238E27FC236}">
                <a16:creationId xmlns:a16="http://schemas.microsoft.com/office/drawing/2014/main" id="{A5ADAF15-5E2F-829E-C513-6AFF6A48E0C8}"/>
              </a:ext>
            </a:extLst>
          </p:cNvPr>
          <p:cNvSpPr/>
          <p:nvPr/>
        </p:nvSpPr>
        <p:spPr>
          <a:xfrm>
            <a:off x="6363188" y="4783988"/>
            <a:ext cx="2628000" cy="308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sz="1050"/>
          </a:p>
        </p:txBody>
      </p:sp>
      <p:sp>
        <p:nvSpPr>
          <p:cNvPr id="3" name="Google Shape;339;p4">
            <a:extLst>
              <a:ext uri="{FF2B5EF4-FFF2-40B4-BE49-F238E27FC236}">
                <a16:creationId xmlns:a16="http://schemas.microsoft.com/office/drawing/2014/main" id="{E6A1CE15-1169-ED5F-F25E-EDEE7373BE62}"/>
              </a:ext>
            </a:extLst>
          </p:cNvPr>
          <p:cNvSpPr/>
          <p:nvPr/>
        </p:nvSpPr>
        <p:spPr>
          <a:xfrm>
            <a:off x="451804" y="141714"/>
            <a:ext cx="8240393" cy="1327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SzPts val="3733"/>
            </a:pPr>
            <a:r>
              <a:rPr lang="en-US" sz="2400" b="1" dirty="0">
                <a:solidFill>
                  <a:schemeClr val="dk1"/>
                </a:solidFill>
              </a:rPr>
              <a:t>It’s time to teach personal finance in every college and university</a:t>
            </a:r>
            <a:r>
              <a:rPr lang="en-US" sz="2625" b="1" dirty="0">
                <a:solidFill>
                  <a:schemeClr val="dk1"/>
                </a:solidFill>
              </a:rPr>
              <a:t/>
            </a:r>
            <a:br>
              <a:rPr lang="en-US" sz="2625" b="1" dirty="0">
                <a:solidFill>
                  <a:schemeClr val="dk1"/>
                </a:solidFill>
              </a:rPr>
            </a:br>
            <a:endParaRPr lang="en-US" sz="2625" dirty="0">
              <a:solidFill>
                <a:schemeClr val="dk1"/>
              </a:solidFill>
            </a:endParaRPr>
          </a:p>
        </p:txBody>
      </p:sp>
      <p:pic>
        <p:nvPicPr>
          <p:cNvPr id="4" name="Picture 3" title="Screenshot of webpage Teaching Personal Finance Conferences">
            <a:extLst>
              <a:ext uri="{FF2B5EF4-FFF2-40B4-BE49-F238E27FC236}">
                <a16:creationId xmlns:a16="http://schemas.microsoft.com/office/drawing/2014/main" id="{AEC73912-852B-7E82-006B-EC77660F3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968" y="1354015"/>
            <a:ext cx="6136064" cy="314078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445168"/>
            <a:ext cx="8169442" cy="216568"/>
          </a:xfrm>
        </p:spPr>
        <p:txBody>
          <a:bodyPr>
            <a:normAutofit fontScale="90000"/>
          </a:bodyPr>
          <a:lstStyle/>
          <a:p>
            <a:pPr>
              <a:buSzPts val="3733"/>
            </a:pPr>
            <a:r>
              <a:rPr lang="en-US" sz="800" dirty="0">
                <a:solidFill>
                  <a:srgbClr val="E6E6E6"/>
                </a:solidFill>
              </a:rPr>
              <a:t>It’s time to teach personal finance in every college and university</a:t>
            </a:r>
            <a:r>
              <a:rPr lang="en-US" sz="900" dirty="0">
                <a:solidFill>
                  <a:srgbClr val="E6E6E6"/>
                </a:solidFill>
              </a:rPr>
              <a:t/>
            </a:r>
            <a:br>
              <a:rPr lang="en-US" sz="900" dirty="0">
                <a:solidFill>
                  <a:srgbClr val="E6E6E6"/>
                </a:solidFill>
              </a:rPr>
            </a:br>
            <a:endParaRPr lang="en-US" sz="900" dirty="0">
              <a:solidFill>
                <a:srgbClr val="E6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7824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7E868B4-D32E-8690-4B08-8AA95E07B09D}"/>
              </a:ext>
            </a:extLst>
          </p:cNvPr>
          <p:cNvSpPr/>
          <p:nvPr/>
        </p:nvSpPr>
        <p:spPr>
          <a:xfrm>
            <a:off x="303814" y="124301"/>
            <a:ext cx="7938385" cy="3200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800" b="1" dirty="0">
                <a:solidFill>
                  <a:schemeClr val="dk1"/>
                </a:solidFill>
                <a:latin typeface="Source Sans Pro"/>
                <a:ea typeface="Source Sans Pro"/>
                <a:sym typeface="Open Sans"/>
              </a:rPr>
              <a:t>It’s time to teach personal finance in every college/university</a:t>
            </a:r>
          </a:p>
          <a:p>
            <a:endParaRPr lang="en-US" sz="2800" b="1" dirty="0">
              <a:solidFill>
                <a:schemeClr val="dk1"/>
              </a:solidFill>
              <a:latin typeface="Source Sans Pro"/>
              <a:ea typeface="Source Sans Pro"/>
              <a:sym typeface="Open Sans"/>
            </a:endParaRPr>
          </a:p>
          <a:p>
            <a:endParaRPr lang="en-US" sz="2800" b="1" dirty="0">
              <a:solidFill>
                <a:schemeClr val="dk1"/>
              </a:solidFill>
              <a:latin typeface="Source Sans Pro"/>
              <a:ea typeface="Source Sans Pro"/>
              <a:sym typeface="Open Sans"/>
            </a:endParaRPr>
          </a:p>
          <a:p>
            <a:endParaRPr lang="en-US" sz="2800" b="1" dirty="0">
              <a:solidFill>
                <a:schemeClr val="dk1"/>
              </a:solidFill>
              <a:latin typeface="Source Sans Pro"/>
              <a:ea typeface="Source Sans Pro"/>
              <a:sym typeface="Open Sans"/>
            </a:endParaRPr>
          </a:p>
          <a:p>
            <a:endParaRPr lang="en-US" sz="2800" b="1" dirty="0">
              <a:solidFill>
                <a:schemeClr val="dk1"/>
              </a:solidFill>
              <a:latin typeface="Source Sans Pro"/>
              <a:ea typeface="Source Sans Pro"/>
              <a:sym typeface="Open Sans"/>
            </a:endParaRPr>
          </a:p>
          <a:p>
            <a:endParaRPr lang="en-US" sz="2800" b="1" dirty="0">
              <a:solidFill>
                <a:schemeClr val="dk1"/>
              </a:solidFill>
              <a:latin typeface="Source Sans Pro"/>
              <a:ea typeface="Source Sans Pro"/>
              <a:sym typeface="Open Sans"/>
            </a:endParaRPr>
          </a:p>
        </p:txBody>
      </p:sp>
      <p:pic>
        <p:nvPicPr>
          <p:cNvPr id="3" name="Picture 2" title="photo of Boskin, Lusardi and Shoven">
            <a:extLst>
              <a:ext uri="{FF2B5EF4-FFF2-40B4-BE49-F238E27FC236}">
                <a16:creationId xmlns:a16="http://schemas.microsoft.com/office/drawing/2014/main" id="{3CA6FC3A-4E22-750B-DFEE-591BA1C09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729" y="1280888"/>
            <a:ext cx="6648792" cy="19813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D50E21-E12C-2519-E022-B97F495F4E30}"/>
              </a:ext>
            </a:extLst>
          </p:cNvPr>
          <p:cNvSpPr txBox="1"/>
          <p:nvPr/>
        </p:nvSpPr>
        <p:spPr>
          <a:xfrm>
            <a:off x="566908" y="3314919"/>
            <a:ext cx="8169593" cy="1364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We organized the first conference on teaching personal finance 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We want to promote personal finance in other universities and colleges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We want to extend the course to create programs for alumni and other groups and have students become ambassadors for financial literacy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445168"/>
            <a:ext cx="8169442" cy="216568"/>
          </a:xfrm>
        </p:spPr>
        <p:txBody>
          <a:bodyPr>
            <a:normAutofit fontScale="90000"/>
          </a:bodyPr>
          <a:lstStyle/>
          <a:p>
            <a:r>
              <a:rPr lang="en-US" sz="800" dirty="0">
                <a:solidFill>
                  <a:srgbClr val="E6E6E6"/>
                </a:solidFill>
                <a:sym typeface="Open Sans"/>
              </a:rPr>
              <a:t>It’s time to teach personal finance in every college/university</a:t>
            </a:r>
            <a:endParaRPr lang="en-US" sz="800" dirty="0">
              <a:solidFill>
                <a:srgbClr val="E6E6E6"/>
              </a:solidFill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6438240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>
          <a:extLst>
            <a:ext uri="{FF2B5EF4-FFF2-40B4-BE49-F238E27FC236}">
              <a16:creationId xmlns:a16="http://schemas.microsoft.com/office/drawing/2014/main" id="{81281B83-E08A-103E-728D-E598DDAD5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">
            <a:extLst>
              <a:ext uri="{FF2B5EF4-FFF2-40B4-BE49-F238E27FC236}">
                <a16:creationId xmlns:a16="http://schemas.microsoft.com/office/drawing/2014/main" id="{F67FEDF0-3817-B90E-EC79-FA1156D968B9}"/>
              </a:ext>
            </a:extLst>
          </p:cNvPr>
          <p:cNvSpPr/>
          <p:nvPr/>
        </p:nvSpPr>
        <p:spPr>
          <a:xfrm>
            <a:off x="359540" y="298401"/>
            <a:ext cx="7940683" cy="588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SzPts val="3733"/>
            </a:pPr>
            <a:r>
              <a:rPr lang="en-US" sz="2625" b="1" dirty="0">
                <a:solidFill>
                  <a:schemeClr val="dk1"/>
                </a:solidFill>
              </a:rPr>
              <a:t>Initiative for Financial Decision-Making</a:t>
            </a:r>
            <a:endParaRPr lang="en-US" sz="2625" dirty="0">
              <a:solidFill>
                <a:schemeClr val="dk1"/>
              </a:solidFill>
            </a:endParaRPr>
          </a:p>
        </p:txBody>
      </p:sp>
      <p:sp>
        <p:nvSpPr>
          <p:cNvPr id="3" name="Google Shape;687;g23a1d7d7cb4_0_2331">
            <a:extLst>
              <a:ext uri="{FF2B5EF4-FFF2-40B4-BE49-F238E27FC236}">
                <a16:creationId xmlns:a16="http://schemas.microsoft.com/office/drawing/2014/main" id="{5E22D8E8-E09E-6F19-5DB4-CE60277B5DD1}"/>
              </a:ext>
            </a:extLst>
          </p:cNvPr>
          <p:cNvSpPr txBox="1">
            <a:spLocks/>
          </p:cNvSpPr>
          <p:nvPr/>
        </p:nvSpPr>
        <p:spPr>
          <a:xfrm>
            <a:off x="637091" y="1201077"/>
            <a:ext cx="7869818" cy="3132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200"/>
            </a:pPr>
            <a:r>
              <a:rPr lang="en-US" sz="2100" b="1" dirty="0">
                <a:latin typeface="+mj-lt"/>
                <a:ea typeface="Source Sans Pro" panose="020B0503030403020204" pitchFamily="34" charset="0"/>
                <a:cs typeface="Arial" panose="020B0604020202020204" pitchFamily="34" charset="0"/>
                <a:sym typeface="Open Sans"/>
              </a:rPr>
              <a:t>Collaboration between:</a:t>
            </a:r>
            <a:endParaRPr lang="en-US" sz="2100" b="1" dirty="0">
              <a:latin typeface="+mj-lt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174;g2b4314dfda9_0_0">
            <a:extLst>
              <a:ext uri="{FF2B5EF4-FFF2-40B4-BE49-F238E27FC236}">
                <a16:creationId xmlns:a16="http://schemas.microsoft.com/office/drawing/2014/main" id="{8DAE87FE-487D-098F-A93D-A8EA1A4E54AA}"/>
              </a:ext>
            </a:extLst>
          </p:cNvPr>
          <p:cNvSpPr/>
          <p:nvPr/>
        </p:nvSpPr>
        <p:spPr>
          <a:xfrm>
            <a:off x="945481" y="3522024"/>
            <a:ext cx="7068753" cy="461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 defTabSz="514350">
              <a:buSzPts val="2000"/>
            </a:pPr>
            <a:r>
              <a:rPr lang="en-US" sz="2100" b="1" dirty="0">
                <a:solidFill>
                  <a:srgbClr val="8C1515"/>
                </a:solidFill>
                <a:latin typeface="+mj-lt"/>
              </a:rPr>
              <a:t>An initiative in which education, technology, policy, and research come together.</a:t>
            </a:r>
            <a:endParaRPr sz="2100" b="1" dirty="0">
              <a:solidFill>
                <a:srgbClr val="8C1515"/>
              </a:solidFill>
              <a:highlight>
                <a:srgbClr val="FFFFFF"/>
              </a:highlight>
              <a:latin typeface="+mj-lt"/>
            </a:endParaRPr>
          </a:p>
        </p:txBody>
      </p:sp>
      <p:pic>
        <p:nvPicPr>
          <p:cNvPr id="6" name="Picture 5" title="Stanford">
            <a:extLst>
              <a:ext uri="{FF2B5EF4-FFF2-40B4-BE49-F238E27FC236}">
                <a16:creationId xmlns:a16="http://schemas.microsoft.com/office/drawing/2014/main" id="{8FB838AC-5913-BAAB-0650-B55EE8896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11" y="2227205"/>
            <a:ext cx="2823210" cy="714199"/>
          </a:xfrm>
          <a:prstGeom prst="rect">
            <a:avLst/>
          </a:prstGeom>
        </p:spPr>
      </p:pic>
      <p:pic>
        <p:nvPicPr>
          <p:cNvPr id="7" name="Picture 6" title="Stanford Business">
            <a:extLst>
              <a:ext uri="{FF2B5EF4-FFF2-40B4-BE49-F238E27FC236}">
                <a16:creationId xmlns:a16="http://schemas.microsoft.com/office/drawing/2014/main" id="{7EDE3F17-A1B0-F616-2544-35B020651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6382" y="2247779"/>
            <a:ext cx="1967197" cy="519566"/>
          </a:xfrm>
          <a:prstGeom prst="rect">
            <a:avLst/>
          </a:prstGeom>
        </p:spPr>
      </p:pic>
      <p:pic>
        <p:nvPicPr>
          <p:cNvPr id="9" name="Picture 8" title="Standford Dept of Economics">
            <a:extLst>
              <a:ext uri="{FF2B5EF4-FFF2-40B4-BE49-F238E27FC236}">
                <a16:creationId xmlns:a16="http://schemas.microsoft.com/office/drawing/2014/main" id="{FA9AF2D0-0E09-9F72-6CBA-467D22D550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8454" y="2247779"/>
            <a:ext cx="2638635" cy="519566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-445168"/>
            <a:ext cx="8169442" cy="216568"/>
          </a:xfrm>
        </p:spPr>
        <p:txBody>
          <a:bodyPr>
            <a:normAutofit fontScale="90000"/>
          </a:bodyPr>
          <a:lstStyle/>
          <a:p>
            <a:pPr>
              <a:buSzPts val="3733"/>
            </a:pPr>
            <a:r>
              <a:rPr lang="en-US" sz="800" dirty="0">
                <a:solidFill>
                  <a:srgbClr val="E6E6E6"/>
                </a:solidFill>
              </a:rPr>
              <a:t>Initiative for Financial Decision-Making</a:t>
            </a:r>
            <a:endParaRPr lang="en-US" sz="800" dirty="0">
              <a:solidFill>
                <a:srgbClr val="E6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3515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17e76e8b276_2_405"/>
          <p:cNvSpPr/>
          <p:nvPr/>
        </p:nvSpPr>
        <p:spPr>
          <a:xfrm>
            <a:off x="264262" y="330916"/>
            <a:ext cx="7940700" cy="87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/>
                <a:sym typeface="Open Sans"/>
              </a:rPr>
              <a:t>Research–based workplace financial education programs</a:t>
            </a:r>
            <a:endParaRPr sz="1050" dirty="0">
              <a:solidFill>
                <a:schemeClr val="accent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03" name="Google Shape;1003;g17e76e8b276_2_405"/>
          <p:cNvSpPr/>
          <p:nvPr/>
        </p:nvSpPr>
        <p:spPr>
          <a:xfrm>
            <a:off x="264262" y="976345"/>
            <a:ext cx="8615475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sz="1725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4020202020204" charset="0"/>
              </a:rPr>
              <a:t>Our workplace financial wellness webpage describes the financial wellness programs we have designed based on our research</a:t>
            </a:r>
            <a:endParaRPr sz="1725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en Sans" panose="020B0604020202020204" charset="0"/>
            </a:endParaRPr>
          </a:p>
        </p:txBody>
      </p:sp>
      <p:pic>
        <p:nvPicPr>
          <p:cNvPr id="1005" name="Google Shape;1005;g17e76e8b276_2_405" title="Screenshot of webpage workplace financial wellnes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6831" y="1802482"/>
            <a:ext cx="5678904" cy="3090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title="QR code">
            <a:extLst>
              <a:ext uri="{FF2B5EF4-FFF2-40B4-BE49-F238E27FC236}">
                <a16:creationId xmlns:a16="http://schemas.microsoft.com/office/drawing/2014/main" id="{19E7161E-85B1-6EEC-E436-F418D3758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7209" y="2369116"/>
            <a:ext cx="1759960" cy="17599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-445168"/>
            <a:ext cx="8169442" cy="216568"/>
          </a:xfrm>
        </p:spPr>
        <p:txBody>
          <a:bodyPr>
            <a:normAutofit/>
          </a:bodyPr>
          <a:lstStyle/>
          <a:p>
            <a:r>
              <a:rPr lang="en-US" sz="800" b="1" dirty="0">
                <a:solidFill>
                  <a:srgbClr val="E6E6E6"/>
                </a:solidFill>
                <a:cs typeface="Open Sans"/>
                <a:sym typeface="Open Sans"/>
              </a:rPr>
              <a:t>Research–based workplace financial education programs</a:t>
            </a:r>
            <a:endParaRPr lang="en-US" sz="800" dirty="0">
              <a:solidFill>
                <a:srgbClr val="E6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6728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>
          <a:extLst>
            <a:ext uri="{FF2B5EF4-FFF2-40B4-BE49-F238E27FC236}">
              <a16:creationId xmlns:a16="http://schemas.microsoft.com/office/drawing/2014/main" id="{95CFD3EC-CA2E-5A0A-C4D6-49712CA1F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">
            <a:extLst>
              <a:ext uri="{FF2B5EF4-FFF2-40B4-BE49-F238E27FC236}">
                <a16:creationId xmlns:a16="http://schemas.microsoft.com/office/drawing/2014/main" id="{730C3B7F-89BF-49FE-7A36-3A893751B5A8}"/>
              </a:ext>
            </a:extLst>
          </p:cNvPr>
          <p:cNvSpPr/>
          <p:nvPr/>
        </p:nvSpPr>
        <p:spPr>
          <a:xfrm>
            <a:off x="359540" y="298401"/>
            <a:ext cx="7940683" cy="588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SzPts val="3733"/>
            </a:pPr>
            <a:r>
              <a:rPr lang="en-US" sz="2625" b="1" dirty="0">
                <a:solidFill>
                  <a:schemeClr val="dk1"/>
                </a:solidFill>
              </a:rPr>
              <a:t>From research to policy</a:t>
            </a:r>
            <a:endParaRPr lang="en-US" sz="2625" dirty="0">
              <a:solidFill>
                <a:schemeClr val="dk1"/>
              </a:solidFill>
            </a:endParaRPr>
          </a:p>
        </p:txBody>
      </p:sp>
      <p:sp>
        <p:nvSpPr>
          <p:cNvPr id="5" name="Google Shape;686;g23a1d7d7cb4_0_2331">
            <a:extLst>
              <a:ext uri="{FF2B5EF4-FFF2-40B4-BE49-F238E27FC236}">
                <a16:creationId xmlns:a16="http://schemas.microsoft.com/office/drawing/2014/main" id="{C7A82E89-83DD-0E6A-8F39-819080D05A28}"/>
              </a:ext>
            </a:extLst>
          </p:cNvPr>
          <p:cNvSpPr/>
          <p:nvPr/>
        </p:nvSpPr>
        <p:spPr>
          <a:xfrm>
            <a:off x="515602" y="1278467"/>
            <a:ext cx="3731099" cy="2404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spcAft>
                <a:spcPts val="900"/>
              </a:spcAft>
              <a:buClr>
                <a:srgbClr val="0B3153"/>
              </a:buClr>
              <a:buSzPts val="2200"/>
            </a:pPr>
            <a:r>
              <a:rPr lang="en-US" sz="1500" dirty="0">
                <a:ea typeface="Source Sans Pro" panose="020B0503030403020204" pitchFamily="34" charset="0"/>
                <a:cs typeface="Arial" panose="020B0604020202020204" pitchFamily="34" charset="0"/>
                <a:sym typeface="Open Sans"/>
              </a:rPr>
              <a:t>We have:</a:t>
            </a:r>
          </a:p>
          <a:p>
            <a:pPr marL="257175" indent="-257175">
              <a:spcAft>
                <a:spcPts val="900"/>
              </a:spcAft>
              <a:buClr>
                <a:srgbClr val="0B3153"/>
              </a:buClr>
              <a:buSzPts val="2200"/>
              <a:buFont typeface="Arial"/>
              <a:buChar char="•"/>
            </a:pPr>
            <a:r>
              <a:rPr lang="en-US" sz="1500" dirty="0">
                <a:ea typeface="Source Sans Pro" panose="020B0503030403020204" pitchFamily="34" charset="0"/>
                <a:cs typeface="Arial" panose="020B0604020202020204" pitchFamily="34" charset="0"/>
                <a:sym typeface="Open Sans"/>
              </a:rPr>
              <a:t>Advised countries on national strategies for financial literacy</a:t>
            </a:r>
          </a:p>
          <a:p>
            <a:pPr marL="257175" indent="-257175">
              <a:spcAft>
                <a:spcPts val="900"/>
              </a:spcAft>
              <a:buClr>
                <a:srgbClr val="0B3153"/>
              </a:buClr>
              <a:buSzPts val="2200"/>
              <a:buFont typeface="Arial"/>
              <a:buChar char="•"/>
            </a:pPr>
            <a:r>
              <a:rPr lang="en-US" sz="1500" dirty="0">
                <a:ea typeface="Source Sans Pro" panose="020B0503030403020204" pitchFamily="34" charset="0"/>
                <a:cs typeface="Arial" panose="020B0604020202020204" pitchFamily="34" charset="0"/>
                <a:sym typeface="Open Sans"/>
              </a:rPr>
              <a:t>Chaired the National Financial Education Committee in Italy</a:t>
            </a:r>
          </a:p>
          <a:p>
            <a:pPr marL="257175" indent="-154305">
              <a:spcAft>
                <a:spcPts val="900"/>
              </a:spcAft>
              <a:buClr>
                <a:schemeClr val="dk1"/>
              </a:buClr>
              <a:buSzPts val="2160"/>
            </a:pPr>
            <a:endParaRPr sz="1500" dirty="0">
              <a:solidFill>
                <a:srgbClr val="0B3153"/>
              </a:solidFill>
              <a:ea typeface="Source Sans Pro" panose="020B0503030403020204" pitchFamily="34" charset="0"/>
              <a:cs typeface="Arial" panose="020B0604020202020204" pitchFamily="34" charset="0"/>
              <a:sym typeface="Open Sans"/>
            </a:endParaRPr>
          </a:p>
        </p:txBody>
      </p:sp>
      <p:pic>
        <p:nvPicPr>
          <p:cNvPr id="4" name="Picture 3" descr="A group of people standing on a stage&#10;&#10;Description automatically generated">
            <a:extLst>
              <a:ext uri="{FF2B5EF4-FFF2-40B4-BE49-F238E27FC236}">
                <a16:creationId xmlns:a16="http://schemas.microsoft.com/office/drawing/2014/main" id="{EDC643E6-B3AF-4A13-13A4-00499976C0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69" b="10363"/>
          <a:stretch/>
        </p:blipFill>
        <p:spPr>
          <a:xfrm>
            <a:off x="4114800" y="1278467"/>
            <a:ext cx="4588933" cy="2978041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-445168"/>
            <a:ext cx="8169442" cy="216568"/>
          </a:xfrm>
        </p:spPr>
        <p:txBody>
          <a:bodyPr>
            <a:normAutofit fontScale="90000"/>
          </a:bodyPr>
          <a:lstStyle/>
          <a:p>
            <a:pPr>
              <a:buSzPts val="3733"/>
            </a:pPr>
            <a:r>
              <a:rPr lang="en-US" sz="800" dirty="0">
                <a:solidFill>
                  <a:srgbClr val="E6E6E6"/>
                </a:solidFill>
              </a:rPr>
              <a:t>From research to policy</a:t>
            </a:r>
            <a:endParaRPr lang="en-US" sz="800" dirty="0">
              <a:solidFill>
                <a:srgbClr val="E6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7278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A168EE6-8E62-40A0-89B5-3A7553C45086}"/>
              </a:ext>
            </a:extLst>
          </p:cNvPr>
          <p:cNvSpPr/>
          <p:nvPr/>
        </p:nvSpPr>
        <p:spPr>
          <a:xfrm>
            <a:off x="130082" y="215324"/>
            <a:ext cx="8881295" cy="480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25"/>
              </a:lnSpc>
              <a:defRPr/>
            </a:pPr>
            <a:r>
              <a:rPr lang="en-US" sz="2400" b="1" kern="1200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Implementing the national strategy for financial literacy in Italy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098537" y="914400"/>
            <a:ext cx="4646702" cy="32689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5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I chaired the Italian Committee for Financial Education in charge of the national strategy for financial literacy</a:t>
            </a:r>
          </a:p>
          <a:p>
            <a:pPr marL="0" indent="0">
              <a:buNone/>
            </a:pPr>
            <a:endParaRPr lang="en-US" sz="16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en-US" sz="1650" dirty="0">
                <a:solidFill>
                  <a:schemeClr val="tx2">
                    <a:lumMod val="10000"/>
                  </a:schemeClr>
                </a:solidFill>
                <a:cs typeface="Open Sans" panose="020B0606030504020204" pitchFamily="34" charset="0"/>
              </a:rPr>
              <a:t>Our initiatives available at www.quellocheconta.gov.it</a:t>
            </a:r>
            <a:endParaRPr lang="en-US" sz="16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US" sz="16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en-US" sz="1650" dirty="0">
                <a:solidFill>
                  <a:schemeClr val="tx2">
                    <a:lumMod val="10000"/>
                  </a:schemeClr>
                </a:solidFill>
                <a:cs typeface="Open Sans" panose="020B0606030504020204" pitchFamily="34" charset="0"/>
              </a:rPr>
              <a:t>Collected data to better design policy and programs</a:t>
            </a:r>
            <a:endParaRPr lang="en-US" sz="16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US" sz="16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en-US" sz="1650" dirty="0">
                <a:solidFill>
                  <a:schemeClr val="tx2">
                    <a:lumMod val="10000"/>
                  </a:schemeClr>
                </a:solidFill>
                <a:cs typeface="Open Sans" panose="020B0606030504020204" pitchFamily="34" charset="0"/>
              </a:rPr>
              <a:t>Supported a law mandating financial education in school</a:t>
            </a:r>
            <a:endParaRPr lang="en-US" sz="16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US" sz="16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Immagine 16" descr="mattarella 2.jpg" title="are five people having a conversatio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54" y="1144281"/>
            <a:ext cx="3368343" cy="30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445168"/>
            <a:ext cx="8169442" cy="216568"/>
          </a:xfrm>
        </p:spPr>
        <p:txBody>
          <a:bodyPr>
            <a:normAutofit fontScale="90000"/>
          </a:bodyPr>
          <a:lstStyle/>
          <a:p>
            <a:pPr>
              <a:lnSpc>
                <a:spcPts val="3225"/>
              </a:lnSpc>
              <a:defRPr/>
            </a:pPr>
            <a:r>
              <a:rPr lang="en-US" sz="800" b="1" kern="1200" dirty="0">
                <a:solidFill>
                  <a:srgbClr val="E6E6E6"/>
                </a:solidFill>
                <a:cs typeface="Open Sans" panose="020B0606030504020204" pitchFamily="34" charset="0"/>
              </a:rPr>
              <a:t>Implementing the national strategy for financial literacy in Italy</a:t>
            </a:r>
            <a:endParaRPr lang="en-US" sz="800" b="1" kern="1200" dirty="0">
              <a:solidFill>
                <a:srgbClr val="E6E6E6"/>
              </a:solidFill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3267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>
          <a:extLst>
            <a:ext uri="{FF2B5EF4-FFF2-40B4-BE49-F238E27FC236}">
              <a16:creationId xmlns:a16="http://schemas.microsoft.com/office/drawing/2014/main" id="{72661840-C5A9-2027-D62F-C8A56EB37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b4314dfda9_0_0" title="blank">
            <a:extLst>
              <a:ext uri="{FF2B5EF4-FFF2-40B4-BE49-F238E27FC236}">
                <a16:creationId xmlns:a16="http://schemas.microsoft.com/office/drawing/2014/main" id="{471F28D5-9AE6-4A02-254B-780F7BAFD416}"/>
              </a:ext>
            </a:extLst>
          </p:cNvPr>
          <p:cNvSpPr/>
          <p:nvPr/>
        </p:nvSpPr>
        <p:spPr>
          <a:xfrm>
            <a:off x="6363188" y="4783988"/>
            <a:ext cx="2628000" cy="308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sz="1050"/>
          </a:p>
        </p:txBody>
      </p:sp>
      <p:sp>
        <p:nvSpPr>
          <p:cNvPr id="3" name="Google Shape;339;p4">
            <a:extLst>
              <a:ext uri="{FF2B5EF4-FFF2-40B4-BE49-F238E27FC236}">
                <a16:creationId xmlns:a16="http://schemas.microsoft.com/office/drawing/2014/main" id="{DF6315DE-538A-D163-6A27-A4C609F70420}"/>
              </a:ext>
            </a:extLst>
          </p:cNvPr>
          <p:cNvSpPr/>
          <p:nvPr/>
        </p:nvSpPr>
        <p:spPr>
          <a:xfrm>
            <a:off x="359540" y="298401"/>
            <a:ext cx="7940683" cy="992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SzPts val="3733"/>
            </a:pPr>
            <a:r>
              <a:rPr lang="en-US" sz="2625" b="1" dirty="0">
                <a:solidFill>
                  <a:schemeClr val="dk1"/>
                </a:solidFill>
              </a:rPr>
              <a:t>Opening a new field</a:t>
            </a:r>
            <a:br>
              <a:rPr lang="en-US" sz="2625" b="1" dirty="0">
                <a:solidFill>
                  <a:schemeClr val="dk1"/>
                </a:solidFill>
              </a:rPr>
            </a:br>
            <a:endParaRPr lang="en-US" sz="2625" dirty="0">
              <a:solidFill>
                <a:schemeClr val="dk1"/>
              </a:solidFill>
            </a:endParaRPr>
          </a:p>
        </p:txBody>
      </p:sp>
      <p:pic>
        <p:nvPicPr>
          <p:cNvPr id="5" name="Picture 4" title="American Economic Association webpage JEL Classification Codes Guide">
            <a:extLst>
              <a:ext uri="{FF2B5EF4-FFF2-40B4-BE49-F238E27FC236}">
                <a16:creationId xmlns:a16="http://schemas.microsoft.com/office/drawing/2014/main" id="{36F7619A-6515-090B-8F1C-D48D28C5C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685" y="1422120"/>
            <a:ext cx="4699875" cy="2702198"/>
          </a:xfrm>
          <a:prstGeom prst="rect">
            <a:avLst/>
          </a:prstGeom>
        </p:spPr>
      </p:pic>
      <p:pic>
        <p:nvPicPr>
          <p:cNvPr id="6" name="Immagine 2" title="FLW Journal of Financial Literacy and Wellbeing">
            <a:extLst>
              <a:ext uri="{FF2B5EF4-FFF2-40B4-BE49-F238E27FC236}">
                <a16:creationId xmlns:a16="http://schemas.microsoft.com/office/drawing/2014/main" id="{7CCF85D0-9EE2-B144-9D15-7C95C57A58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009" y="1403574"/>
            <a:ext cx="1867381" cy="2720744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-445168"/>
            <a:ext cx="8169442" cy="216568"/>
          </a:xfrm>
        </p:spPr>
        <p:txBody>
          <a:bodyPr>
            <a:normAutofit fontScale="90000"/>
          </a:bodyPr>
          <a:lstStyle/>
          <a:p>
            <a:pPr algn="l"/>
            <a:r>
              <a:rPr lang="en-US" sz="800" dirty="0">
                <a:solidFill>
                  <a:srgbClr val="E6E6E6"/>
                </a:solidFill>
              </a:rPr>
              <a:t>Opening a new field</a:t>
            </a:r>
          </a:p>
        </p:txBody>
      </p:sp>
    </p:spTree>
    <p:extLst>
      <p:ext uri="{BB962C8B-B14F-4D97-AF65-F5344CB8AC3E}">
        <p14:creationId xmlns:p14="http://schemas.microsoft.com/office/powerpoint/2010/main" val="25018251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17e76e8b276_2_17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fld id="{00000000-1234-1234-1234-123412341234}" type="slidenum">
              <a:rPr lang="en-US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pPr/>
              <a:t>47</a:t>
            </a:fld>
            <a:endParaRPr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66" name="Google Shape;966;g17e76e8b276_2_177"/>
          <p:cNvSpPr txBox="1">
            <a:spLocks noGrp="1"/>
          </p:cNvSpPr>
          <p:nvPr>
            <p:ph type="title"/>
          </p:nvPr>
        </p:nvSpPr>
        <p:spPr>
          <a:xfrm>
            <a:off x="221094" y="1042114"/>
            <a:ext cx="7118794" cy="748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lnSpc>
                <a:spcPct val="115000"/>
              </a:lnSpc>
              <a:buSzPts val="1100"/>
            </a:pPr>
            <a:r>
              <a:rPr lang="en-US" sz="2400" b="1" dirty="0" smtClean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/>
                <a:sym typeface="Open Sans"/>
              </a:rPr>
              <a:t>For a summary: New paper describes </a:t>
            </a:r>
            <a:br>
              <a:rPr lang="en-US" sz="2400" b="1" dirty="0" smtClean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/>
                <a:sym typeface="Open Sans"/>
              </a:rPr>
            </a:br>
            <a:r>
              <a:rPr lang="en-US" sz="2400" b="1" dirty="0" smtClean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/>
                <a:sym typeface="Open Sans"/>
              </a:rPr>
              <a:t>the research in the past 20 years</a:t>
            </a:r>
            <a:r>
              <a:rPr lang="en-US" sz="24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/>
                <a:sym typeface="Open Sans"/>
              </a:rPr>
              <a:t/>
            </a:r>
            <a:br>
              <a:rPr lang="en-US" sz="24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/>
                <a:sym typeface="Open Sans"/>
              </a:rPr>
            </a:br>
            <a:r>
              <a:rPr lang="en-US" sz="24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/>
                <a:sym typeface="Open Sans"/>
              </a:rPr>
              <a:t/>
            </a:r>
            <a:br>
              <a:rPr lang="en-US" sz="24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/>
                <a:sym typeface="Open Sans"/>
              </a:rPr>
            </a:b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/>
                <a:sym typeface="Open Sans"/>
              </a:rPr>
              <a:t>Annamaria Lusardi and Olivia S. Mitchell</a:t>
            </a:r>
            <a:r>
              <a:rPr lang="en-US" sz="24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/>
                <a:sym typeface="Open Sans"/>
              </a:rPr>
              <a:t/>
            </a:r>
            <a:br>
              <a:rPr lang="en-US" sz="24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/>
                <a:sym typeface="Open Sans"/>
              </a:rPr>
            </a:b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/>
                <a:sym typeface="Open Sans"/>
              </a:rPr>
              <a:t>Journal of Economic Perspectives</a:t>
            </a:r>
            <a:br>
              <a:rPr lang="en-US" sz="1600" dirty="0">
                <a:solidFill>
                  <a:schemeClr val="bg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/>
                <a:sym typeface="Open Sans"/>
              </a:rPr>
            </a:b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/>
                <a:sym typeface="Open Sans"/>
              </a:rPr>
              <a:t>Fall 2023</a:t>
            </a:r>
            <a:endParaRPr sz="2400" dirty="0">
              <a:solidFill>
                <a:schemeClr val="bg2">
                  <a:lumMod val="7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en Sans"/>
              <a:sym typeface="Open Sans"/>
            </a:endParaRPr>
          </a:p>
        </p:txBody>
      </p:sp>
      <p:pic>
        <p:nvPicPr>
          <p:cNvPr id="5" name="Picture 4" title="The Importance of Financial Literarcy: Opening a New Field">
            <a:extLst>
              <a:ext uri="{FF2B5EF4-FFF2-40B4-BE49-F238E27FC236}">
                <a16:creationId xmlns:a16="http://schemas.microsoft.com/office/drawing/2014/main" id="{7B3FC55A-DE56-42C7-8275-2E426C5F5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510" y="326183"/>
            <a:ext cx="2857993" cy="449113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-445168"/>
            <a:ext cx="8169442" cy="216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6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000" b="0" i="0" u="none" strike="noStrike" cap="none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" b="1" dirty="0">
                <a:solidFill>
                  <a:srgbClr val="E6E6E6"/>
                </a:solidFill>
                <a:cs typeface="Open Sans"/>
                <a:sym typeface="Open Sans"/>
              </a:rPr>
              <a:t>For a summary: New paper describes </a:t>
            </a:r>
            <a:br>
              <a:rPr lang="en-US" sz="800" b="1" dirty="0">
                <a:solidFill>
                  <a:srgbClr val="E6E6E6"/>
                </a:solidFill>
                <a:cs typeface="Open Sans"/>
                <a:sym typeface="Open Sans"/>
              </a:rPr>
            </a:br>
            <a:r>
              <a:rPr lang="en-US" sz="800" b="1" dirty="0">
                <a:solidFill>
                  <a:srgbClr val="E6E6E6"/>
                </a:solidFill>
                <a:cs typeface="Open Sans"/>
                <a:sym typeface="Open Sans"/>
              </a:rPr>
              <a:t>the research in the past 20 years</a:t>
            </a:r>
            <a:endParaRPr lang="en-US" sz="800" dirty="0">
              <a:solidFill>
                <a:srgbClr val="E6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3133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31"/>
          <p:cNvSpPr txBox="1"/>
          <p:nvPr/>
        </p:nvSpPr>
        <p:spPr>
          <a:xfrm>
            <a:off x="344237" y="986151"/>
            <a:ext cx="8354020" cy="116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Clr>
                <a:srgbClr val="0B3153"/>
              </a:buClr>
              <a:buSzPts val="2300"/>
            </a:pPr>
            <a:r>
              <a:rPr lang="en-US" sz="1725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2" charset="0"/>
                <a:sym typeface="Open Sans"/>
              </a:rPr>
              <a:t>We need to teach and provide access to knowledge and skills so that people can be more financially resilient and financially secure.  Financial literacy is like water in an eco-system, it is needed to grow and flourish.</a:t>
            </a:r>
            <a:endParaRPr sz="90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en Sans"/>
              <a:sym typeface="Open Sans"/>
            </a:endParaRPr>
          </a:p>
          <a:p>
            <a:pPr marL="7144" indent="-7144" algn="just">
              <a:spcBef>
                <a:spcPts val="709"/>
              </a:spcBef>
              <a:buSzPts val="1170"/>
            </a:pPr>
            <a:endParaRPr sz="878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/>
              <a:sym typeface="Calibri"/>
            </a:endParaRPr>
          </a:p>
        </p:txBody>
      </p:sp>
      <p:sp>
        <p:nvSpPr>
          <p:cNvPr id="1102" name="Google Shape;1102;p31"/>
          <p:cNvSpPr/>
          <p:nvPr/>
        </p:nvSpPr>
        <p:spPr>
          <a:xfrm>
            <a:off x="344237" y="217744"/>
            <a:ext cx="7940683" cy="729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134375"/>
              </a:lnSpc>
              <a:buSzPts val="3200"/>
            </a:pPr>
            <a:r>
              <a:rPr lang="en-US" sz="32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/>
                <a:sym typeface="Open Sans"/>
              </a:rPr>
              <a:t>Living well</a:t>
            </a:r>
            <a:endParaRPr sz="3200" b="1" dirty="0">
              <a:solidFill>
                <a:schemeClr val="accent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en Sans"/>
              <a:sym typeface="Open Sans"/>
            </a:endParaRPr>
          </a:p>
        </p:txBody>
      </p:sp>
      <p:pic>
        <p:nvPicPr>
          <p:cNvPr id="1103" name="Google Shape;1103;p31" title="photo of plant being watered and a picture of a famil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797" y="2193158"/>
            <a:ext cx="7976731" cy="255626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445168"/>
            <a:ext cx="8169442" cy="216568"/>
          </a:xfrm>
        </p:spPr>
        <p:txBody>
          <a:bodyPr>
            <a:normAutofit/>
          </a:bodyPr>
          <a:lstStyle/>
          <a:p>
            <a:r>
              <a:rPr lang="en-US" sz="800" dirty="0" smtClean="0">
                <a:solidFill>
                  <a:srgbClr val="E6E6E6"/>
                </a:solidFill>
              </a:rPr>
              <a:t>Living well</a:t>
            </a:r>
            <a:endParaRPr lang="en-US" sz="800" dirty="0">
              <a:solidFill>
                <a:srgbClr val="E6E6E6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6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886700" cy="993775"/>
          </a:xfrm>
        </p:spPr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1108" name="Google Shape;1108;g23a1d7d7cb4_0_2982"/>
          <p:cNvSpPr/>
          <p:nvPr/>
        </p:nvSpPr>
        <p:spPr>
          <a:xfrm>
            <a:off x="1129950" y="3335411"/>
            <a:ext cx="6884100" cy="106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>
              <a:lnSpc>
                <a:spcPct val="215000"/>
              </a:lnSpc>
              <a:buClr>
                <a:srgbClr val="054166"/>
              </a:buClr>
              <a:buSzPts val="2000"/>
            </a:pPr>
            <a:r>
              <a:rPr lang="en-US" sz="15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Calibri"/>
              </a:rPr>
              <a:t>If you have any questions, please send them to </a:t>
            </a:r>
            <a:r>
              <a:rPr lang="en-US" sz="1500" b="1" u="sng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alusardi@stanford.edu</a:t>
            </a:r>
            <a:r>
              <a:rPr lang="en-US" sz="15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Calibri"/>
              </a:rPr>
              <a:t>.</a:t>
            </a:r>
            <a:endParaRPr sz="1350" b="1" dirty="0">
              <a:solidFill>
                <a:schemeClr val="accent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  <a:sym typeface="Calibri"/>
            </a:endParaRPr>
          </a:p>
          <a:p>
            <a:pPr algn="ctr">
              <a:lnSpc>
                <a:spcPct val="215000"/>
              </a:lnSpc>
              <a:buClr>
                <a:schemeClr val="dk1"/>
              </a:buClr>
              <a:buSzPts val="2000"/>
            </a:pPr>
            <a:endParaRPr sz="1500" dirty="0">
              <a:solidFill>
                <a:schemeClr val="accent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  <a:sym typeface="Open Sans"/>
            </a:endParaRPr>
          </a:p>
        </p:txBody>
      </p:sp>
      <p:sp>
        <p:nvSpPr>
          <p:cNvPr id="3" name="Rectangle 2" title="background">
            <a:extLst>
              <a:ext uri="{FF2B5EF4-FFF2-40B4-BE49-F238E27FC236}">
                <a16:creationId xmlns:a16="http://schemas.microsoft.com/office/drawing/2014/main" id="{0FAE97FC-F6E3-4BCA-87F9-393643A56B90}"/>
              </a:ext>
            </a:extLst>
          </p:cNvPr>
          <p:cNvSpPr/>
          <p:nvPr/>
        </p:nvSpPr>
        <p:spPr>
          <a:xfrm>
            <a:off x="0" y="-49927"/>
            <a:ext cx="9144000" cy="2233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accent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-445168"/>
            <a:ext cx="8169442" cy="216568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" dirty="0" smtClean="0">
                <a:solidFill>
                  <a:srgbClr val="E6E6E6"/>
                </a:solidFill>
              </a:rPr>
              <a:t>Thank you</a:t>
            </a:r>
            <a:endParaRPr lang="en-US" sz="800" dirty="0">
              <a:solidFill>
                <a:srgbClr val="E6E6E6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6A27FC-8930-4D95-9E44-B6BE0B9FDA3C}"/>
              </a:ext>
            </a:extLst>
          </p:cNvPr>
          <p:cNvSpPr txBox="1"/>
          <p:nvPr/>
        </p:nvSpPr>
        <p:spPr>
          <a:xfrm>
            <a:off x="563818" y="1102000"/>
            <a:ext cx="3307316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5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Thank you.</a:t>
            </a:r>
          </a:p>
        </p:txBody>
      </p:sp>
      <p:sp>
        <p:nvSpPr>
          <p:cNvPr id="5" name="TextBox 4" title="blank">
            <a:extLst>
              <a:ext uri="{FF2B5EF4-FFF2-40B4-BE49-F238E27FC236}">
                <a16:creationId xmlns:a16="http://schemas.microsoft.com/office/drawing/2014/main" id="{3BCF5893-169B-38F3-754E-1A09143C5AC5}"/>
              </a:ext>
            </a:extLst>
          </p:cNvPr>
          <p:cNvSpPr txBox="1"/>
          <p:nvPr/>
        </p:nvSpPr>
        <p:spPr>
          <a:xfrm>
            <a:off x="2111604" y="296001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895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560" y="301067"/>
            <a:ext cx="7981737" cy="532629"/>
          </a:xfrm>
        </p:spPr>
        <p:txBody>
          <a:bodyPr>
            <a:noAutofit/>
          </a:bodyPr>
          <a:lstStyle/>
          <a:p>
            <a:r>
              <a:rPr lang="de-CH" sz="2800" b="1" dirty="0">
                <a:solidFill>
                  <a:schemeClr val="accent1"/>
                </a:solidFill>
              </a:rPr>
              <a:t>Financial Literacy around the World (Flat World)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350498" y="1223707"/>
            <a:ext cx="6172201" cy="1580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61771" tIns="30884" rIns="61771" bIns="30884" numCol="1" anchor="t" anchorCtr="0" compatLnSpc="1">
            <a:prstTxWarp prst="textNoShape">
              <a:avLst/>
            </a:prstTxWarp>
            <a:spAutoFit/>
          </a:bodyPr>
          <a:lstStyle>
            <a:lvl1pPr defTabSz="973138" eaLnBrk="0" hangingPunct="0">
              <a:tabLst>
                <a:tab pos="544513" algn="l"/>
              </a:tabLst>
              <a:defRPr sz="2400" b="1">
                <a:solidFill>
                  <a:schemeClr val="bg1"/>
                </a:solidFill>
                <a:latin typeface="Arial" charset="0"/>
              </a:defRPr>
            </a:lvl1pPr>
            <a:lvl2pPr marL="742950" indent="-285750" defTabSz="973138" eaLnBrk="0" hangingPunct="0">
              <a:tabLst>
                <a:tab pos="544513" algn="l"/>
              </a:tabLst>
              <a:defRPr sz="2400" b="1">
                <a:solidFill>
                  <a:schemeClr val="bg1"/>
                </a:solidFill>
                <a:latin typeface="Arial" charset="0"/>
              </a:defRPr>
            </a:lvl2pPr>
            <a:lvl3pPr marL="1143000" indent="-228600" defTabSz="973138" eaLnBrk="0" hangingPunct="0">
              <a:tabLst>
                <a:tab pos="544513" algn="l"/>
              </a:tabLst>
              <a:defRPr sz="2400" b="1">
                <a:solidFill>
                  <a:schemeClr val="bg1"/>
                </a:solidFill>
                <a:latin typeface="Arial" charset="0"/>
              </a:defRPr>
            </a:lvl3pPr>
            <a:lvl4pPr marL="1600200" indent="-228600" defTabSz="973138" eaLnBrk="0" hangingPunct="0">
              <a:tabLst>
                <a:tab pos="544513" algn="l"/>
              </a:tabLst>
              <a:defRPr sz="2400" b="1">
                <a:solidFill>
                  <a:schemeClr val="bg1"/>
                </a:solidFill>
                <a:latin typeface="Arial" charset="0"/>
              </a:defRPr>
            </a:lvl4pPr>
            <a:lvl5pPr marL="2057400" indent="-228600" defTabSz="973138" eaLnBrk="0" hangingPunct="0">
              <a:tabLst>
                <a:tab pos="544513" algn="l"/>
              </a:tabLs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2514600" indent="-228600" defTabSz="973138" eaLnBrk="0" fontAlgn="base" hangingPunct="0">
              <a:spcBef>
                <a:spcPct val="0"/>
              </a:spcBef>
              <a:spcAft>
                <a:spcPct val="0"/>
              </a:spcAft>
              <a:tabLst>
                <a:tab pos="544513" algn="l"/>
              </a:tabLs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2971800" indent="-228600" defTabSz="973138" eaLnBrk="0" fontAlgn="base" hangingPunct="0">
              <a:spcBef>
                <a:spcPct val="0"/>
              </a:spcBef>
              <a:spcAft>
                <a:spcPct val="0"/>
              </a:spcAft>
              <a:tabLst>
                <a:tab pos="544513" algn="l"/>
              </a:tabLs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3429000" indent="-228600" defTabSz="973138" eaLnBrk="0" fontAlgn="base" hangingPunct="0">
              <a:spcBef>
                <a:spcPct val="0"/>
              </a:spcBef>
              <a:spcAft>
                <a:spcPct val="0"/>
              </a:spcAft>
              <a:tabLst>
                <a:tab pos="544513" algn="l"/>
              </a:tabLs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3886200" indent="-228600" defTabSz="973138" eaLnBrk="0" fontAlgn="base" hangingPunct="0">
              <a:spcBef>
                <a:spcPct val="0"/>
              </a:spcBef>
              <a:spcAft>
                <a:spcPct val="0"/>
              </a:spcAft>
              <a:tabLst>
                <a:tab pos="544513" algn="l"/>
              </a:tabLs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marL="85725" indent="0">
              <a:buNone/>
            </a:pPr>
            <a:r>
              <a:rPr lang="en-GB" sz="20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</a:rPr>
              <a:t>Evidence from 15 countries and counting:</a:t>
            </a:r>
          </a:p>
          <a:p>
            <a:endParaRPr lang="en-GB" b="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</a:endParaRPr>
          </a:p>
          <a:p>
            <a:endParaRPr lang="en-GB" b="0" baseline="3000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</a:endParaRPr>
          </a:p>
          <a:p>
            <a:endParaRPr lang="en-GB" b="0" baseline="3000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3738" y="1761001"/>
            <a:ext cx="3798213" cy="233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771" tIns="30884" rIns="61771" bIns="30884">
            <a:spAutoFit/>
          </a:bodyPr>
          <a:lstStyle>
            <a:lvl1pPr marL="342900" indent="-342900" defTabSz="973138" eaLnBrk="0" hangingPunct="0">
              <a:tabLst>
                <a:tab pos="544513" algn="l"/>
              </a:tabLst>
              <a:defRPr sz="2400" b="1">
                <a:solidFill>
                  <a:schemeClr val="bg1"/>
                </a:solidFill>
                <a:latin typeface="Arial" charset="0"/>
              </a:defRPr>
            </a:lvl1pPr>
            <a:lvl2pPr marL="917575" indent="-338138" defTabSz="973138" eaLnBrk="0" hangingPunct="0">
              <a:tabLst>
                <a:tab pos="544513" algn="l"/>
              </a:tabLst>
              <a:defRPr sz="2400" b="1">
                <a:solidFill>
                  <a:schemeClr val="bg1"/>
                </a:solidFill>
                <a:latin typeface="Arial" charset="0"/>
              </a:defRPr>
            </a:lvl2pPr>
            <a:lvl3pPr marL="1143000" indent="-228600" defTabSz="973138" eaLnBrk="0" hangingPunct="0">
              <a:tabLst>
                <a:tab pos="544513" algn="l"/>
              </a:tabLst>
              <a:defRPr sz="2400" b="1">
                <a:solidFill>
                  <a:schemeClr val="bg1"/>
                </a:solidFill>
                <a:latin typeface="Arial" charset="0"/>
              </a:defRPr>
            </a:lvl3pPr>
            <a:lvl4pPr marL="1600200" indent="-228600" defTabSz="973138" eaLnBrk="0" hangingPunct="0">
              <a:tabLst>
                <a:tab pos="544513" algn="l"/>
              </a:tabLst>
              <a:defRPr sz="2400" b="1">
                <a:solidFill>
                  <a:schemeClr val="bg1"/>
                </a:solidFill>
                <a:latin typeface="Arial" charset="0"/>
              </a:defRPr>
            </a:lvl4pPr>
            <a:lvl5pPr marL="2057400" indent="-228600" defTabSz="973138" eaLnBrk="0" hangingPunct="0">
              <a:tabLst>
                <a:tab pos="544513" algn="l"/>
              </a:tabLs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2514600" indent="-228600" defTabSz="973138" eaLnBrk="0" fontAlgn="base" hangingPunct="0">
              <a:spcBef>
                <a:spcPct val="0"/>
              </a:spcBef>
              <a:spcAft>
                <a:spcPct val="0"/>
              </a:spcAft>
              <a:tabLst>
                <a:tab pos="544513" algn="l"/>
              </a:tabLs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2971800" indent="-228600" defTabSz="973138" eaLnBrk="0" fontAlgn="base" hangingPunct="0">
              <a:spcBef>
                <a:spcPct val="0"/>
              </a:spcBef>
              <a:spcAft>
                <a:spcPct val="0"/>
              </a:spcAft>
              <a:tabLst>
                <a:tab pos="544513" algn="l"/>
              </a:tabLs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3429000" indent="-228600" defTabSz="973138" eaLnBrk="0" fontAlgn="base" hangingPunct="0">
              <a:spcBef>
                <a:spcPct val="0"/>
              </a:spcBef>
              <a:spcAft>
                <a:spcPct val="0"/>
              </a:spcAft>
              <a:tabLst>
                <a:tab pos="544513" algn="l"/>
              </a:tabLs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3886200" indent="-228600" defTabSz="973138" eaLnBrk="0" fontAlgn="base" hangingPunct="0">
              <a:spcBef>
                <a:spcPct val="0"/>
              </a:spcBef>
              <a:spcAft>
                <a:spcPct val="0"/>
              </a:spcAft>
              <a:tabLst>
                <a:tab pos="544513" algn="l"/>
              </a:tabLs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lvl="1">
              <a:buFont typeface="Wingdings" pitchFamily="2" charset="2"/>
              <a:buChar char="v"/>
              <a:defRPr/>
            </a:pPr>
            <a:r>
              <a:rPr lang="en-GB" sz="1500" b="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USA</a:t>
            </a:r>
          </a:p>
          <a:p>
            <a:pPr lvl="1">
              <a:buFont typeface="Wingdings" pitchFamily="2" charset="2"/>
              <a:buChar char="v"/>
              <a:defRPr/>
            </a:pPr>
            <a:r>
              <a:rPr lang="en-GB" sz="1500" b="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Germany</a:t>
            </a:r>
          </a:p>
          <a:p>
            <a:pPr lvl="1">
              <a:buFont typeface="Wingdings" pitchFamily="2" charset="2"/>
              <a:buChar char="v"/>
              <a:defRPr/>
            </a:pPr>
            <a:r>
              <a:rPr lang="en-GB" sz="1500" b="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The Netherlands</a:t>
            </a:r>
          </a:p>
          <a:p>
            <a:pPr lvl="1">
              <a:buFont typeface="Wingdings" pitchFamily="2" charset="2"/>
              <a:buChar char="v"/>
              <a:defRPr/>
            </a:pPr>
            <a:r>
              <a:rPr lang="en-GB" sz="1500" b="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Italy</a:t>
            </a:r>
          </a:p>
          <a:p>
            <a:pPr lvl="1">
              <a:buFont typeface="Wingdings" pitchFamily="2" charset="2"/>
              <a:buChar char="v"/>
              <a:defRPr/>
            </a:pPr>
            <a:r>
              <a:rPr lang="en-GB" sz="1500" b="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Russia</a:t>
            </a:r>
          </a:p>
          <a:p>
            <a:pPr lvl="1">
              <a:buFont typeface="Wingdings" pitchFamily="2" charset="2"/>
              <a:buChar char="v"/>
              <a:defRPr/>
            </a:pPr>
            <a:r>
              <a:rPr lang="en-GB" sz="1500" b="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Sweden</a:t>
            </a:r>
          </a:p>
          <a:p>
            <a:pPr lvl="1">
              <a:buFont typeface="Wingdings" pitchFamily="2" charset="2"/>
              <a:buChar char="v"/>
              <a:defRPr/>
            </a:pPr>
            <a:r>
              <a:rPr lang="en-GB" sz="1500" b="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New Zealand</a:t>
            </a:r>
          </a:p>
          <a:p>
            <a:pPr lvl="1">
              <a:buFont typeface="Wingdings" pitchFamily="2" charset="2"/>
              <a:buChar char="v"/>
              <a:defRPr/>
            </a:pPr>
            <a:r>
              <a:rPr lang="en-GB" sz="1500" b="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Japan</a:t>
            </a:r>
          </a:p>
          <a:p>
            <a:pPr marL="434578" lvl="1" indent="0">
              <a:defRPr/>
            </a:pPr>
            <a:endParaRPr lang="en-GB" sz="1500" b="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lvl="1">
              <a:buFont typeface="Wingdings" pitchFamily="2" charset="2"/>
              <a:buChar char="v"/>
              <a:defRPr/>
            </a:pPr>
            <a:endParaRPr lang="en-GB" sz="1260" b="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" name="Picture 2" descr="globe-32299_12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18250"/>
            <a:ext cx="3976264" cy="218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768E933B-5BBF-AC4A-81BB-8E466A46E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5724" y="1543455"/>
            <a:ext cx="3798213" cy="233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771" tIns="30884" rIns="61771" bIns="30884">
            <a:spAutoFit/>
          </a:bodyPr>
          <a:lstStyle>
            <a:lvl1pPr marL="342900" indent="-342900" defTabSz="973138" eaLnBrk="0" hangingPunct="0">
              <a:tabLst>
                <a:tab pos="544513" algn="l"/>
              </a:tabLst>
              <a:defRPr sz="2400" b="1">
                <a:solidFill>
                  <a:schemeClr val="bg1"/>
                </a:solidFill>
                <a:latin typeface="Arial" charset="0"/>
              </a:defRPr>
            </a:lvl1pPr>
            <a:lvl2pPr marL="917575" indent="-338138" defTabSz="973138" eaLnBrk="0" hangingPunct="0">
              <a:tabLst>
                <a:tab pos="544513" algn="l"/>
              </a:tabLst>
              <a:defRPr sz="2400" b="1">
                <a:solidFill>
                  <a:schemeClr val="bg1"/>
                </a:solidFill>
                <a:latin typeface="Arial" charset="0"/>
              </a:defRPr>
            </a:lvl2pPr>
            <a:lvl3pPr marL="1143000" indent="-228600" defTabSz="973138" eaLnBrk="0" hangingPunct="0">
              <a:tabLst>
                <a:tab pos="544513" algn="l"/>
              </a:tabLst>
              <a:defRPr sz="2400" b="1">
                <a:solidFill>
                  <a:schemeClr val="bg1"/>
                </a:solidFill>
                <a:latin typeface="Arial" charset="0"/>
              </a:defRPr>
            </a:lvl3pPr>
            <a:lvl4pPr marL="1600200" indent="-228600" defTabSz="973138" eaLnBrk="0" hangingPunct="0">
              <a:tabLst>
                <a:tab pos="544513" algn="l"/>
              </a:tabLst>
              <a:defRPr sz="2400" b="1">
                <a:solidFill>
                  <a:schemeClr val="bg1"/>
                </a:solidFill>
                <a:latin typeface="Arial" charset="0"/>
              </a:defRPr>
            </a:lvl4pPr>
            <a:lvl5pPr marL="2057400" indent="-228600" defTabSz="973138" eaLnBrk="0" hangingPunct="0">
              <a:tabLst>
                <a:tab pos="544513" algn="l"/>
              </a:tabLs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2514600" indent="-228600" defTabSz="973138" eaLnBrk="0" fontAlgn="base" hangingPunct="0">
              <a:spcBef>
                <a:spcPct val="0"/>
              </a:spcBef>
              <a:spcAft>
                <a:spcPct val="0"/>
              </a:spcAft>
              <a:tabLst>
                <a:tab pos="544513" algn="l"/>
              </a:tabLs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2971800" indent="-228600" defTabSz="973138" eaLnBrk="0" fontAlgn="base" hangingPunct="0">
              <a:spcBef>
                <a:spcPct val="0"/>
              </a:spcBef>
              <a:spcAft>
                <a:spcPct val="0"/>
              </a:spcAft>
              <a:tabLst>
                <a:tab pos="544513" algn="l"/>
              </a:tabLs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3429000" indent="-228600" defTabSz="973138" eaLnBrk="0" fontAlgn="base" hangingPunct="0">
              <a:spcBef>
                <a:spcPct val="0"/>
              </a:spcBef>
              <a:spcAft>
                <a:spcPct val="0"/>
              </a:spcAft>
              <a:tabLst>
                <a:tab pos="544513" algn="l"/>
              </a:tabLs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3886200" indent="-228600" defTabSz="973138" eaLnBrk="0" fontAlgn="base" hangingPunct="0">
              <a:spcBef>
                <a:spcPct val="0"/>
              </a:spcBef>
              <a:spcAft>
                <a:spcPct val="0"/>
              </a:spcAft>
              <a:tabLst>
                <a:tab pos="544513" algn="l"/>
              </a:tabLs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marL="434578" lvl="1" indent="0">
              <a:defRPr/>
            </a:pPr>
            <a:endParaRPr lang="en-GB" sz="1500" b="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lvl="1">
              <a:buFont typeface="Wingdings" pitchFamily="2" charset="2"/>
              <a:buChar char="v"/>
              <a:defRPr/>
            </a:pPr>
            <a:r>
              <a:rPr lang="en-GB" sz="1500" b="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Australia</a:t>
            </a:r>
          </a:p>
          <a:p>
            <a:pPr lvl="1">
              <a:buFont typeface="Wingdings" pitchFamily="2" charset="2"/>
              <a:buChar char="v"/>
              <a:defRPr/>
            </a:pPr>
            <a:r>
              <a:rPr lang="en-GB" sz="1500" b="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France</a:t>
            </a:r>
          </a:p>
          <a:p>
            <a:pPr lvl="1">
              <a:buFont typeface="Wingdings" pitchFamily="2" charset="2"/>
              <a:buChar char="v"/>
              <a:defRPr/>
            </a:pPr>
            <a:r>
              <a:rPr lang="en-GB" sz="1500" b="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Switzerland</a:t>
            </a:r>
          </a:p>
          <a:p>
            <a:pPr lvl="1">
              <a:buFont typeface="Wingdings" pitchFamily="2" charset="2"/>
              <a:buChar char="v"/>
              <a:defRPr/>
            </a:pPr>
            <a:r>
              <a:rPr lang="en-GB" sz="1500" b="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Romania</a:t>
            </a:r>
          </a:p>
          <a:p>
            <a:pPr lvl="1">
              <a:buFont typeface="Wingdings" pitchFamily="2" charset="2"/>
              <a:buChar char="v"/>
              <a:defRPr/>
            </a:pPr>
            <a:r>
              <a:rPr lang="en-GB" sz="1500" b="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Chile</a:t>
            </a:r>
          </a:p>
          <a:p>
            <a:pPr lvl="1">
              <a:buFont typeface="Wingdings" pitchFamily="2" charset="2"/>
              <a:buChar char="v"/>
              <a:defRPr/>
            </a:pPr>
            <a:r>
              <a:rPr lang="en-GB" sz="1500" b="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Finland</a:t>
            </a:r>
          </a:p>
          <a:p>
            <a:pPr lvl="1">
              <a:buFont typeface="Wingdings" pitchFamily="2" charset="2"/>
              <a:buChar char="v"/>
              <a:defRPr/>
            </a:pPr>
            <a:r>
              <a:rPr lang="en-GB" sz="1500" b="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Canada</a:t>
            </a:r>
          </a:p>
          <a:p>
            <a:pPr marL="434578" lvl="1" indent="0">
              <a:defRPr/>
            </a:pPr>
            <a:endParaRPr lang="en-GB" sz="1500" b="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lvl="1">
              <a:buFont typeface="Wingdings" pitchFamily="2" charset="2"/>
              <a:buChar char="v"/>
              <a:defRPr/>
            </a:pPr>
            <a:endParaRPr lang="en-GB" sz="1260" b="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" name="Google Shape;350;p6">
            <a:extLst>
              <a:ext uri="{FF2B5EF4-FFF2-40B4-BE49-F238E27FC236}">
                <a16:creationId xmlns:a16="http://schemas.microsoft.com/office/drawing/2014/main" id="{5D009DA0-0B42-480A-BA1D-17DE05C2EB32}"/>
              </a:ext>
            </a:extLst>
          </p:cNvPr>
          <p:cNvSpPr txBox="1"/>
          <p:nvPr/>
        </p:nvSpPr>
        <p:spPr>
          <a:xfrm>
            <a:off x="629975" y="4230308"/>
            <a:ext cx="7488117" cy="31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SzPts val="1600"/>
            </a:pPr>
            <a:r>
              <a:rPr lang="en-US" sz="1600" b="1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Open Sans"/>
              </a:rPr>
              <a:t>We have data available on financial literacy at the national level</a:t>
            </a:r>
            <a:endParaRPr sz="1600" b="1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-445168"/>
            <a:ext cx="8169442" cy="216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000" b="0" i="0" u="none" strike="noStrike" cap="none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CH" sz="800" b="1" dirty="0">
                <a:solidFill>
                  <a:srgbClr val="E6E6E6"/>
                </a:solidFill>
              </a:rPr>
              <a:t>Financial Literacy around the World (Flat World)</a:t>
            </a:r>
            <a:endParaRPr lang="en-US" sz="800" dirty="0">
              <a:solidFill>
                <a:srgbClr val="E6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239982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581" y="296703"/>
            <a:ext cx="8250863" cy="532629"/>
          </a:xfrm>
        </p:spPr>
        <p:txBody>
          <a:bodyPr>
            <a:noAutofit/>
          </a:bodyPr>
          <a:lstStyle/>
          <a:p>
            <a:r>
              <a:rPr lang="de-CH" sz="2600" b="1" dirty="0">
                <a:solidFill>
                  <a:schemeClr val="accent1"/>
                </a:solidFill>
              </a:rPr>
              <a:t>Financial Literacy around the World (Flat World), cont. </a:t>
            </a:r>
            <a:endParaRPr lang="en-US" sz="2600" b="1" dirty="0">
              <a:solidFill>
                <a:schemeClr val="accent1"/>
              </a:solidFill>
            </a:endParaRP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315006" y="891083"/>
            <a:ext cx="8122012" cy="1553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61771" tIns="30884" rIns="61771" bIns="30884" numCol="1" anchor="t" anchorCtr="0" compatLnSpc="1">
            <a:prstTxWarp prst="textNoShape">
              <a:avLst/>
            </a:prstTxWarp>
            <a:spAutoFit/>
          </a:bodyPr>
          <a:lstStyle>
            <a:lvl1pPr defTabSz="973138" eaLnBrk="0" hangingPunct="0">
              <a:tabLst>
                <a:tab pos="544513" algn="l"/>
              </a:tabLst>
              <a:defRPr sz="2400" b="1">
                <a:solidFill>
                  <a:schemeClr val="bg1"/>
                </a:solidFill>
                <a:latin typeface="Arial" charset="0"/>
              </a:defRPr>
            </a:lvl1pPr>
            <a:lvl2pPr marL="742950" indent="-285750" defTabSz="973138" eaLnBrk="0" hangingPunct="0">
              <a:tabLst>
                <a:tab pos="544513" algn="l"/>
              </a:tabLst>
              <a:defRPr sz="2400" b="1">
                <a:solidFill>
                  <a:schemeClr val="bg1"/>
                </a:solidFill>
                <a:latin typeface="Arial" charset="0"/>
              </a:defRPr>
            </a:lvl2pPr>
            <a:lvl3pPr marL="1143000" indent="-228600" defTabSz="973138" eaLnBrk="0" hangingPunct="0">
              <a:tabLst>
                <a:tab pos="544513" algn="l"/>
              </a:tabLst>
              <a:defRPr sz="2400" b="1">
                <a:solidFill>
                  <a:schemeClr val="bg1"/>
                </a:solidFill>
                <a:latin typeface="Arial" charset="0"/>
              </a:defRPr>
            </a:lvl3pPr>
            <a:lvl4pPr marL="1600200" indent="-228600" defTabSz="973138" eaLnBrk="0" hangingPunct="0">
              <a:tabLst>
                <a:tab pos="544513" algn="l"/>
              </a:tabLst>
              <a:defRPr sz="2400" b="1">
                <a:solidFill>
                  <a:schemeClr val="bg1"/>
                </a:solidFill>
                <a:latin typeface="Arial" charset="0"/>
              </a:defRPr>
            </a:lvl4pPr>
            <a:lvl5pPr marL="2057400" indent="-228600" defTabSz="973138" eaLnBrk="0" hangingPunct="0">
              <a:tabLst>
                <a:tab pos="544513" algn="l"/>
              </a:tabLs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2514600" indent="-228600" defTabSz="973138" eaLnBrk="0" fontAlgn="base" hangingPunct="0">
              <a:spcBef>
                <a:spcPct val="0"/>
              </a:spcBef>
              <a:spcAft>
                <a:spcPct val="0"/>
              </a:spcAft>
              <a:tabLst>
                <a:tab pos="544513" algn="l"/>
              </a:tabLs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2971800" indent="-228600" defTabSz="973138" eaLnBrk="0" fontAlgn="base" hangingPunct="0">
              <a:spcBef>
                <a:spcPct val="0"/>
              </a:spcBef>
              <a:spcAft>
                <a:spcPct val="0"/>
              </a:spcAft>
              <a:tabLst>
                <a:tab pos="544513" algn="l"/>
              </a:tabLs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3429000" indent="-228600" defTabSz="973138" eaLnBrk="0" fontAlgn="base" hangingPunct="0">
              <a:spcBef>
                <a:spcPct val="0"/>
              </a:spcBef>
              <a:spcAft>
                <a:spcPct val="0"/>
              </a:spcAft>
              <a:tabLst>
                <a:tab pos="544513" algn="l"/>
              </a:tabLs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3886200" indent="-228600" defTabSz="973138" eaLnBrk="0" fontAlgn="base" hangingPunct="0">
              <a:spcBef>
                <a:spcPct val="0"/>
              </a:spcBef>
              <a:spcAft>
                <a:spcPct val="0"/>
              </a:spcAft>
              <a:tabLst>
                <a:tab pos="544513" algn="l"/>
              </a:tabLs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marL="85725" indent="0">
              <a:buNone/>
            </a:pPr>
            <a:r>
              <a:rPr lang="en-GB" sz="18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</a:rPr>
              <a:t>Evidence from other countries and updating the evidence </a:t>
            </a:r>
            <a:r>
              <a:rPr lang="en-GB" sz="1800" u="sng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</a:rPr>
              <a:t>with a focus on inflation</a:t>
            </a:r>
            <a:r>
              <a:rPr lang="en-GB" sz="18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</a:rPr>
              <a:t> (special issue of the </a:t>
            </a:r>
            <a:r>
              <a:rPr lang="en-GB" sz="1800" i="1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</a:rPr>
              <a:t>Journal of Financial Literacy and Wellbeing</a:t>
            </a:r>
            <a:r>
              <a:rPr lang="en-GB" sz="18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</a:rPr>
              <a:t>, 2023)</a:t>
            </a:r>
          </a:p>
          <a:p>
            <a:endParaRPr lang="en-GB" sz="1800" b="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</a:endParaRPr>
          </a:p>
          <a:p>
            <a:endParaRPr lang="en-GB" sz="1800" b="0" baseline="3000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</a:endParaRPr>
          </a:p>
          <a:p>
            <a:endParaRPr lang="en-GB" sz="1800" b="0" baseline="3000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50581" y="2025310"/>
            <a:ext cx="3838785" cy="247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771" tIns="30884" rIns="61771" bIns="30884">
            <a:spAutoFit/>
          </a:bodyPr>
          <a:lstStyle>
            <a:lvl1pPr marL="342900" indent="-342900" defTabSz="973138" eaLnBrk="0" hangingPunct="0">
              <a:tabLst>
                <a:tab pos="544513" algn="l"/>
              </a:tabLst>
              <a:defRPr sz="2400" b="1">
                <a:solidFill>
                  <a:schemeClr val="bg1"/>
                </a:solidFill>
                <a:latin typeface="Arial" charset="0"/>
              </a:defRPr>
            </a:lvl1pPr>
            <a:lvl2pPr marL="917575" indent="-338138" defTabSz="973138" eaLnBrk="0" hangingPunct="0">
              <a:tabLst>
                <a:tab pos="544513" algn="l"/>
              </a:tabLst>
              <a:defRPr sz="2400" b="1">
                <a:solidFill>
                  <a:schemeClr val="bg1"/>
                </a:solidFill>
                <a:latin typeface="Arial" charset="0"/>
              </a:defRPr>
            </a:lvl2pPr>
            <a:lvl3pPr marL="1143000" indent="-228600" defTabSz="973138" eaLnBrk="0" hangingPunct="0">
              <a:tabLst>
                <a:tab pos="544513" algn="l"/>
              </a:tabLst>
              <a:defRPr sz="2400" b="1">
                <a:solidFill>
                  <a:schemeClr val="bg1"/>
                </a:solidFill>
                <a:latin typeface="Arial" charset="0"/>
              </a:defRPr>
            </a:lvl3pPr>
            <a:lvl4pPr marL="1600200" indent="-228600" defTabSz="973138" eaLnBrk="0" hangingPunct="0">
              <a:tabLst>
                <a:tab pos="544513" algn="l"/>
              </a:tabLst>
              <a:defRPr sz="2400" b="1">
                <a:solidFill>
                  <a:schemeClr val="bg1"/>
                </a:solidFill>
                <a:latin typeface="Arial" charset="0"/>
              </a:defRPr>
            </a:lvl4pPr>
            <a:lvl5pPr marL="2057400" indent="-228600" defTabSz="973138" eaLnBrk="0" hangingPunct="0">
              <a:tabLst>
                <a:tab pos="544513" algn="l"/>
              </a:tabLs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2514600" indent="-228600" defTabSz="973138" eaLnBrk="0" fontAlgn="base" hangingPunct="0">
              <a:spcBef>
                <a:spcPct val="0"/>
              </a:spcBef>
              <a:spcAft>
                <a:spcPct val="0"/>
              </a:spcAft>
              <a:tabLst>
                <a:tab pos="544513" algn="l"/>
              </a:tabLs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2971800" indent="-228600" defTabSz="973138" eaLnBrk="0" fontAlgn="base" hangingPunct="0">
              <a:spcBef>
                <a:spcPct val="0"/>
              </a:spcBef>
              <a:spcAft>
                <a:spcPct val="0"/>
              </a:spcAft>
              <a:tabLst>
                <a:tab pos="544513" algn="l"/>
              </a:tabLs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3429000" indent="-228600" defTabSz="973138" eaLnBrk="0" fontAlgn="base" hangingPunct="0">
              <a:spcBef>
                <a:spcPct val="0"/>
              </a:spcBef>
              <a:spcAft>
                <a:spcPct val="0"/>
              </a:spcAft>
              <a:tabLst>
                <a:tab pos="544513" algn="l"/>
              </a:tabLs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3886200" indent="-228600" defTabSz="973138" eaLnBrk="0" fontAlgn="base" hangingPunct="0">
              <a:spcBef>
                <a:spcPct val="0"/>
              </a:spcBef>
              <a:spcAft>
                <a:spcPct val="0"/>
              </a:spcAft>
              <a:tabLst>
                <a:tab pos="544513" algn="l"/>
              </a:tabLs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lvl="1">
              <a:buFont typeface="Wingdings" pitchFamily="2" charset="2"/>
              <a:buChar char="v"/>
              <a:defRPr/>
            </a:pPr>
            <a:r>
              <a:rPr lang="en-US" sz="1600" b="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USA</a:t>
            </a:r>
          </a:p>
          <a:p>
            <a:pPr lvl="1">
              <a:buFont typeface="Wingdings" pitchFamily="2" charset="2"/>
              <a:buChar char="v"/>
              <a:defRPr/>
            </a:pPr>
            <a:r>
              <a:rPr lang="en-US" sz="1600" b="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Latin America (Peru and Uruguay)</a:t>
            </a:r>
          </a:p>
          <a:p>
            <a:pPr lvl="1">
              <a:buFont typeface="Wingdings" pitchFamily="2" charset="2"/>
              <a:buChar char="v"/>
              <a:defRPr/>
            </a:pPr>
            <a:r>
              <a:rPr lang="en-US" sz="1600" b="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Eastern Europe (9 countries)</a:t>
            </a:r>
          </a:p>
          <a:p>
            <a:pPr lvl="1">
              <a:buFont typeface="Wingdings" pitchFamily="2" charset="2"/>
              <a:buChar char="v"/>
              <a:defRPr/>
            </a:pPr>
            <a:r>
              <a:rPr lang="en-US" sz="1600" b="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Singapore</a:t>
            </a:r>
          </a:p>
          <a:p>
            <a:pPr lvl="1">
              <a:buFont typeface="Wingdings" pitchFamily="2" charset="2"/>
              <a:buChar char="v"/>
              <a:defRPr/>
            </a:pPr>
            <a:r>
              <a:rPr lang="en-US" sz="1600" b="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Finland</a:t>
            </a:r>
          </a:p>
          <a:p>
            <a:pPr lvl="1">
              <a:buFont typeface="Wingdings" pitchFamily="2" charset="2"/>
              <a:buChar char="v"/>
              <a:defRPr/>
            </a:pPr>
            <a:r>
              <a:rPr lang="en-US" sz="1600" b="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Italy</a:t>
            </a:r>
          </a:p>
          <a:p>
            <a:pPr lvl="1">
              <a:buFont typeface="Wingdings" pitchFamily="2" charset="2"/>
              <a:buChar char="v"/>
              <a:defRPr/>
            </a:pPr>
            <a:r>
              <a:rPr lang="en-US" sz="1600" b="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Japan</a:t>
            </a:r>
          </a:p>
          <a:p>
            <a:pPr marL="579437" lvl="1" indent="0">
              <a:defRPr/>
            </a:pPr>
            <a:endParaRPr lang="en-US" sz="1600" b="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434578" lvl="1" indent="0">
              <a:defRPr/>
            </a:pPr>
            <a:endParaRPr lang="en-GB" sz="1260" b="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" name="Immagine 2" title="GLW Jurnal of Financial Literacy and Wellbeing">
            <a:extLst>
              <a:ext uri="{FF2B5EF4-FFF2-40B4-BE49-F238E27FC236}">
                <a16:creationId xmlns:a16="http://schemas.microsoft.com/office/drawing/2014/main" id="{DA611548-DCD5-085A-D824-94A67144AB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922" y="1801851"/>
            <a:ext cx="2403153" cy="32727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-445168"/>
            <a:ext cx="8169442" cy="216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2000" b="0" i="0" u="none" strike="noStrike" cap="none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CH" sz="800" b="1" dirty="0">
                <a:solidFill>
                  <a:srgbClr val="E6E6E6"/>
                </a:solidFill>
              </a:rPr>
              <a:t>Financial Literacy around the World (Flat World), cont. </a:t>
            </a:r>
            <a:endParaRPr lang="en-US" sz="800" dirty="0">
              <a:solidFill>
                <a:srgbClr val="E6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667498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0"/>
          <p:cNvSpPr/>
          <p:nvPr/>
        </p:nvSpPr>
        <p:spPr>
          <a:xfrm>
            <a:off x="333200" y="163266"/>
            <a:ext cx="8157306" cy="729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134375"/>
              </a:lnSpc>
              <a:buClr>
                <a:srgbClr val="054166"/>
              </a:buClr>
              <a:buSzPts val="3200"/>
            </a:pPr>
            <a:r>
              <a:rPr lang="en-US" sz="32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Open Sans"/>
              </a:rPr>
              <a:t>Measuring personal finance knowledge </a:t>
            </a:r>
          </a:p>
        </p:txBody>
      </p:sp>
      <p:sp>
        <p:nvSpPr>
          <p:cNvPr id="391" name="Google Shape;391;p10"/>
          <p:cNvSpPr txBox="1"/>
          <p:nvPr/>
        </p:nvSpPr>
        <p:spPr>
          <a:xfrm>
            <a:off x="1" y="1062752"/>
            <a:ext cx="6713034" cy="2704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750833" lvl="2" indent="-252134">
              <a:spcAft>
                <a:spcPts val="1200"/>
              </a:spcAft>
              <a:buClr>
                <a:schemeClr val="tx1"/>
              </a:buClr>
              <a:buSzPct val="120000"/>
              <a:buFont typeface="Arial"/>
              <a:buChar char="•"/>
            </a:pPr>
            <a:r>
              <a:rPr lang="en-US" sz="16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Open Sans"/>
              </a:rPr>
              <a:t>The TIAA-Institute-GFLEC Personal Finance Index (P-Fin Index) is an annual measure of knowledge and understanding which enable sound financial decision-making and effective management of personal finances among U.S. adults.</a:t>
            </a:r>
            <a:endParaRPr sz="160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  <a:sym typeface="Open Sans"/>
            </a:endParaRPr>
          </a:p>
          <a:p>
            <a:pPr marL="750833" lvl="2" indent="-252134">
              <a:spcAft>
                <a:spcPts val="1200"/>
              </a:spcAft>
              <a:buClr>
                <a:schemeClr val="tx1"/>
              </a:buClr>
              <a:buSzPct val="120000"/>
              <a:buFont typeface="Arial"/>
              <a:buChar char="•"/>
            </a:pPr>
            <a:r>
              <a:rPr lang="en-US" sz="16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Open Sans"/>
              </a:rPr>
              <a:t>The P-Fin Index relates to common financial situations that individuals encounter and can be viewed as a gauge of “working knowledge.” </a:t>
            </a:r>
            <a:endParaRPr sz="160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  <a:sym typeface="Open Sans"/>
            </a:endParaRPr>
          </a:p>
          <a:p>
            <a:pPr marL="750833" lvl="2" indent="-252134">
              <a:spcAft>
                <a:spcPts val="1200"/>
              </a:spcAft>
              <a:buClr>
                <a:schemeClr val="tx1"/>
              </a:buClr>
              <a:buSzPct val="120000"/>
              <a:buFont typeface="Arial"/>
              <a:buChar char="•"/>
            </a:pPr>
            <a:r>
              <a:rPr lang="en-US" sz="16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Open Sans"/>
              </a:rPr>
              <a:t>In addition to personal finance knowledge it provides information on financial well-being indicators.</a:t>
            </a:r>
          </a:p>
          <a:p>
            <a:pPr marL="750833" lvl="2" indent="-252134">
              <a:spcAft>
                <a:spcPts val="1200"/>
              </a:spcAft>
              <a:buClr>
                <a:schemeClr val="tx1"/>
              </a:buClr>
              <a:buSzPct val="120000"/>
              <a:buFont typeface="Arial"/>
              <a:buChar char="•"/>
            </a:pPr>
            <a:r>
              <a:rPr lang="en-US" sz="16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Open Sans"/>
              </a:rPr>
              <a:t>Data is now collected on a representative sample of about 3,500 respondents (age 18+). </a:t>
            </a:r>
          </a:p>
          <a:p>
            <a:pPr marL="750833" lvl="2" indent="-252134">
              <a:spcAft>
                <a:spcPts val="1200"/>
              </a:spcAft>
              <a:buClr>
                <a:schemeClr val="tx1"/>
              </a:buClr>
              <a:buSzPct val="120000"/>
              <a:buFont typeface="Arial"/>
              <a:buChar char="•"/>
            </a:pPr>
            <a:r>
              <a:rPr lang="en-US" sz="16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Open Sans"/>
              </a:rPr>
              <a:t>Data collection started at the end of 2016. </a:t>
            </a:r>
          </a:p>
          <a:p>
            <a:pPr marL="750833" lvl="2" indent="-252134">
              <a:spcBef>
                <a:spcPts val="870"/>
              </a:spcBef>
              <a:buClr>
                <a:srgbClr val="0B3153"/>
              </a:buClr>
              <a:buSzPts val="2800"/>
              <a:buFont typeface="Arial"/>
              <a:buChar char="•"/>
            </a:pPr>
            <a:endParaRPr lang="en-US" sz="160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  <a:sym typeface="Open Sans"/>
            </a:endParaRPr>
          </a:p>
          <a:p>
            <a:pPr marL="498698" lvl="2">
              <a:spcBef>
                <a:spcPts val="810"/>
              </a:spcBef>
              <a:buClr>
                <a:srgbClr val="0B3153"/>
              </a:buClr>
              <a:buSzPts val="2400"/>
            </a:pPr>
            <a:endParaRPr sz="160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  <a:sym typeface="Open Sans"/>
            </a:endParaRPr>
          </a:p>
          <a:p>
            <a:pPr>
              <a:spcBef>
                <a:spcPts val="900"/>
              </a:spcBef>
              <a:buClr>
                <a:srgbClr val="233E66"/>
              </a:buClr>
              <a:buSzPts val="2400"/>
            </a:pPr>
            <a:r>
              <a:rPr lang="en-US" sz="160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Open Sans"/>
              </a:rPr>
              <a:t> </a:t>
            </a:r>
            <a:endParaRPr sz="160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  <a:sym typeface="Open Sans"/>
            </a:endParaRPr>
          </a:p>
        </p:txBody>
      </p:sp>
      <p:pic>
        <p:nvPicPr>
          <p:cNvPr id="5" name="Google Shape;400;p1" title="QR code">
            <a:extLst>
              <a:ext uri="{FF2B5EF4-FFF2-40B4-BE49-F238E27FC236}">
                <a16:creationId xmlns:a16="http://schemas.microsoft.com/office/drawing/2014/main" id="{5E38A50A-4C12-4C6A-898C-CC03F9538D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13035" y="1906916"/>
            <a:ext cx="2173832" cy="21738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-445168"/>
            <a:ext cx="8169442" cy="216568"/>
          </a:xfrm>
        </p:spPr>
        <p:txBody>
          <a:bodyPr>
            <a:normAutofit/>
          </a:bodyPr>
          <a:lstStyle/>
          <a:p>
            <a:r>
              <a:rPr lang="en-US" sz="800" dirty="0">
                <a:solidFill>
                  <a:srgbClr val="E6E6E6"/>
                </a:solidFill>
              </a:rPr>
              <a:t>Measuring personal finance knowledge </a:t>
            </a:r>
          </a:p>
        </p:txBody>
      </p:sp>
    </p:spTree>
    <p:extLst>
      <p:ext uri="{BB962C8B-B14F-4D97-AF65-F5344CB8AC3E}">
        <p14:creationId xmlns:p14="http://schemas.microsoft.com/office/powerpoint/2010/main" val="4204233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46;p4" title="gray background">
            <a:extLst>
              <a:ext uri="{FF2B5EF4-FFF2-40B4-BE49-F238E27FC236}">
                <a16:creationId xmlns:a16="http://schemas.microsoft.com/office/drawing/2014/main" id="{ADC04987-27DE-42B1-8CB4-35A2A7056464}"/>
              </a:ext>
            </a:extLst>
          </p:cNvPr>
          <p:cNvPicPr preferRelativeResize="0"/>
          <p:nvPr/>
        </p:nvPicPr>
        <p:blipFill rotWithShape="1">
          <a:blip r:embed="rId3">
            <a:alphaModFix amt="85000"/>
          </a:blip>
          <a:srcRect/>
          <a:stretch/>
        </p:blipFill>
        <p:spPr>
          <a:xfrm>
            <a:off x="-10212" y="892346"/>
            <a:ext cx="9154212" cy="4251154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10"/>
          <p:cNvSpPr/>
          <p:nvPr/>
        </p:nvSpPr>
        <p:spPr>
          <a:xfrm>
            <a:off x="333200" y="163266"/>
            <a:ext cx="8157306" cy="729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134375"/>
              </a:lnSpc>
              <a:buClr>
                <a:srgbClr val="054166"/>
              </a:buClr>
              <a:buSzPts val="3200"/>
            </a:pPr>
            <a:r>
              <a:rPr lang="en-US" sz="32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Open Sans"/>
              </a:rPr>
              <a:t>Seven years of P-Fin Index data (2017-2023)</a:t>
            </a:r>
          </a:p>
        </p:txBody>
      </p:sp>
      <p:pic>
        <p:nvPicPr>
          <p:cNvPr id="6" name="Picture 5" title="2017-2023 P-Fin Index Data covers">
            <a:extLst>
              <a:ext uri="{FF2B5EF4-FFF2-40B4-BE49-F238E27FC236}">
                <a16:creationId xmlns:a16="http://schemas.microsoft.com/office/drawing/2014/main" id="{0319C5D1-658C-43C3-ABAB-C154F9FB0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863" y="1011172"/>
            <a:ext cx="7984273" cy="3969062"/>
          </a:xfrm>
          <a:prstGeom prst="rect">
            <a:avLst/>
          </a:prstGeom>
        </p:spPr>
      </p:pic>
      <p:sp>
        <p:nvSpPr>
          <p:cNvPr id="8" name="Rectangle 7" title="red box around 2023 P-Fin Index cover">
            <a:extLst>
              <a:ext uri="{FF2B5EF4-FFF2-40B4-BE49-F238E27FC236}">
                <a16:creationId xmlns:a16="http://schemas.microsoft.com/office/drawing/2014/main" id="{175629A1-EA0F-459E-B7CD-3DD205377E91}"/>
              </a:ext>
            </a:extLst>
          </p:cNvPr>
          <p:cNvSpPr/>
          <p:nvPr/>
        </p:nvSpPr>
        <p:spPr>
          <a:xfrm>
            <a:off x="7146757" y="892346"/>
            <a:ext cx="1540043" cy="2187739"/>
          </a:xfrm>
          <a:prstGeom prst="rect">
            <a:avLst/>
          </a:prstGeom>
          <a:noFill/>
          <a:ln w="539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-445168"/>
            <a:ext cx="8169442" cy="216568"/>
          </a:xfrm>
        </p:spPr>
        <p:txBody>
          <a:bodyPr>
            <a:normAutofit/>
          </a:bodyPr>
          <a:lstStyle/>
          <a:p>
            <a:r>
              <a:rPr lang="en-US" sz="800" dirty="0">
                <a:solidFill>
                  <a:srgbClr val="E6E6E6"/>
                </a:solidFill>
              </a:rPr>
              <a:t>Seven years of P-Fin Index data (2017-2023)</a:t>
            </a:r>
          </a:p>
        </p:txBody>
      </p:sp>
    </p:spTree>
    <p:extLst>
      <p:ext uri="{BB962C8B-B14F-4D97-AF65-F5344CB8AC3E}">
        <p14:creationId xmlns:p14="http://schemas.microsoft.com/office/powerpoint/2010/main" val="3774063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1"/>
          <p:cNvSpPr txBox="1"/>
          <p:nvPr/>
        </p:nvSpPr>
        <p:spPr>
          <a:xfrm>
            <a:off x="340874" y="1292938"/>
            <a:ext cx="8309700" cy="5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just">
              <a:buSzPts val="2200"/>
            </a:pPr>
            <a:r>
              <a:rPr lang="en-US" sz="165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The index is based on responses to </a:t>
            </a:r>
            <a:r>
              <a:rPr lang="en-US" sz="1650" b="1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28 questions</a:t>
            </a:r>
            <a:r>
              <a:rPr lang="en-US" sz="165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, with three or four questions for each of the eight functional areas (from the National Standards for Financial Literacy).</a:t>
            </a:r>
            <a:endParaRPr sz="10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marL="7144" indent="-7144" algn="just">
              <a:spcBef>
                <a:spcPts val="889"/>
              </a:spcBef>
              <a:buSzPts val="2200"/>
            </a:pPr>
            <a:endParaRPr sz="1650" dirty="0">
              <a:solidFill>
                <a:schemeClr val="tx2">
                  <a:lumMod val="1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407" name="Google Shape;407;p11"/>
          <p:cNvSpPr/>
          <p:nvPr/>
        </p:nvSpPr>
        <p:spPr>
          <a:xfrm>
            <a:off x="259902" y="276145"/>
            <a:ext cx="8606391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SzPts val="3200"/>
            </a:pPr>
            <a:r>
              <a:rPr lang="en-US" sz="28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What is unique: 8 functional areas of personal finance</a:t>
            </a:r>
            <a:endParaRPr sz="2800" b="1" dirty="0">
              <a:solidFill>
                <a:schemeClr val="accent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grpSp>
        <p:nvGrpSpPr>
          <p:cNvPr id="408" name="Google Shape;408;p11" title="blue background"/>
          <p:cNvGrpSpPr/>
          <p:nvPr/>
        </p:nvGrpSpPr>
        <p:grpSpPr>
          <a:xfrm>
            <a:off x="1508729" y="2306647"/>
            <a:ext cx="6520726" cy="2205634"/>
            <a:chOff x="1672594" y="2120034"/>
            <a:chExt cx="8694301" cy="2940845"/>
          </a:xfrm>
        </p:grpSpPr>
        <p:grpSp>
          <p:nvGrpSpPr>
            <p:cNvPr id="409" name="Google Shape;409;p11"/>
            <p:cNvGrpSpPr/>
            <p:nvPr/>
          </p:nvGrpSpPr>
          <p:grpSpPr>
            <a:xfrm>
              <a:off x="1672594" y="2120034"/>
              <a:ext cx="8694301" cy="2940845"/>
              <a:chOff x="1672594" y="2120034"/>
              <a:chExt cx="8694301" cy="2940845"/>
            </a:xfrm>
          </p:grpSpPr>
          <p:sp>
            <p:nvSpPr>
              <p:cNvPr id="410" name="Google Shape;410;p11"/>
              <p:cNvSpPr/>
              <p:nvPr/>
            </p:nvSpPr>
            <p:spPr>
              <a:xfrm>
                <a:off x="1672594" y="2120034"/>
                <a:ext cx="8561935" cy="2940845"/>
              </a:xfrm>
              <a:prstGeom prst="rect">
                <a:avLst/>
              </a:prstGeom>
              <a:solidFill>
                <a:srgbClr val="D2DEE9"/>
              </a:solidFill>
              <a:ln>
                <a:solidFill>
                  <a:srgbClr val="D2DEE9"/>
                </a:solidFill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>
                  <a:buSzPts val="1800"/>
                </a:pPr>
                <a:endParaRPr sz="1350" dirty="0">
                  <a:solidFill>
                    <a:schemeClr val="tx2">
                      <a:lumMod val="1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1" name="Google Shape;411;p11"/>
              <p:cNvSpPr txBox="1"/>
              <p:nvPr/>
            </p:nvSpPr>
            <p:spPr>
              <a:xfrm>
                <a:off x="2206013" y="2280181"/>
                <a:ext cx="8160882" cy="23288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pPr>
                  <a:buClr>
                    <a:srgbClr val="054166"/>
                  </a:buClr>
                  <a:buSzPts val="2000"/>
                </a:pPr>
                <a:r>
                  <a:rPr lang="en-US" sz="1650" dirty="0">
                    <a:solidFill>
                      <a:schemeClr val="tx2">
                        <a:lumMod val="1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Arial" panose="020B0604020202020204" pitchFamily="34" charset="0"/>
                  </a:rPr>
                  <a:t>The P-Fin Index’s 28 questions cover eight functional areas:</a:t>
                </a:r>
                <a:endParaRPr sz="1650" dirty="0">
                  <a:solidFill>
                    <a:schemeClr val="tx2">
                      <a:lumMod val="1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endParaRPr>
              </a:p>
              <a:p>
                <a:pPr>
                  <a:buClr>
                    <a:schemeClr val="dk1"/>
                  </a:buClr>
                  <a:buSzPts val="2000"/>
                </a:pPr>
                <a:endParaRPr sz="1650" b="1" dirty="0">
                  <a:solidFill>
                    <a:schemeClr val="tx2">
                      <a:lumMod val="1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endParaRPr>
              </a:p>
              <a:p>
                <a:pPr lvl="1">
                  <a:buSzPts val="2200"/>
                </a:pPr>
                <a:r>
                  <a:rPr lang="en-US" sz="1650" dirty="0">
                    <a:solidFill>
                      <a:schemeClr val="tx2">
                        <a:lumMod val="1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Arial" panose="020B0604020202020204" pitchFamily="34" charset="0"/>
                  </a:rPr>
                  <a:t>1. Earning</a:t>
                </a:r>
                <a:endParaRPr sz="1650" dirty="0">
                  <a:solidFill>
                    <a:schemeClr val="tx2">
                      <a:lumMod val="1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endParaRPr>
              </a:p>
              <a:p>
                <a:pPr lvl="1">
                  <a:spcBef>
                    <a:spcPts val="375"/>
                  </a:spcBef>
                  <a:buSzPts val="2200"/>
                </a:pPr>
                <a:r>
                  <a:rPr lang="en-US" sz="1650" dirty="0">
                    <a:solidFill>
                      <a:schemeClr val="tx2">
                        <a:lumMod val="1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Arial" panose="020B0604020202020204" pitchFamily="34" charset="0"/>
                  </a:rPr>
                  <a:t>2. Saving</a:t>
                </a:r>
                <a:endParaRPr sz="1650" dirty="0">
                  <a:solidFill>
                    <a:schemeClr val="tx2">
                      <a:lumMod val="1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endParaRPr>
              </a:p>
              <a:p>
                <a:pPr lvl="1">
                  <a:spcBef>
                    <a:spcPts val="375"/>
                  </a:spcBef>
                  <a:buSzPts val="2200"/>
                </a:pPr>
                <a:r>
                  <a:rPr lang="en-US" sz="1650" dirty="0">
                    <a:solidFill>
                      <a:schemeClr val="tx2">
                        <a:lumMod val="1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Arial" panose="020B0604020202020204" pitchFamily="34" charset="0"/>
                  </a:rPr>
                  <a:t>3. Consuming</a:t>
                </a:r>
                <a:endParaRPr sz="1650" dirty="0">
                  <a:solidFill>
                    <a:schemeClr val="tx2">
                      <a:lumMod val="1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endParaRPr>
              </a:p>
              <a:p>
                <a:pPr lvl="1">
                  <a:spcBef>
                    <a:spcPts val="375"/>
                  </a:spcBef>
                  <a:buSzPts val="2200"/>
                </a:pPr>
                <a:r>
                  <a:rPr lang="en-US" sz="1650" dirty="0">
                    <a:solidFill>
                      <a:schemeClr val="tx2">
                        <a:lumMod val="1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Arial" panose="020B0604020202020204" pitchFamily="34" charset="0"/>
                  </a:rPr>
                  <a:t>4. Investing</a:t>
                </a:r>
                <a:endParaRPr sz="1650" dirty="0">
                  <a:solidFill>
                    <a:schemeClr val="tx2">
                      <a:lumMod val="1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12" name="Google Shape;412;p11"/>
            <p:cNvSpPr txBox="1"/>
            <p:nvPr/>
          </p:nvSpPr>
          <p:spPr>
            <a:xfrm>
              <a:off x="5767167" y="2957289"/>
              <a:ext cx="4186063" cy="16516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lvl="1">
                <a:buSzPts val="2200"/>
              </a:pPr>
              <a:r>
                <a:rPr lang="en-US" sz="1650" dirty="0">
                  <a:solidFill>
                    <a:schemeClr val="tx2">
                      <a:lumMod val="1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rPr>
                <a:t>5. Borrowing</a:t>
              </a:r>
              <a:endParaRPr sz="165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endParaRPr>
            </a:p>
            <a:p>
              <a:pPr lvl="1">
                <a:spcBef>
                  <a:spcPts val="375"/>
                </a:spcBef>
                <a:buSzPts val="2200"/>
              </a:pPr>
              <a:r>
                <a:rPr lang="en-US" sz="1650" dirty="0">
                  <a:solidFill>
                    <a:schemeClr val="tx2">
                      <a:lumMod val="1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rPr>
                <a:t>6. Insuring</a:t>
              </a:r>
              <a:endParaRPr sz="165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endParaRPr>
            </a:p>
            <a:p>
              <a:pPr lvl="1">
                <a:spcBef>
                  <a:spcPts val="375"/>
                </a:spcBef>
                <a:buSzPts val="2200"/>
              </a:pPr>
              <a:r>
                <a:rPr lang="en-US" sz="1650" dirty="0">
                  <a:solidFill>
                    <a:schemeClr val="tx2">
                      <a:lumMod val="1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rPr>
                <a:t>7. Comprehending risk</a:t>
              </a:r>
              <a:endParaRPr sz="165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endParaRPr>
            </a:p>
            <a:p>
              <a:pPr lvl="1">
                <a:spcBef>
                  <a:spcPts val="375"/>
                </a:spcBef>
                <a:buSzPts val="2200"/>
              </a:pPr>
              <a:r>
                <a:rPr lang="en-US" sz="1650" dirty="0">
                  <a:solidFill>
                    <a:schemeClr val="tx2">
                      <a:lumMod val="1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rPr>
                <a:t>8. Go-to information sources</a:t>
              </a:r>
              <a:endParaRPr sz="1650" dirty="0">
                <a:solidFill>
                  <a:schemeClr val="tx2">
                    <a:lumMod val="1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-445168"/>
            <a:ext cx="8169442" cy="216568"/>
          </a:xfrm>
        </p:spPr>
        <p:txBody>
          <a:bodyPr>
            <a:normAutofit/>
          </a:bodyPr>
          <a:lstStyle/>
          <a:p>
            <a:r>
              <a:rPr lang="en-US" sz="800" dirty="0">
                <a:solidFill>
                  <a:srgbClr val="E6E6E6"/>
                </a:solidFill>
              </a:rPr>
              <a:t>What is unique: 8 functional areas of personal finance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SB Template - Formal">
  <a:themeElements>
    <a:clrScheme name="Simple Light">
      <a:dk1>
        <a:srgbClr val="8C1515"/>
      </a:dk1>
      <a:lt1>
        <a:srgbClr val="FFFFFF"/>
      </a:lt1>
      <a:dk2>
        <a:srgbClr val="595959"/>
      </a:dk2>
      <a:lt2>
        <a:srgbClr val="EEEEEE"/>
      </a:lt2>
      <a:accent1>
        <a:srgbClr val="820000"/>
      </a:accent1>
      <a:accent2>
        <a:srgbClr val="F4F4F4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8C151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IAA PowerPoint 2015">
    <a:dk1>
      <a:srgbClr val="000000"/>
    </a:dk1>
    <a:lt1>
      <a:srgbClr val="FFFFFF"/>
    </a:lt1>
    <a:dk2>
      <a:srgbClr val="004B87"/>
    </a:dk2>
    <a:lt2>
      <a:srgbClr val="E8F4FB"/>
    </a:lt2>
    <a:accent1>
      <a:srgbClr val="004B87"/>
    </a:accent1>
    <a:accent2>
      <a:srgbClr val="62B5E5"/>
    </a:accent2>
    <a:accent3>
      <a:srgbClr val="53565A"/>
    </a:accent3>
    <a:accent4>
      <a:srgbClr val="F0B323"/>
    </a:accent4>
    <a:accent5>
      <a:srgbClr val="009CA6"/>
    </a:accent5>
    <a:accent6>
      <a:srgbClr val="93328E"/>
    </a:accent6>
    <a:hlink>
      <a:srgbClr val="004B87"/>
    </a:hlink>
    <a:folHlink>
      <a:srgbClr val="004B87"/>
    </a:folHlink>
  </a:clrScheme>
  <a:fontScheme name="TIAA PowerPoint 2015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TIAA PowerPoint 2015">
    <a:fillStyleLst>
      <a:solidFill>
        <a:schemeClr val="phClr"/>
      </a:solidFill>
      <a:solidFill>
        <a:schemeClr val="phClr"/>
      </a:solidFill>
      <a:solidFill>
        <a:schemeClr val="phClr"/>
      </a:solidFill>
    </a:fillStyleLst>
    <a:lnStyleLst>
      <a:ln w="12700" cap="sq" cmpd="sng" algn="ctr">
        <a:solidFill>
          <a:schemeClr val="phClr"/>
        </a:solidFill>
        <a:prstDash val="solid"/>
      </a:ln>
      <a:ln w="12700" cap="sq" cmpd="sng" algn="ctr">
        <a:solidFill>
          <a:schemeClr val="phClr"/>
        </a:solidFill>
        <a:prstDash val="solid"/>
      </a:ln>
      <a:ln w="25400" cap="sq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>
          <a:outerShdw blurRad="190500" dist="63500" dir="2700000" algn="br" rotWithShape="0">
            <a:srgbClr val="000000">
              <a:alpha val="40000"/>
            </a:srgbClr>
          </a:outerShdw>
        </a:effectLst>
      </a:effectStyle>
    </a:effectStyleLst>
    <a:bgFillStyleLst>
      <a:solidFill>
        <a:schemeClr val="phClr"/>
      </a:solidFill>
      <a:solidFill>
        <a:schemeClr val="phClr"/>
      </a:solidFill>
      <a:solidFill>
        <a:schemeClr val="phClr"/>
      </a:soli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2007</TotalTime>
  <Words>2445</Words>
  <Application>Microsoft Office PowerPoint</Application>
  <PresentationFormat>On-screen Show (16:9)</PresentationFormat>
  <Paragraphs>421</Paragraphs>
  <Slides>49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4" baseType="lpstr">
      <vt:lpstr>Arial</vt:lpstr>
      <vt:lpstr>Calibri</vt:lpstr>
      <vt:lpstr>Cambria</vt:lpstr>
      <vt:lpstr>Libre Franklin</vt:lpstr>
      <vt:lpstr>Libre Franklin Medium</vt:lpstr>
      <vt:lpstr>Noto Sans Symbols</vt:lpstr>
      <vt:lpstr>Open sans</vt:lpstr>
      <vt:lpstr>Open sans</vt:lpstr>
      <vt:lpstr>Open Sans Light</vt:lpstr>
      <vt:lpstr>Open Sans Medium</vt:lpstr>
      <vt:lpstr>Source Sans Pro</vt:lpstr>
      <vt:lpstr>Source Serif Pro</vt:lpstr>
      <vt:lpstr>Times</vt:lpstr>
      <vt:lpstr>Wingdings</vt:lpstr>
      <vt:lpstr>GSB Template - Formal</vt:lpstr>
      <vt:lpstr>The Importance of Financial Literacy: Lessons from Seven Years of P-Fin Index Data</vt:lpstr>
      <vt:lpstr>Main topics I will cover</vt:lpstr>
      <vt:lpstr>_________________________________________________________________________________________________</vt:lpstr>
      <vt:lpstr>Measuring financial literacy: The ABCs of personal finance </vt:lpstr>
      <vt:lpstr>Financial Literacy around the World (Flat World)</vt:lpstr>
      <vt:lpstr>Financial Literacy around the World (Flat World), cont. </vt:lpstr>
      <vt:lpstr>Measuring personal finance knowledge </vt:lpstr>
      <vt:lpstr>Seven years of P-Fin Index data (2017-2023)</vt:lpstr>
      <vt:lpstr>What is unique: 8 functional areas of personal finance</vt:lpstr>
      <vt:lpstr>An example question</vt:lpstr>
      <vt:lpstr>Financial literacy: A failing grade</vt:lpstr>
      <vt:lpstr>Financial (il)literacy is holding steady: 2017-2023</vt:lpstr>
      <vt:lpstr>What do people know the most and the least</vt:lpstr>
      <vt:lpstr>Zooming in: Inflation knowledge  </vt:lpstr>
      <vt:lpstr>Inflation knowledge, by gender</vt:lpstr>
      <vt:lpstr>Inflation knowledge, by age</vt:lpstr>
      <vt:lpstr>Inflation knowledge, by race/ethnicity</vt:lpstr>
      <vt:lpstr>Gaps in financial knowledge: Racial/Ethnic groups</vt:lpstr>
      <vt:lpstr>Gaps in financial knowledge:  Age groups/cohorts</vt:lpstr>
      <vt:lpstr>Financial knowledge gaps: Women and men</vt:lpstr>
      <vt:lpstr>Financial literacy gender gap in each topic...</vt:lpstr>
      <vt:lpstr>...and in answering “Do not know”</vt:lpstr>
      <vt:lpstr>Focusing on gender differences</vt:lpstr>
      <vt:lpstr>Fearless Woman: Financial Literacy and Stock Market Participation</vt:lpstr>
      <vt:lpstr>The P-Fin index and the Big Three</vt:lpstr>
      <vt:lpstr>Turning to financial wellbeing</vt:lpstr>
      <vt:lpstr>A simple measure of the cost of financial illiteracy</vt:lpstr>
      <vt:lpstr>Measuring financial fragility (Lusardi, Schneider and Tufano, BPEA, 2011)</vt:lpstr>
      <vt:lpstr>Financial fragility: what does it measure?</vt:lpstr>
      <vt:lpstr>Financial fragility before and after the pandemic</vt:lpstr>
      <vt:lpstr>Financial fragility in America</vt:lpstr>
      <vt:lpstr>Financial literacy and financial fragility </vt:lpstr>
      <vt:lpstr>The relationship between financial resilience (being able to cope) and financial literacy </vt:lpstr>
      <vt:lpstr>The relationship between retirement planning and financial literacy  </vt:lpstr>
      <vt:lpstr>Resilience and the wellbeing in the midst of the COVID-19 pandemic: The role of financial literacy</vt:lpstr>
      <vt:lpstr>Financial literacy matters </vt:lpstr>
      <vt:lpstr>What we have learned</vt:lpstr>
      <vt:lpstr>Using research and data for teaching, policy and programs</vt:lpstr>
      <vt:lpstr>From research to teaching</vt:lpstr>
      <vt:lpstr>It’s time to teach personal finance in every college and university </vt:lpstr>
      <vt:lpstr>It’s time to teach personal finance in every college/university</vt:lpstr>
      <vt:lpstr>Initiative for Financial Decision-Making</vt:lpstr>
      <vt:lpstr>Research–based workplace financial education programs</vt:lpstr>
      <vt:lpstr>From research to policy</vt:lpstr>
      <vt:lpstr>Implementing the national strategy for financial literacy in Italy</vt:lpstr>
      <vt:lpstr>Opening a new field</vt:lpstr>
      <vt:lpstr>For a summary: New paper describes  the research in the past 20 years  Annamaria Lusardi and Olivia S. Mitchell Journal of Economic Perspectives Fall 2023</vt:lpstr>
      <vt:lpstr>Living well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Importance of Financial Literacy Opening a New Field</dc:title>
  <dc:creator>Sticha, Andrea Petra</dc:creator>
  <cp:lastModifiedBy>Kim, Catherine J. [CTR]</cp:lastModifiedBy>
  <cp:revision>56</cp:revision>
  <dcterms:modified xsi:type="dcterms:W3CDTF">2024-03-15T18:35:31Z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be8ab8c-433c-4394-a4fb-cd2d5c4d0a5e_Enabled">
    <vt:lpwstr>true</vt:lpwstr>
  </property>
  <property fmtid="{D5CDD505-2E9C-101B-9397-08002B2CF9AE}" pid="3" name="MSIP_Label_3be8ab8c-433c-4394-a4fb-cd2d5c4d0a5e_SetDate">
    <vt:lpwstr>2024-03-15T14:10:13Z</vt:lpwstr>
  </property>
  <property fmtid="{D5CDD505-2E9C-101B-9397-08002B2CF9AE}" pid="4" name="MSIP_Label_3be8ab8c-433c-4394-a4fb-cd2d5c4d0a5e_Method">
    <vt:lpwstr>Privileged</vt:lpwstr>
  </property>
  <property fmtid="{D5CDD505-2E9C-101B-9397-08002B2CF9AE}" pid="5" name="MSIP_Label_3be8ab8c-433c-4394-a4fb-cd2d5c4d0a5e_Name">
    <vt:lpwstr>None</vt:lpwstr>
  </property>
  <property fmtid="{D5CDD505-2E9C-101B-9397-08002B2CF9AE}" pid="6" name="MSIP_Label_3be8ab8c-433c-4394-a4fb-cd2d5c4d0a5e_SiteId">
    <vt:lpwstr>26c83bc9-31c1-4d77-a523-0816095aba31</vt:lpwstr>
  </property>
  <property fmtid="{D5CDD505-2E9C-101B-9397-08002B2CF9AE}" pid="7" name="MSIP_Label_3be8ab8c-433c-4394-a4fb-cd2d5c4d0a5e_ActionId">
    <vt:lpwstr>32b3b4fb-f0c0-41e7-8e25-80fdfcc7d99d</vt:lpwstr>
  </property>
  <property fmtid="{D5CDD505-2E9C-101B-9397-08002B2CF9AE}" pid="8" name="MSIP_Label_3be8ab8c-433c-4394-a4fb-cd2d5c4d0a5e_ContentBits">
    <vt:lpwstr>0</vt:lpwstr>
  </property>
</Properties>
</file>