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1" r:id="rId5"/>
    <p:sldId id="272" r:id="rId6"/>
    <p:sldId id="260" r:id="rId7"/>
    <p:sldId id="262" r:id="rId8"/>
    <p:sldId id="264" r:id="rId9"/>
    <p:sldId id="263" r:id="rId10"/>
    <p:sldId id="259" r:id="rId11"/>
    <p:sldId id="266" r:id="rId12"/>
    <p:sldId id="268" r:id="rId13"/>
    <p:sldId id="267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E3EC7AA-E4E0-41C1-AE52-FF2A52B2F7F5}">
          <p14:sldIdLst>
            <p14:sldId id="256"/>
            <p14:sldId id="257"/>
            <p14:sldId id="269"/>
            <p14:sldId id="271"/>
            <p14:sldId id="272"/>
          </p14:sldIdLst>
        </p14:section>
        <p14:section name="Retirement Wealth" id="{D7195FB7-85FB-416E-860F-EF2BFBFB9A0D}">
          <p14:sldIdLst>
            <p14:sldId id="260"/>
            <p14:sldId id="262"/>
            <p14:sldId id="264"/>
            <p14:sldId id="263"/>
          </p14:sldIdLst>
        </p14:section>
        <p14:section name="MEW" id="{3D4E6BCA-9B5D-471C-94DC-BFD651D5B5B5}">
          <p14:sldIdLst>
            <p14:sldId id="259"/>
            <p14:sldId id="266"/>
            <p14:sldId id="268"/>
            <p14:sldId id="26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99" autoAdjust="0"/>
  </p:normalViewPr>
  <p:slideViewPr>
    <p:cSldViewPr snapToGrid="0">
      <p:cViewPr varScale="1">
        <p:scale>
          <a:sx n="87" d="100"/>
          <a:sy n="87" d="100"/>
        </p:scale>
        <p:origin x="9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3470889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347812"/>
            <a:ext cx="10058400" cy="1250807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288827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75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2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5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0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42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2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4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4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704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49156"/>
            <a:ext cx="10058400" cy="45199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35EC443-D2D2-4B88-A5C4-4756EC3A9CCF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77C24F-DBC8-40C2-9670-60F3A652549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290170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0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2393-C6EC-E757-C99F-6FF9B3C6A9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accent1"/>
                </a:solidFill>
              </a:rPr>
              <a:t>Who Benefits from Retirement Savings Incentives?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400" dirty="0" err="1"/>
              <a:t>Choukhmane</a:t>
            </a:r>
            <a:r>
              <a:rPr lang="en-US" sz="3400" dirty="0"/>
              <a:t>, Colmenares, O’Dea, </a:t>
            </a:r>
            <a:r>
              <a:rPr lang="en-US" sz="3400" dirty="0" err="1"/>
              <a:t>Rothbaum</a:t>
            </a:r>
            <a:r>
              <a:rPr lang="en-US" sz="3400" dirty="0"/>
              <a:t>, and </a:t>
            </a:r>
            <a:r>
              <a:rPr lang="en-US" sz="3400" b="1" dirty="0"/>
              <a:t>Schmidt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dirty="0">
                <a:solidFill>
                  <a:schemeClr val="accent1"/>
                </a:solidFill>
              </a:rPr>
              <a:t/>
            </a:r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3800" b="1" dirty="0">
                <a:solidFill>
                  <a:schemeClr val="accent1"/>
                </a:solidFill>
              </a:rPr>
              <a:t>Can Everyone Tap into the Housing Piggy Bank?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400" b="1" dirty="0"/>
              <a:t>Conklin</a:t>
            </a:r>
            <a:r>
              <a:rPr lang="en-US" sz="3400" dirty="0"/>
              <a:t>, </a:t>
            </a:r>
            <a:r>
              <a:rPr lang="en-US" sz="3400" dirty="0" err="1"/>
              <a:t>Gerardi</a:t>
            </a:r>
            <a:r>
              <a:rPr lang="en-US" sz="3400" dirty="0"/>
              <a:t>, and Lambie-Hanson</a:t>
            </a:r>
            <a:br>
              <a:rPr lang="en-US" sz="3400" dirty="0"/>
            </a:br>
            <a:endParaRPr lang="en-US" sz="3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F0DD87-A517-F65A-F75B-884912D94C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Discussion by </a:t>
            </a:r>
            <a:r>
              <a:rPr lang="en-US" b="1" dirty="0"/>
              <a:t>Jake Krimmel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Federal Reserve Board*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March 15, 2024 –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FDIC Consumer Research Symposium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EF1F36F-5123-DFEE-E844-B5FD30875940}"/>
              </a:ext>
            </a:extLst>
          </p:cNvPr>
          <p:cNvSpPr txBox="1">
            <a:spLocks/>
          </p:cNvSpPr>
          <p:nvPr/>
        </p:nvSpPr>
        <p:spPr>
          <a:xfrm>
            <a:off x="1097280" y="6055743"/>
            <a:ext cx="10058400" cy="268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 The views expressed here are my own and do not reflect those of the Board of Governors or the Federal Reserve System.</a:t>
            </a:r>
          </a:p>
        </p:txBody>
      </p:sp>
    </p:spTree>
    <p:extLst>
      <p:ext uri="{BB962C8B-B14F-4D97-AF65-F5344CB8AC3E}">
        <p14:creationId xmlns:p14="http://schemas.microsoft.com/office/powerpoint/2010/main" val="418670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5DA27-764E-88EF-53C8-26D18BDBC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Racial Disparities in </a:t>
            </a:r>
            <a:br>
              <a:rPr lang="en-US" sz="6000" b="1" dirty="0">
                <a:solidFill>
                  <a:schemeClr val="accent1"/>
                </a:solidFill>
              </a:rPr>
            </a:br>
            <a:r>
              <a:rPr lang="en-US" sz="6000" b="1" dirty="0">
                <a:solidFill>
                  <a:schemeClr val="accent1"/>
                </a:solidFill>
              </a:rPr>
              <a:t>Access to Home Equity</a:t>
            </a:r>
            <a:endParaRPr lang="en-US" sz="6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DEDC0-BD30-2B51-2831-8B0B190F79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Conklin</a:t>
            </a:r>
            <a:r>
              <a:rPr lang="en-US" dirty="0"/>
              <a:t>, </a:t>
            </a:r>
            <a:r>
              <a:rPr lang="en-US" dirty="0" err="1"/>
              <a:t>Gerardi</a:t>
            </a:r>
            <a:r>
              <a:rPr lang="en-US" dirty="0"/>
              <a:t>, Lambie-Hanson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3354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7CA0F-2AB6-53FE-73AB-5C834FB4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Another tour de force </a:t>
            </a:r>
            <a:br>
              <a:rPr lang="en-US" sz="3600" dirty="0"/>
            </a:br>
            <a:r>
              <a:rPr lang="en-US" sz="3600" dirty="0"/>
              <a:t>(but with </a:t>
            </a:r>
            <a:r>
              <a:rPr lang="en-US" sz="3600" i="1" dirty="0"/>
              <a:t>only slightly</a:t>
            </a:r>
            <a:r>
              <a:rPr lang="en-US" sz="3600" dirty="0"/>
              <a:t> fewer appendix figures)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983DC-F0EE-9DBF-F935-2460EED3C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Again: novel data, well-written, clear contribution to academia and the public</a:t>
            </a:r>
          </a:p>
          <a:p>
            <a:r>
              <a:rPr lang="en-US" dirty="0"/>
              <a:t>Summary: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</a:rPr>
              <a:t>Documents and explains racial disparities in access to MEW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</a:rPr>
              <a:t>Larger disparities than standard mortgage denials, more so in ppt </a:t>
            </a:r>
            <a:r>
              <a:rPr lang="en-US" dirty="0" err="1">
                <a:solidFill>
                  <a:schemeClr val="accent1"/>
                </a:solidFill>
              </a:rPr>
              <a:t>difs</a:t>
            </a:r>
            <a:r>
              <a:rPr lang="en-US" dirty="0">
                <a:solidFill>
                  <a:schemeClr val="accent1"/>
                </a:solidFill>
              </a:rPr>
              <a:t> than relative probabilities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</a:rPr>
              <a:t>Non-trivial “residual” disparities after controlling for credit scores, DTI, etc.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</a:rPr>
              <a:t>Lender type matters – maybe more proof of discrimination channel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</a:rPr>
              <a:t>Quantitative exercise: billions in excess equity denied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298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7CA0F-2AB6-53FE-73AB-5C834FB4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Comment 1: Explore the intensive margin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983DC-F0EE-9DBF-F935-2460EED3C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racial disparities in demand for MEW fit in?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(caveat: yes, this may be a separate paper)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1) Do disproportionately large loan amounts explain denial disparities?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2) Can you exploit multiple applications? Evidence of differential shopping behavior?</a:t>
            </a:r>
          </a:p>
          <a:p>
            <a:pPr marL="201168" lvl="1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201168" lvl="1" indent="0">
              <a:buNone/>
            </a:pPr>
            <a:r>
              <a:rPr lang="en-US" sz="2800" dirty="0"/>
              <a:t>Intensive margin exercise reveals more about welfare losses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Do black and Hispanic households have fewer options for consumption smoothing?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Role of MEW may be relatively more important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148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7CA0F-2AB6-53FE-73AB-5C834FB4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Comment 2: Open up pandora’s box of discrimination?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983DC-F0EE-9DBF-F935-2460EED3C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Adding to the suggestive evidence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</a:rPr>
              <a:t>Racial animus at media market (or MSA level) seems crude.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What about finer geographies that exploit within-MSA segregation?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</a:rPr>
              <a:t>Minority applicants in white neighborhoods and vice versa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</a:rPr>
              <a:t>Explore </a:t>
            </a:r>
            <a:r>
              <a:rPr lang="en-US" dirty="0" err="1">
                <a:solidFill>
                  <a:schemeClr val="accent1"/>
                </a:solidFill>
              </a:rPr>
              <a:t>Fintechs</a:t>
            </a:r>
            <a:r>
              <a:rPr lang="en-US" dirty="0">
                <a:solidFill>
                  <a:schemeClr val="accent1"/>
                </a:solidFill>
              </a:rPr>
              <a:t> within non-bank lenders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</a:rPr>
              <a:t>Any anecdotal evidence to test?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25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2CB5F-4710-E8FA-364E-37D9E06BC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Appendix Stats</a:t>
            </a:r>
          </a:p>
        </p:txBody>
      </p:sp>
      <p:graphicFrame>
        <p:nvGraphicFramePr>
          <p:cNvPr id="3" name="Table 2" title="table of Ownershop gap and conditional Median Ratio of black-white and Hisp-white of Home Equity and Retirement">
            <a:extLst>
              <a:ext uri="{FF2B5EF4-FFF2-40B4-BE49-F238E27FC236}">
                <a16:creationId xmlns:a16="http://schemas.microsoft.com/office/drawing/2014/main" id="{6717BDF4-E07A-561F-A3F3-2CCE65E29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52171"/>
              </p:ext>
            </p:extLst>
          </p:nvPr>
        </p:nvGraphicFramePr>
        <p:xfrm>
          <a:off x="2130804" y="2286000"/>
          <a:ext cx="6938552" cy="2827176"/>
        </p:xfrm>
        <a:graphic>
          <a:graphicData uri="http://schemas.openxmlformats.org/drawingml/2006/table">
            <a:tbl>
              <a:tblPr firstRow="1"/>
              <a:tblGrid>
                <a:gridCol w="1305743">
                  <a:extLst>
                    <a:ext uri="{9D8B030D-6E8A-4147-A177-3AD203B41FA5}">
                      <a16:colId xmlns:a16="http://schemas.microsoft.com/office/drawing/2014/main" val="3025234001"/>
                    </a:ext>
                  </a:extLst>
                </a:gridCol>
                <a:gridCol w="1358318">
                  <a:extLst>
                    <a:ext uri="{9D8B030D-6E8A-4147-A177-3AD203B41FA5}">
                      <a16:colId xmlns:a16="http://schemas.microsoft.com/office/drawing/2014/main" val="2433819283"/>
                    </a:ext>
                  </a:extLst>
                </a:gridCol>
                <a:gridCol w="1443155">
                  <a:extLst>
                    <a:ext uri="{9D8B030D-6E8A-4147-A177-3AD203B41FA5}">
                      <a16:colId xmlns:a16="http://schemas.microsoft.com/office/drawing/2014/main" val="4145371375"/>
                    </a:ext>
                  </a:extLst>
                </a:gridCol>
                <a:gridCol w="1338161">
                  <a:extLst>
                    <a:ext uri="{9D8B030D-6E8A-4147-A177-3AD203B41FA5}">
                      <a16:colId xmlns:a16="http://schemas.microsoft.com/office/drawing/2014/main" val="3774235224"/>
                    </a:ext>
                  </a:extLst>
                </a:gridCol>
                <a:gridCol w="1493175">
                  <a:extLst>
                    <a:ext uri="{9D8B030D-6E8A-4147-A177-3AD203B41FA5}">
                      <a16:colId xmlns:a16="http://schemas.microsoft.com/office/drawing/2014/main" val="3813562819"/>
                    </a:ext>
                  </a:extLst>
                </a:gridCol>
              </a:tblGrid>
              <a:tr h="706794">
                <a:tc>
                  <a:txBody>
                    <a:bodyPr/>
                    <a:lstStyle/>
                    <a:p>
                      <a:pPr rtl="0" fontAlgn="b"/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Ownership Gap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Conditional Median Ratio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149270"/>
                  </a:ext>
                </a:extLst>
              </a:tr>
              <a:tr h="706794">
                <a:tc>
                  <a:txBody>
                    <a:bodyPr/>
                    <a:lstStyle/>
                    <a:p>
                      <a:pPr rtl="0" fontAlgn="b"/>
                      <a:endParaRPr lang="en-US">
                        <a:effectLst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Black-White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err="1">
                          <a:effectLst/>
                        </a:rPr>
                        <a:t>Hisp</a:t>
                      </a:r>
                      <a:r>
                        <a:rPr lang="en-US" dirty="0">
                          <a:effectLst/>
                        </a:rPr>
                        <a:t>-White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Black-White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err="1">
                          <a:effectLst/>
                        </a:rPr>
                        <a:t>Hisp</a:t>
                      </a:r>
                      <a:r>
                        <a:rPr lang="en-US" dirty="0">
                          <a:effectLst/>
                        </a:rPr>
                        <a:t>-White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28218"/>
                  </a:ext>
                </a:extLst>
              </a:tr>
              <a:tr h="7067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Home Equity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27 ppt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22 ppt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60%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65%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150847"/>
                  </a:ext>
                </a:extLst>
              </a:tr>
              <a:tr h="7067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Retirement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27 </a:t>
                      </a:r>
                      <a:r>
                        <a:rPr lang="en-US" dirty="0" err="1">
                          <a:effectLst/>
                        </a:rPr>
                        <a:t>ppt</a:t>
                      </a:r>
                      <a:endParaRPr lang="en-US" dirty="0">
                        <a:effectLst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34 ppt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</a:rPr>
                        <a:t>39%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</a:rPr>
                        <a:t>56%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048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535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CDA2A-21BD-2186-6EB4-456E76349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Common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1E0E2-2D5D-0292-2A32-4822D3510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Drivers of racial wealth inequality are better known than understood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‘Accounting’ for wealth inequality ≠ Explaining the </a:t>
            </a:r>
            <a:r>
              <a:rPr lang="en-US" i="1" dirty="0">
                <a:solidFill>
                  <a:schemeClr val="accent1"/>
                </a:solidFill>
              </a:rPr>
              <a:t>why</a:t>
            </a:r>
            <a:r>
              <a:rPr lang="en-US" dirty="0">
                <a:solidFill>
                  <a:schemeClr val="accent1"/>
                </a:solidFill>
              </a:rPr>
              <a:t> or </a:t>
            </a:r>
            <a:r>
              <a:rPr lang="en-US" i="1" dirty="0">
                <a:solidFill>
                  <a:schemeClr val="accent1"/>
                </a:solidFill>
              </a:rPr>
              <a:t>how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Both papers take seriously the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why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and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how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Most analyses discuss either </a:t>
            </a:r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access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or </a:t>
            </a:r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outcomes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these do BOTH!</a:t>
            </a:r>
          </a:p>
          <a:p>
            <a:pPr lvl="1"/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At the root: </a:t>
            </a:r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How and why does the experienced wealth building process differ across racial groups?</a:t>
            </a:r>
          </a:p>
          <a:p>
            <a:pPr lvl="1"/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Process is dynamic, and both intensive and extensive margins matter</a:t>
            </a:r>
          </a:p>
          <a:p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Similar flavor to both papers</a:t>
            </a:r>
          </a:p>
          <a:p>
            <a:pPr lvl="1"/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Document large unconditional differences, add controls that somewhat mediate gaps, offer hypotheses on what drives residual differences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257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2E09197-C0E0-7BAB-449E-D64F3AA5E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26377"/>
          </a:xfrm>
        </p:spPr>
        <p:txBody>
          <a:bodyPr>
            <a:noAutofit/>
          </a:bodyPr>
          <a:lstStyle/>
          <a:p>
            <a:r>
              <a:rPr lang="en-US" sz="3600" dirty="0"/>
              <a:t>Racial wealth inequality remains a dominant feature of US political economy</a:t>
            </a:r>
          </a:p>
        </p:txBody>
      </p:sp>
      <p:pic>
        <p:nvPicPr>
          <p:cNvPr id="5" name="Content Placeholder 4" title="Median Wealth by Race Graph">
            <a:extLst>
              <a:ext uri="{FF2B5EF4-FFF2-40B4-BE49-F238E27FC236}">
                <a16:creationId xmlns:a16="http://schemas.microsoft.com/office/drawing/2014/main" id="{50BCC40E-F362-C2EC-8DEF-65B3CA32E36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08919" y="1389983"/>
            <a:ext cx="4251027" cy="4302108"/>
          </a:xfr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12842C8-0F21-4FDE-8991-488AEA4B4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2686" y="1566987"/>
            <a:ext cx="5167619" cy="4302108"/>
          </a:xfrm>
        </p:spPr>
        <p:txBody>
          <a:bodyPr/>
          <a:lstStyle/>
          <a:p>
            <a:r>
              <a:rPr lang="en-US" dirty="0"/>
              <a:t>Over past 20 years, Black-White and Hispanic-White wealth ratios average about 13%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Slightly narrowed in 2022, 16% and 22%</a:t>
            </a:r>
          </a:p>
          <a:p>
            <a:pPr marL="201168" lvl="1" indent="0">
              <a:buNone/>
            </a:pPr>
            <a:r>
              <a:rPr lang="en-US" sz="1600" i="1" dirty="0"/>
              <a:t>(Source: Survey of Consumer Finances)</a:t>
            </a:r>
          </a:p>
          <a:p>
            <a:r>
              <a:rPr lang="en-US" dirty="0"/>
              <a:t>In 2022, differences in home equity and retirement assets alone accounted for </a:t>
            </a:r>
            <a:r>
              <a:rPr lang="en-US" b="1" dirty="0"/>
              <a:t>between 50-60% </a:t>
            </a:r>
            <a:r>
              <a:rPr lang="en-US" dirty="0"/>
              <a:t>of racial wealth gaps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Function of both ownership rates and conditional asset values</a:t>
            </a:r>
          </a:p>
        </p:txBody>
      </p:sp>
      <p:pic>
        <p:nvPicPr>
          <p:cNvPr id="7" name="Picture 6" title="Key for the Median Welath by Race">
            <a:extLst>
              <a:ext uri="{FF2B5EF4-FFF2-40B4-BE49-F238E27FC236}">
                <a16:creationId xmlns:a16="http://schemas.microsoft.com/office/drawing/2014/main" id="{CAB955E3-4508-1159-B5D6-642CC6DCA5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7782" y="5635509"/>
            <a:ext cx="4012164" cy="23358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30623C-A55E-F2C6-C935-402BF96AB036}"/>
              </a:ext>
            </a:extLst>
          </p:cNvPr>
          <p:cNvSpPr txBox="1"/>
          <p:nvPr/>
        </p:nvSpPr>
        <p:spPr>
          <a:xfrm>
            <a:off x="1647782" y="5875325"/>
            <a:ext cx="4012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</a:t>
            </a:r>
            <a:r>
              <a:rPr lang="en-US" sz="1200" dirty="0" err="1"/>
              <a:t>Aladangady</a:t>
            </a:r>
            <a:r>
              <a:rPr lang="en-US" sz="1200" dirty="0"/>
              <a:t> et al. (2023) calculations using SCF data</a:t>
            </a:r>
          </a:p>
        </p:txBody>
      </p:sp>
    </p:spTree>
    <p:extLst>
      <p:ext uri="{BB962C8B-B14F-4D97-AF65-F5344CB8AC3E}">
        <p14:creationId xmlns:p14="http://schemas.microsoft.com/office/powerpoint/2010/main" val="295990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CDA2A-21BD-2186-6EB4-456E76349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Common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1E0E2-2D5D-0292-2A32-4822D3510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Drivers of racial wealth inequality are better known than understood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‘Accounting’ for wealth inequality ≠ Explaining the </a:t>
            </a:r>
            <a:r>
              <a:rPr lang="en-US" i="1" dirty="0">
                <a:solidFill>
                  <a:schemeClr val="accent1"/>
                </a:solidFill>
              </a:rPr>
              <a:t>why</a:t>
            </a:r>
            <a:r>
              <a:rPr lang="en-US" dirty="0">
                <a:solidFill>
                  <a:schemeClr val="accent1"/>
                </a:solidFill>
              </a:rPr>
              <a:t> or </a:t>
            </a:r>
            <a:r>
              <a:rPr lang="en-US" i="1" dirty="0">
                <a:solidFill>
                  <a:schemeClr val="accent1"/>
                </a:solidFill>
              </a:rPr>
              <a:t>how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/>
              <a:t>Both papers take seriously the </a:t>
            </a:r>
            <a:r>
              <a:rPr lang="en-US" i="1" dirty="0"/>
              <a:t>why </a:t>
            </a:r>
            <a:r>
              <a:rPr lang="en-US" dirty="0"/>
              <a:t>and </a:t>
            </a:r>
            <a:r>
              <a:rPr lang="en-US" i="1" dirty="0"/>
              <a:t>how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dirty="0">
                <a:solidFill>
                  <a:schemeClr val="accent1"/>
                </a:solidFill>
              </a:rPr>
              <a:t>Most analyses discuss either </a:t>
            </a:r>
            <a:r>
              <a:rPr lang="en-US" b="1" dirty="0">
                <a:solidFill>
                  <a:schemeClr val="accent1"/>
                </a:solidFill>
              </a:rPr>
              <a:t>access</a:t>
            </a:r>
            <a:r>
              <a:rPr lang="en-US" dirty="0">
                <a:solidFill>
                  <a:schemeClr val="accent1"/>
                </a:solidFill>
              </a:rPr>
              <a:t> or </a:t>
            </a:r>
            <a:r>
              <a:rPr lang="en-US" b="1" dirty="0">
                <a:solidFill>
                  <a:schemeClr val="accent1"/>
                </a:solidFill>
              </a:rPr>
              <a:t>outcomes</a:t>
            </a:r>
            <a:r>
              <a:rPr lang="en-US" dirty="0">
                <a:solidFill>
                  <a:schemeClr val="accent1"/>
                </a:solidFill>
              </a:rPr>
              <a:t> – these do BOTH!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At the root: </a:t>
            </a:r>
            <a:r>
              <a:rPr lang="en-US" b="1" dirty="0">
                <a:solidFill>
                  <a:schemeClr val="accent1"/>
                </a:solidFill>
              </a:rPr>
              <a:t>How and why does the experienced wealth building process differ across racial groups?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Process is dynamic, and both intensive and extensive margins matter</a:t>
            </a:r>
          </a:p>
          <a:p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Similar flavor to both papers</a:t>
            </a:r>
          </a:p>
          <a:p>
            <a:pPr lvl="1"/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Document large unconditional differences, add controls that somewhat mediate gaps, offer hypotheses on what drives residual differences, add quantification and policy implications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96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CDA2A-21BD-2186-6EB4-456E76349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Common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1E0E2-2D5D-0292-2A32-4822D3510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Drivers of racial wealth inequality are better known than understood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‘Accounting’ for wealth inequality ≠ Explaining the </a:t>
            </a:r>
            <a:r>
              <a:rPr lang="en-US" i="1" dirty="0">
                <a:solidFill>
                  <a:schemeClr val="accent1"/>
                </a:solidFill>
              </a:rPr>
              <a:t>why</a:t>
            </a:r>
            <a:r>
              <a:rPr lang="en-US" dirty="0">
                <a:solidFill>
                  <a:schemeClr val="accent1"/>
                </a:solidFill>
              </a:rPr>
              <a:t> or </a:t>
            </a:r>
            <a:r>
              <a:rPr lang="en-US" i="1" dirty="0">
                <a:solidFill>
                  <a:schemeClr val="accent1"/>
                </a:solidFill>
              </a:rPr>
              <a:t>how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/>
              <a:t>Both papers take seriously the </a:t>
            </a:r>
            <a:r>
              <a:rPr lang="en-US" i="1" dirty="0"/>
              <a:t>why </a:t>
            </a:r>
            <a:r>
              <a:rPr lang="en-US" dirty="0"/>
              <a:t>and </a:t>
            </a:r>
            <a:r>
              <a:rPr lang="en-US" i="1" dirty="0"/>
              <a:t>how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dirty="0">
                <a:solidFill>
                  <a:schemeClr val="accent1"/>
                </a:solidFill>
              </a:rPr>
              <a:t>Most analyses discuss either </a:t>
            </a:r>
            <a:r>
              <a:rPr lang="en-US" b="1" dirty="0">
                <a:solidFill>
                  <a:schemeClr val="accent1"/>
                </a:solidFill>
              </a:rPr>
              <a:t>access</a:t>
            </a:r>
            <a:r>
              <a:rPr lang="en-US" dirty="0">
                <a:solidFill>
                  <a:schemeClr val="accent1"/>
                </a:solidFill>
              </a:rPr>
              <a:t> or </a:t>
            </a:r>
            <a:r>
              <a:rPr lang="en-US" b="1" dirty="0">
                <a:solidFill>
                  <a:schemeClr val="accent1"/>
                </a:solidFill>
              </a:rPr>
              <a:t>outcomes</a:t>
            </a:r>
            <a:r>
              <a:rPr lang="en-US" dirty="0">
                <a:solidFill>
                  <a:schemeClr val="accent1"/>
                </a:solidFill>
              </a:rPr>
              <a:t> – these do BOTH!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At the root: </a:t>
            </a:r>
            <a:r>
              <a:rPr lang="en-US" b="1" dirty="0">
                <a:solidFill>
                  <a:schemeClr val="accent1"/>
                </a:solidFill>
              </a:rPr>
              <a:t>How and why does the experienced wealth building process differ across racial groups?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Process is dynamic, and both intensive and extensive margins matter</a:t>
            </a:r>
          </a:p>
          <a:p>
            <a:r>
              <a:rPr lang="en-US" dirty="0"/>
              <a:t>Similar flavor to both papers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Document large unconditional differences, add controls that somewhat mediate gaps, offer hypotheses on what drives residual differences, add quantification and policy implications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20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8CBCB-80F6-DD70-2A1E-2F45CF197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Racial Gaps in </a:t>
            </a:r>
            <a:br>
              <a:rPr lang="en-US" sz="6000" b="1" dirty="0">
                <a:solidFill>
                  <a:schemeClr val="accent1"/>
                </a:solidFill>
              </a:rPr>
            </a:br>
            <a:r>
              <a:rPr lang="en-US" sz="6000" b="1" dirty="0">
                <a:solidFill>
                  <a:schemeClr val="accent1"/>
                </a:solidFill>
              </a:rPr>
              <a:t>Retirement Wealth Accumulation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A65687C-E85E-4ABE-8249-274FCDB06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/>
          <a:lstStyle/>
          <a:p>
            <a:r>
              <a:rPr lang="en-US" dirty="0" err="1"/>
              <a:t>Choukhmane</a:t>
            </a:r>
            <a:r>
              <a:rPr lang="en-US" dirty="0"/>
              <a:t>, Colmenares, O’Dea, </a:t>
            </a:r>
            <a:r>
              <a:rPr lang="en-US" dirty="0" err="1"/>
              <a:t>Rothbaum</a:t>
            </a:r>
            <a:r>
              <a:rPr lang="en-US" dirty="0"/>
              <a:t>,</a:t>
            </a:r>
            <a:r>
              <a:rPr lang="en-US" b="1" dirty="0"/>
              <a:t> Schmidt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6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7CA0F-2AB6-53FE-73AB-5C834FB4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tour de force of a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983DC-F0EE-9DBF-F935-2460EED3C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A+ on data, organization, writing, figures </a:t>
            </a:r>
          </a:p>
          <a:p>
            <a:r>
              <a:rPr lang="en-US" dirty="0"/>
              <a:t>Brief summary: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Large gaps in DC retirement savings between White and Black + Hispanic workers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Participation rates, employee contributions, </a:t>
            </a:r>
            <a:r>
              <a:rPr lang="en-US" i="1" dirty="0">
                <a:solidFill>
                  <a:schemeClr val="accent1"/>
                </a:solidFill>
              </a:rPr>
              <a:t>and</a:t>
            </a:r>
            <a:r>
              <a:rPr lang="en-US" dirty="0">
                <a:solidFill>
                  <a:schemeClr val="accent1"/>
                </a:solidFill>
              </a:rPr>
              <a:t> employer matching</a:t>
            </a:r>
            <a:endParaRPr lang="en-US" b="1" dirty="0">
              <a:solidFill>
                <a:schemeClr val="accent1"/>
              </a:solidFill>
            </a:endParaRPr>
          </a:p>
          <a:p>
            <a:pPr lvl="1"/>
            <a:r>
              <a:rPr lang="en-US" dirty="0">
                <a:solidFill>
                  <a:schemeClr val="accent1"/>
                </a:solidFill>
              </a:rPr>
              <a:t>Individual chars, family structure, and parents’ income are key drivers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Suggestive evidence that liquidity constraints play a large (and lurking) role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DC system is virtuous cycle for privileged (wealthy, educated, job stability, etc. )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Microsimulation exercise: changing norms of current DC system could substantially reduce remaining retirement wealth gaps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15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7CA0F-2AB6-53FE-73AB-5C834FB4A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38344"/>
          </a:xfrm>
        </p:spPr>
        <p:txBody>
          <a:bodyPr>
            <a:normAutofit fontScale="90000"/>
          </a:bodyPr>
          <a:lstStyle/>
          <a:p>
            <a:r>
              <a:rPr lang="en-US" dirty="0"/>
              <a:t>Comment 1: Unpack the tricky role of income</a:t>
            </a:r>
          </a:p>
        </p:txBody>
      </p:sp>
      <p:pic>
        <p:nvPicPr>
          <p:cNvPr id="7" name="Content Placeholder 6" title="Graph of y-axis from 0 to -2.5 and x-axis of +Raw, +Year+Age, +income, +education, +gender">
            <a:extLst>
              <a:ext uri="{FF2B5EF4-FFF2-40B4-BE49-F238E27FC236}">
                <a16:creationId xmlns:a16="http://schemas.microsoft.com/office/drawing/2014/main" id="{00770680-F4D4-1E4E-DD83-DF2884C3131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96963" y="2422411"/>
            <a:ext cx="4938712" cy="2870429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2ACD17-FFCF-8A96-B6BF-63D8DC9F3D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dirty="0"/>
              <a:t>Income is doing a lot of work, but also highly correlated with </a:t>
            </a:r>
            <a:r>
              <a:rPr lang="en-US" dirty="0" err="1"/>
              <a:t>edu</a:t>
            </a:r>
            <a:r>
              <a:rPr lang="en-US" dirty="0"/>
              <a:t>, gender, parents’ income, etc.</a:t>
            </a:r>
          </a:p>
          <a:p>
            <a:pPr lvl="2"/>
            <a:r>
              <a:rPr lang="en-US" dirty="0"/>
              <a:t>Plus, inextricably linked with race</a:t>
            </a:r>
          </a:p>
          <a:p>
            <a:pPr lvl="1"/>
            <a:r>
              <a:rPr lang="en-US" dirty="0"/>
              <a:t>More than just a proxy for liquidity?</a:t>
            </a:r>
          </a:p>
          <a:p>
            <a:pPr lvl="2"/>
            <a:r>
              <a:rPr lang="en-US" dirty="0"/>
              <a:t>(minor point) – income volatility/certainty might be key to this puzzle</a:t>
            </a:r>
          </a:p>
          <a:p>
            <a:pPr lvl="1"/>
            <a:r>
              <a:rPr lang="en-US" dirty="0"/>
              <a:t>How would the ordering of these specifications change the interpretation?</a:t>
            </a:r>
          </a:p>
          <a:p>
            <a:pPr lvl="2"/>
            <a:r>
              <a:rPr lang="en-US" dirty="0"/>
              <a:t>What is left in each ‘residual gap’ in contributions depends on what has already been </a:t>
            </a:r>
            <a:r>
              <a:rPr lang="en-US" dirty="0" err="1"/>
              <a:t>partialled</a:t>
            </a:r>
            <a:r>
              <a:rPr lang="en-US" dirty="0"/>
              <a:t> out.</a:t>
            </a:r>
          </a:p>
          <a:p>
            <a:pPr lvl="2"/>
            <a:r>
              <a:rPr lang="en-US" dirty="0"/>
              <a:t>Not sure I understood the “cascading” exercise in Appendix C</a:t>
            </a:r>
          </a:p>
        </p:txBody>
      </p:sp>
    </p:spTree>
    <p:extLst>
      <p:ext uri="{BB962C8B-B14F-4D97-AF65-F5344CB8AC3E}">
        <p14:creationId xmlns:p14="http://schemas.microsoft.com/office/powerpoint/2010/main" val="3667845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7CA0F-2AB6-53FE-73AB-5C834FB4A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3030"/>
          </a:xfrm>
        </p:spPr>
        <p:txBody>
          <a:bodyPr anchor="b">
            <a:normAutofit/>
          </a:bodyPr>
          <a:lstStyle/>
          <a:p>
            <a:r>
              <a:rPr lang="en-US" dirty="0"/>
              <a:t>Comment 2: More focus on take-up</a:t>
            </a:r>
          </a:p>
        </p:txBody>
      </p:sp>
      <p:pic>
        <p:nvPicPr>
          <p:cNvPr id="5" name="Content Placeholder 4" title="Panel C participation rate graph">
            <a:extLst>
              <a:ext uri="{FF2B5EF4-FFF2-40B4-BE49-F238E27FC236}">
                <a16:creationId xmlns:a16="http://schemas.microsoft.com/office/drawing/2014/main" id="{553C2982-63A6-6C04-64AE-2140AA97869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97279" y="2494437"/>
            <a:ext cx="4937760" cy="2725954"/>
          </a:xfrm>
          <a:noFill/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22C80C55-7329-9CAC-8E41-695E8A3D7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Though participation gaps can be ‘accounted for’ by controls, endogenous take-up seems to be driving overall contribution gap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Side note: racial retirement participation gap is </a:t>
            </a:r>
            <a:r>
              <a:rPr lang="en-US" i="1" dirty="0">
                <a:solidFill>
                  <a:schemeClr val="accent1"/>
                </a:solidFill>
              </a:rPr>
              <a:t>as large or larger than </a:t>
            </a:r>
            <a:r>
              <a:rPr lang="en-US" dirty="0">
                <a:solidFill>
                  <a:schemeClr val="accent1"/>
                </a:solidFill>
              </a:rPr>
              <a:t>homeownership gap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sz="1600" dirty="0">
                <a:solidFill>
                  <a:schemeClr val="accent1"/>
                </a:solidFill>
              </a:rPr>
              <a:t>(source: 2022 SCF)</a:t>
            </a:r>
          </a:p>
          <a:p>
            <a:r>
              <a:rPr lang="en-US" dirty="0"/>
              <a:t>Would be helpful to see participation gaps separately by: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Worker income, age, family structure, and parental income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Burning policy relevant question: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Where does intensive vs. extensive margin matter more?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090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2A1BB8F6-E35B-4BEF-A7A7-D0211EE62F58}" vid="{717BD222-1A2D-4FBC-83C0-66FF2A2A35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484</TotalTime>
  <Words>1050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Theme1</vt:lpstr>
      <vt:lpstr>Who Benefits from Retirement Savings Incentives?  Choukhmane, Colmenares, O’Dea, Rothbaum, and Schmidt  Can Everyone Tap into the Housing Piggy Bank?  Conklin, Gerardi, and Lambie-Hanson </vt:lpstr>
      <vt:lpstr>Overview of Common Themes</vt:lpstr>
      <vt:lpstr>Racial wealth inequality remains a dominant feature of US political economy</vt:lpstr>
      <vt:lpstr>Overview of Common Themes</vt:lpstr>
      <vt:lpstr>Overview of Common Themes</vt:lpstr>
      <vt:lpstr>Racial Gaps in  Retirement Wealth Accumulation</vt:lpstr>
      <vt:lpstr>A tour de force of a paper</vt:lpstr>
      <vt:lpstr>Comment 1: Unpack the tricky role of income</vt:lpstr>
      <vt:lpstr>Comment 2: More focus on take-up</vt:lpstr>
      <vt:lpstr>Racial Disparities in  Access to Home Equity</vt:lpstr>
      <vt:lpstr>Another tour de force  (but with only slightly fewer appendix figures)</vt:lpstr>
      <vt:lpstr>Comment 1: Explore the intensive margin</vt:lpstr>
      <vt:lpstr>Comment 2: Open up pandora’s box of discrimination?</vt:lpstr>
      <vt:lpstr>Appendix Stats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Benefits from Retirement Savings Incentives?  Choukhmane, Colmenares, O’Dea, Rothbaum, and Schmidt  Can Everyone Tap into the Housing Piggy Bank?  Conklin, Gerardi, and Lambie-Hanson </dc:title>
  <dc:creator>Jake Krimmel</dc:creator>
  <cp:lastModifiedBy>Kim, Catherine J. [CTR]</cp:lastModifiedBy>
  <cp:revision>19</cp:revision>
  <dcterms:created xsi:type="dcterms:W3CDTF">2024-03-14T14:46:24Z</dcterms:created>
  <dcterms:modified xsi:type="dcterms:W3CDTF">2024-03-15T14:02:36Z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be8ab8c-433c-4394-a4fb-cd2d5c4d0a5e_Enabled">
    <vt:lpwstr>true</vt:lpwstr>
  </property>
  <property fmtid="{D5CDD505-2E9C-101B-9397-08002B2CF9AE}" pid="3" name="MSIP_Label_3be8ab8c-433c-4394-a4fb-cd2d5c4d0a5e_SetDate">
    <vt:lpwstr>2024-03-15T14:02:31Z</vt:lpwstr>
  </property>
  <property fmtid="{D5CDD505-2E9C-101B-9397-08002B2CF9AE}" pid="4" name="MSIP_Label_3be8ab8c-433c-4394-a4fb-cd2d5c4d0a5e_Method">
    <vt:lpwstr>Privileged</vt:lpwstr>
  </property>
  <property fmtid="{D5CDD505-2E9C-101B-9397-08002B2CF9AE}" pid="5" name="MSIP_Label_3be8ab8c-433c-4394-a4fb-cd2d5c4d0a5e_Name">
    <vt:lpwstr>None</vt:lpwstr>
  </property>
  <property fmtid="{D5CDD505-2E9C-101B-9397-08002B2CF9AE}" pid="6" name="MSIP_Label_3be8ab8c-433c-4394-a4fb-cd2d5c4d0a5e_SiteId">
    <vt:lpwstr>26c83bc9-31c1-4d77-a523-0816095aba31</vt:lpwstr>
  </property>
  <property fmtid="{D5CDD505-2E9C-101B-9397-08002B2CF9AE}" pid="7" name="MSIP_Label_3be8ab8c-433c-4394-a4fb-cd2d5c4d0a5e_ActionId">
    <vt:lpwstr>1ac4e2e9-f9ef-4d4d-acae-1a7238e1f833</vt:lpwstr>
  </property>
  <property fmtid="{D5CDD505-2E9C-101B-9397-08002B2CF9AE}" pid="8" name="MSIP_Label_3be8ab8c-433c-4394-a4fb-cd2d5c4d0a5e_ContentBits">
    <vt:lpwstr>0</vt:lpwstr>
  </property>
</Properties>
</file>