
<file path=[Content_Types].xml><?xml version="1.0" encoding="utf-8"?>
<Types xmlns="http://schemas.openxmlformats.org/package/2006/content-types">
  <Default Extension="png" ContentType="image/png"/>
  <Default Extension="pdf" ContentType="image/unknown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7" r:id="rId2"/>
    <p:sldMasterId id="2147483653" r:id="rId3"/>
  </p:sldMasterIdLst>
  <p:notesMasterIdLst>
    <p:notesMasterId r:id="rId5"/>
  </p:notesMasterIdLst>
  <p:handoutMasterIdLst>
    <p:handoutMasterId r:id="rId6"/>
  </p:handoutMasterIdLst>
  <p:sldIdLst>
    <p:sldId id="256" r:id="rId4"/>
  </p:sldIdLst>
  <p:sldSz cx="43891200" cy="32918400"/>
  <p:notesSz cx="6858000" cy="9144000"/>
  <p:defaultTextStyle>
    <a:defPPr>
      <a:defRPr lang="en-US"/>
    </a:defPPr>
    <a:lvl1pPr marL="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8">
          <p15:clr>
            <a:srgbClr val="A4A3A4"/>
          </p15:clr>
        </p15:guide>
        <p15:guide id="2" orient="horz" pos="288">
          <p15:clr>
            <a:srgbClr val="A4A3A4"/>
          </p15:clr>
        </p15:guide>
        <p15:guide id="3" orient="horz" pos="20160">
          <p15:clr>
            <a:srgbClr val="A4A3A4"/>
          </p15:clr>
        </p15:guide>
        <p15:guide id="4" orient="horz">
          <p15:clr>
            <a:srgbClr val="A4A3A4"/>
          </p15:clr>
        </p15:guide>
        <p15:guide id="5" pos="581">
          <p15:clr>
            <a:srgbClr val="A4A3A4"/>
          </p15:clr>
        </p15:guide>
        <p15:guide id="6" pos="270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5FA"/>
    <a:srgbClr val="CDD2DE"/>
    <a:srgbClr val="E3E9E5"/>
    <a:srgbClr val="EAEA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658" autoAdjust="0"/>
    <p:restoredTop sz="94701" autoAdjust="0"/>
  </p:normalViewPr>
  <p:slideViewPr>
    <p:cSldViewPr snapToGrid="0" snapToObjects="1" showGuides="1">
      <p:cViewPr varScale="1">
        <p:scale>
          <a:sx n="27" d="100"/>
          <a:sy n="27" d="100"/>
        </p:scale>
        <p:origin x="2074" y="58"/>
      </p:cViewPr>
      <p:guideLst>
        <p:guide orient="horz" pos="3318"/>
        <p:guide orient="horz" pos="288"/>
        <p:guide orient="horz" pos="20160"/>
        <p:guide orient="horz"/>
        <p:guide pos="581"/>
        <p:guide pos="270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3" d="100"/>
          <a:sy n="83" d="100"/>
        </p:scale>
        <p:origin x="-273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8/14/2019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68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8/14/2019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637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4188" y="637848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41" y="5548749"/>
            <a:ext cx="10048875" cy="754045"/>
          </a:xfrm>
          <a:prstGeom prst="rect">
            <a:avLst/>
          </a:prstGeom>
          <a:noFill/>
        </p:spPr>
        <p:txBody>
          <a:bodyPr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INTRODUCTION or ABSTRACT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914400" y="11430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8557200" y="12192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22339" y="14212513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587165" y="6378481"/>
            <a:ext cx="10048874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587166" y="5548749"/>
            <a:ext cx="10048875" cy="754045"/>
          </a:xfrm>
          <a:prstGeom prst="rect">
            <a:avLst/>
          </a:prstGeom>
          <a:noFill/>
        </p:spPr>
        <p:txBody>
          <a:bodyPr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22258339" y="6378481"/>
            <a:ext cx="10048874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22250400" y="5548749"/>
            <a:ext cx="10058400" cy="754045"/>
          </a:xfrm>
          <a:prstGeom prst="rect">
            <a:avLst/>
          </a:prstGeom>
          <a:noFill/>
        </p:spPr>
        <p:txBody>
          <a:bodyPr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2914027" y="5548749"/>
            <a:ext cx="10047018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2914027" y="6378481"/>
            <a:ext cx="10047018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2914027" y="14272738"/>
            <a:ext cx="10047018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2914027" y="15011402"/>
            <a:ext cx="10052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2914027" y="25679401"/>
            <a:ext cx="10047018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ACKNOWLEDGEMENTS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2914027" y="26433446"/>
            <a:ext cx="10052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11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904188" y="14951552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03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2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6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7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5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8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21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62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3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4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5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6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7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8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9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2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3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4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5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5932593" y="3383947"/>
            <a:ext cx="31998968" cy="128016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60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5932593" y="2103787"/>
            <a:ext cx="31998968" cy="1280160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88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5932593" y="465813"/>
            <a:ext cx="31998968" cy="1637973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115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4186" y="6295353"/>
            <a:ext cx="13591277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6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38" y="5431995"/>
            <a:ext cx="13573126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INTRODUCTION or ABSTRACT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914400" y="11430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8557200" y="12192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922338" y="18240478"/>
            <a:ext cx="13592864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6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42080" y="17409229"/>
            <a:ext cx="13573125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5154276" y="21595083"/>
            <a:ext cx="13571534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6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5154276" y="20739663"/>
            <a:ext cx="13571534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5162215" y="6295353"/>
            <a:ext cx="13571534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6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5154277" y="5431995"/>
            <a:ext cx="13579475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9395741" y="5431995"/>
            <a:ext cx="13576029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9395741" y="6295353"/>
            <a:ext cx="13576029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6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9395741" y="17377122"/>
            <a:ext cx="13576029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9390710" y="18157350"/>
            <a:ext cx="13581061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6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9395741" y="25845657"/>
            <a:ext cx="13576029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ACKNOWLEDGEMENTS 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9395742" y="26625887"/>
            <a:ext cx="13581061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6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2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3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7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8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9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0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1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10917141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10917141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10917141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10917141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10917141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8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10917141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10917141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0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10917141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1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10917141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10917141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3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10917141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4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5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6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7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8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9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0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1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2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3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4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5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6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13906858" y="17032206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7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13906859" y="17032206"/>
            <a:ext cx="13569696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4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5932593" y="3383947"/>
            <a:ext cx="31998968" cy="128016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60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65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5932593" y="2103787"/>
            <a:ext cx="31998968" cy="1280160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88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66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5932593" y="465813"/>
            <a:ext cx="31998968" cy="1637973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115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4188" y="6212225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41" y="5348867"/>
            <a:ext cx="10048875" cy="754045"/>
          </a:xfrm>
          <a:prstGeom prst="rect">
            <a:avLst/>
          </a:prstGeom>
          <a:noFill/>
        </p:spPr>
        <p:txBody>
          <a:bodyPr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INTRODUCTION or ABSTRACT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914400" y="11430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8557200" y="12192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902598" y="15043762"/>
            <a:ext cx="100584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22339" y="14212513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587163" y="6204287"/>
            <a:ext cx="20720048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587164" y="5348867"/>
            <a:ext cx="20720050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(header)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1587164" y="21896538"/>
            <a:ext cx="20720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1587162" y="21074746"/>
            <a:ext cx="20720050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2905536" y="5348867"/>
            <a:ext cx="10047018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2905536" y="6212225"/>
            <a:ext cx="10047018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2905536" y="14272738"/>
            <a:ext cx="10047018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2905536" y="15011402"/>
            <a:ext cx="10052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2905536" y="25669876"/>
            <a:ext cx="10047018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ACKNOWLEDGEMENTS or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2905536" y="26436774"/>
            <a:ext cx="10052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2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3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7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8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9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0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1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8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0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1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3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4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5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6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7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8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9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0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1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2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3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4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5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6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7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4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5932593" y="3383947"/>
            <a:ext cx="31998968" cy="128016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60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65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5932593" y="2103787"/>
            <a:ext cx="31998968" cy="1280160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88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66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5932593" y="465813"/>
            <a:ext cx="31998968" cy="1637973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115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34000">
              <a:schemeClr val="tx2">
                <a:lumMod val="40000"/>
                <a:lumOff val="6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4222126" y="0"/>
            <a:ext cx="10050462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40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4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3200" baseline="0" dirty="0" smtClean="0">
                <a:latin typeface="Trebuchet MS" pitchFamily="34" charset="0"/>
              </a:rPr>
            </a:br>
            <a:r>
              <a:rPr lang="en-US" sz="32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40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Go to the </a:t>
            </a:r>
            <a:r>
              <a:rPr lang="en-US" sz="3200" baseline="0" dirty="0" smtClean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200" baseline="0" dirty="0" smtClean="0">
                <a:latin typeface="Trebuchet MS" pitchFamily="34" charset="0"/>
              </a:rPr>
            </a:b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3134780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template has four</a:t>
            </a: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different column layouts. </a:t>
            </a:r>
          </a:p>
          <a:p>
            <a:pPr defTabSz="3134780"/>
            <a:r>
              <a:rPr lang="en-US" sz="3200" u="sng" baseline="0" dirty="0" smtClean="0">
                <a:latin typeface="Trebuchet MS" pitchFamily="34" charset="0"/>
              </a:rPr>
              <a:t>Right-click</a:t>
            </a:r>
            <a:r>
              <a:rPr lang="en-US" sz="3200" baseline="0" dirty="0" smtClean="0">
                <a:latin typeface="Trebuchet MS" pitchFamily="34" charset="0"/>
              </a:rPr>
              <a:t> your mouse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on the background and 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click on “Layout” to see 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the layout options.</a:t>
            </a:r>
            <a:endParaRPr lang="en-US" sz="3200" dirty="0" smtClean="0"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aseline="0" dirty="0" smtClean="0">
                <a:latin typeface="Trebuchet MS" pitchFamily="34" charset="0"/>
              </a:rPr>
              <a:t>The columns in the provided layouts are fixed and cannot be moved but advanced users can modify any layout by going to VIEW and then SLIDE MASTER.</a:t>
            </a: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TEXT: </a:t>
            </a:r>
            <a:r>
              <a:rPr lang="en-US" sz="32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PHOTOS: </a:t>
            </a:r>
            <a:r>
              <a:rPr lang="en-US" sz="32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3200" u="sng" baseline="0" dirty="0" smtClean="0">
                <a:latin typeface="Trebuchet MS" pitchFamily="34" charset="0"/>
              </a:rPr>
              <a:t>first</a:t>
            </a:r>
            <a:r>
              <a:rPr lang="en-US" sz="32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TABLES: </a:t>
            </a:r>
            <a:r>
              <a:rPr lang="en-US" sz="3200" baseline="0" dirty="0" smtClean="0">
                <a:latin typeface="Trebuchet MS" pitchFamily="34" charset="0"/>
              </a:rPr>
              <a:t>You can copy and paste a table from an external document onto this poster template. To adjust  the way the text fits within the cells of a table that has been pasted, </a:t>
            </a:r>
            <a:r>
              <a:rPr lang="en-US" sz="3200" u="sng" baseline="0" dirty="0" smtClean="0">
                <a:latin typeface="Trebuchet MS" pitchFamily="34" charset="0"/>
              </a:rPr>
              <a:t>right-click</a:t>
            </a:r>
            <a:r>
              <a:rPr lang="en-US" sz="3200" baseline="0" dirty="0" smtClean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2000" baseline="0" dirty="0" smtClean="0">
              <a:latin typeface="Trebuchet MS" pitchFamily="34" charset="0"/>
            </a:endParaRPr>
          </a:p>
          <a:p>
            <a:pPr defTabSz="4389219"/>
            <a:endParaRPr lang="en-US" sz="2000" dirty="0" smtClean="0">
              <a:latin typeface="Trebuchet MS" pitchFamily="34" charset="0"/>
            </a:endParaRPr>
          </a:p>
          <a:p>
            <a:pPr algn="ctr"/>
            <a:endParaRPr lang="en-US" sz="2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2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200" b="1" dirty="0">
              <a:latin typeface="Trebuchet MS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0402388" y="-19596"/>
            <a:ext cx="10050462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44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2007 template produces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 36”x48” professional  poster. It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3200" baseline="0" dirty="0" smtClean="0">
                <a:latin typeface="Trebuchet MS" pitchFamily="34" charset="0"/>
              </a:rPr>
              <a:t> text, and graphics</a:t>
            </a:r>
            <a:r>
              <a:rPr lang="en-US" sz="3200" dirty="0" smtClean="0">
                <a:latin typeface="Trebuchet MS" pitchFamily="34" charset="0"/>
              </a:rPr>
              <a:t>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it to create your presentation. Then send</a:t>
            </a:r>
            <a:r>
              <a:rPr lang="en-US" sz="3200" baseline="0" dirty="0" smtClean="0">
                <a:latin typeface="Trebuchet MS" pitchFamily="34" charset="0"/>
              </a:rPr>
              <a:t> it </a:t>
            </a:r>
            <a:r>
              <a:rPr lang="en-US" sz="3200" dirty="0" smtClean="0">
                <a:latin typeface="Trebuchet MS" pitchFamily="34" charset="0"/>
              </a:rPr>
              <a:t>to </a:t>
            </a:r>
            <a:r>
              <a:rPr lang="en-US" sz="3200" b="1" dirty="0" smtClean="0">
                <a:latin typeface="Trebuchet MS" pitchFamily="34" charset="0"/>
              </a:rPr>
              <a:t>PosterPresentations.com</a:t>
            </a:r>
            <a:r>
              <a:rPr lang="en-US" sz="3200" dirty="0" smtClean="0">
                <a:latin typeface="Trebuchet MS" pitchFamily="34" charset="0"/>
              </a:rPr>
              <a:t> for premium quality, same day affordable printing.</a:t>
            </a:r>
            <a:br>
              <a:rPr lang="en-US" sz="3200" dirty="0" smtClean="0">
                <a:latin typeface="Trebuchet MS" pitchFamily="34" charset="0"/>
              </a:rPr>
            </a:br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We provide a series of </a:t>
            </a:r>
            <a:r>
              <a:rPr lang="en-US" sz="3200" b="1" dirty="0" smtClean="0">
                <a:latin typeface="Trebuchet MS" pitchFamily="34" charset="0"/>
              </a:rPr>
              <a:t>online tutorials</a:t>
            </a:r>
            <a:r>
              <a:rPr lang="en-US" sz="3200" dirty="0" smtClean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View our online</a:t>
            </a:r>
            <a:r>
              <a:rPr lang="en-US" sz="3200" baseline="0" dirty="0" smtClean="0">
                <a:latin typeface="Trebuchet MS" pitchFamily="34" charset="0"/>
              </a:rPr>
              <a:t> tutorials at: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latin typeface="Trebuchet MS" pitchFamily="34" charset="0"/>
              </a:rPr>
              <a:t>(copy</a:t>
            </a:r>
            <a:r>
              <a:rPr lang="en-US" sz="3200" baseline="0" dirty="0" smtClean="0">
                <a:latin typeface="Trebuchet MS" pitchFamily="34" charset="0"/>
              </a:rPr>
              <a:t> and paste the link into your web browser).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For assistance and to order your printed poster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at </a:t>
            </a:r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Drag a placeholder onto the</a:t>
            </a:r>
            <a:r>
              <a:rPr lang="en-US" sz="3200" baseline="0" dirty="0" smtClean="0">
                <a:latin typeface="Trebuchet MS" pitchFamily="34" charset="0"/>
              </a:rPr>
              <a:t> poster area,</a:t>
            </a:r>
            <a:r>
              <a:rPr lang="en-US" sz="3200" dirty="0" smtClean="0">
                <a:latin typeface="Trebuchet MS" pitchFamily="34" charset="0"/>
              </a:rPr>
              <a:t> size it, and click it to edit.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Move</a:t>
            </a:r>
            <a:r>
              <a:rPr lang="en-US" sz="3200" baseline="0" dirty="0" smtClean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latin typeface="Trebuchet MS" pitchFamily="34" charset="0"/>
            </a:endParaRPr>
          </a:p>
        </p:txBody>
      </p:sp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4800600"/>
            <a:ext cx="43891200" cy="45719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567305" y="32315729"/>
            <a:ext cx="2514600" cy="336819"/>
          </a:xfrm>
          <a:prstGeom prst="rect">
            <a:avLst/>
          </a:prstGeom>
          <a:noFill/>
          <a:ln w="952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91263" tIns="45623" rIns="91263" bIns="45623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2012</a:t>
            </a:r>
            <a:endParaRPr lang="en-US" sz="5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1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34" name="Rectangle 33"/>
          <p:cNvSpPr/>
          <p:nvPr/>
        </p:nvSpPr>
        <p:spPr>
          <a:xfrm>
            <a:off x="-10370486" y="21297014"/>
            <a:ext cx="10018560" cy="7772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98247" y="15525143"/>
            <a:ext cx="4741366" cy="305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342926" y="13118821"/>
            <a:ext cx="590550" cy="43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4" name="TextBox 43"/>
          <p:cNvSpPr txBox="1"/>
          <p:nvPr/>
        </p:nvSpPr>
        <p:spPr>
          <a:xfrm>
            <a:off x="44487740" y="30588807"/>
            <a:ext cx="9160286" cy="2185208"/>
          </a:xfrm>
          <a:prstGeom prst="rect">
            <a:avLst/>
          </a:prstGeom>
          <a:noFill/>
        </p:spPr>
        <p:txBody>
          <a:bodyPr wrap="square" lIns="91436" tIns="45717" rIns="91436" bIns="45717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© 2012 PosterPresentations.com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    </a:t>
            </a:r>
            <a:r>
              <a:rPr lang="en-US" sz="3200" dirty="0" smtClean="0">
                <a:solidFill>
                  <a:schemeClr val="bg1"/>
                </a:solidFill>
              </a:rPr>
              <a:t>2117 Fourth Street ,</a:t>
            </a:r>
            <a:r>
              <a:rPr lang="en-US" sz="3200" baseline="0" dirty="0" smtClean="0">
                <a:solidFill>
                  <a:schemeClr val="bg1"/>
                </a:solidFill>
              </a:rPr>
              <a:t> Unit C</a:t>
            </a:r>
            <a:br>
              <a:rPr lang="en-US" sz="3200" baseline="0" dirty="0" smtClean="0">
                <a:solidFill>
                  <a:schemeClr val="bg1"/>
                </a:solidFill>
              </a:rPr>
            </a:br>
            <a:r>
              <a:rPr lang="en-US" sz="3200" baseline="0" dirty="0" smtClean="0">
                <a:solidFill>
                  <a:schemeClr val="bg1"/>
                </a:solidFill>
              </a:rPr>
              <a:t>    Berkeley CA 94710</a:t>
            </a:r>
            <a:br>
              <a:rPr lang="en-US" sz="3200" baseline="0" dirty="0" smtClean="0">
                <a:solidFill>
                  <a:schemeClr val="bg1"/>
                </a:solidFill>
              </a:rPr>
            </a:br>
            <a:r>
              <a:rPr lang="en-US" sz="3200" baseline="0" dirty="0" smtClean="0">
                <a:solidFill>
                  <a:schemeClr val="bg1"/>
                </a:solidFill>
              </a:rPr>
              <a:t>    </a:t>
            </a:r>
            <a:r>
              <a:rPr lang="en-US" sz="32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3600" b="1" dirty="0">
              <a:solidFill>
                <a:srgbClr val="FFFF0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-10239857" y="31696514"/>
            <a:ext cx="9771398" cy="1090621"/>
            <a:chOff x="44242388" y="28054064"/>
            <a:chExt cx="9771398" cy="1090621"/>
          </a:xfrm>
        </p:grpSpPr>
        <p:sp>
          <p:nvSpPr>
            <p:cNvPr id="35" name="Rounded Rectangle 34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" name="Picture 7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5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 userDrawn="1"/>
          </p:nvSpPr>
          <p:spPr>
            <a:xfrm>
              <a:off x="45342598" y="28154090"/>
              <a:ext cx="867118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26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6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endParaRPr lang="en-US" sz="26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3" name="Straight Connector 42"/>
          <p:cNvCxnSpPr/>
          <p:nvPr/>
        </p:nvCxnSpPr>
        <p:spPr>
          <a:xfrm>
            <a:off x="44222126" y="30500133"/>
            <a:ext cx="10050462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-10370486" y="11582400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54028" y="4841856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 userDrawn="1"/>
        </p:nvSpPr>
        <p:spPr>
          <a:xfrm>
            <a:off x="922338" y="5475145"/>
            <a:ext cx="10058400" cy="26736675"/>
          </a:xfrm>
          <a:prstGeom prst="roundRect">
            <a:avLst>
              <a:gd name="adj" fmla="val 9229"/>
            </a:avLst>
          </a:prstGeom>
          <a:gradFill>
            <a:gsLst>
              <a:gs pos="0">
                <a:srgbClr val="CDD2DE"/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>
            <a:off x="11587692" y="5475145"/>
            <a:ext cx="10058400" cy="26736675"/>
          </a:xfrm>
          <a:prstGeom prst="roundRect">
            <a:avLst>
              <a:gd name="adj" fmla="val 9229"/>
            </a:avLst>
          </a:prstGeom>
          <a:gradFill>
            <a:gsLst>
              <a:gs pos="0">
                <a:srgbClr val="CDD2DE"/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 userDrawn="1"/>
        </p:nvSpPr>
        <p:spPr>
          <a:xfrm>
            <a:off x="22253046" y="5475145"/>
            <a:ext cx="10058400" cy="26736675"/>
          </a:xfrm>
          <a:prstGeom prst="roundRect">
            <a:avLst>
              <a:gd name="adj" fmla="val 9229"/>
            </a:avLst>
          </a:prstGeom>
          <a:gradFill>
            <a:gsLst>
              <a:gs pos="0">
                <a:srgbClr val="CDD2DE"/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 userDrawn="1"/>
        </p:nvSpPr>
        <p:spPr>
          <a:xfrm>
            <a:off x="32918400" y="5475145"/>
            <a:ext cx="10058400" cy="26736675"/>
          </a:xfrm>
          <a:prstGeom prst="roundRect">
            <a:avLst>
              <a:gd name="adj" fmla="val 9229"/>
            </a:avLst>
          </a:prstGeom>
          <a:gradFill>
            <a:gsLst>
              <a:gs pos="0">
                <a:srgbClr val="CDD2DE"/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34000">
              <a:schemeClr val="tx2">
                <a:lumMod val="40000"/>
                <a:lumOff val="6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4805363"/>
            <a:ext cx="43891200" cy="152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484177" y="32232601"/>
            <a:ext cx="2514600" cy="33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63" tIns="45623" rIns="91263" bIns="45623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2012</a:t>
            </a:r>
            <a:endParaRPr lang="en-US" sz="5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1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4222126" y="0"/>
            <a:ext cx="10050462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40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4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3200" baseline="0" dirty="0" smtClean="0">
                <a:latin typeface="Trebuchet MS" pitchFamily="34" charset="0"/>
              </a:rPr>
            </a:br>
            <a:r>
              <a:rPr lang="en-US" sz="32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40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Go to the </a:t>
            </a:r>
            <a:r>
              <a:rPr lang="en-US" sz="3200" baseline="0" dirty="0" smtClean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200" baseline="0" dirty="0" smtClean="0">
                <a:latin typeface="Trebuchet MS" pitchFamily="34" charset="0"/>
              </a:rPr>
            </a:b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3134780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template has four</a:t>
            </a: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different column layouts. </a:t>
            </a:r>
          </a:p>
          <a:p>
            <a:pPr defTabSz="3134780"/>
            <a:r>
              <a:rPr lang="en-US" sz="3200" u="sng" baseline="0" dirty="0" smtClean="0">
                <a:latin typeface="Trebuchet MS" pitchFamily="34" charset="0"/>
              </a:rPr>
              <a:t>Right-click</a:t>
            </a:r>
            <a:r>
              <a:rPr lang="en-US" sz="3200" baseline="0" dirty="0" smtClean="0">
                <a:latin typeface="Trebuchet MS" pitchFamily="34" charset="0"/>
              </a:rPr>
              <a:t> your mouse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on the background and 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click on “Layout” to see 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the layout options.</a:t>
            </a:r>
            <a:endParaRPr lang="en-US" sz="3200" dirty="0" smtClean="0"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aseline="0" dirty="0" smtClean="0">
                <a:latin typeface="Trebuchet MS" pitchFamily="34" charset="0"/>
              </a:rPr>
              <a:t>The columns in the provided layouts are fixed and cannot be moved but advanced users can modify any layout by going to VIEW and then SLIDE MASTER.</a:t>
            </a: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TEXT: </a:t>
            </a:r>
            <a:r>
              <a:rPr lang="en-US" sz="32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PHOTOS: </a:t>
            </a:r>
            <a:r>
              <a:rPr lang="en-US" sz="32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3200" u="sng" baseline="0" dirty="0" smtClean="0">
                <a:latin typeface="Trebuchet MS" pitchFamily="34" charset="0"/>
              </a:rPr>
              <a:t>first</a:t>
            </a:r>
            <a:r>
              <a:rPr lang="en-US" sz="32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TABLES: </a:t>
            </a:r>
            <a:r>
              <a:rPr lang="en-US" sz="3200" baseline="0" dirty="0" smtClean="0">
                <a:latin typeface="Trebuchet MS" pitchFamily="34" charset="0"/>
              </a:rPr>
              <a:t>You can copy and paste a table from an external document onto this poster template. To adjust  the way the text fits within the cells of a table that has been pasted, </a:t>
            </a:r>
            <a:r>
              <a:rPr lang="en-US" sz="3200" u="sng" baseline="0" dirty="0" smtClean="0">
                <a:latin typeface="Trebuchet MS" pitchFamily="34" charset="0"/>
              </a:rPr>
              <a:t>right-click</a:t>
            </a:r>
            <a:r>
              <a:rPr lang="en-US" sz="3200" baseline="0" dirty="0" smtClean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2000" baseline="0" dirty="0" smtClean="0">
              <a:latin typeface="Trebuchet MS" pitchFamily="34" charset="0"/>
            </a:endParaRPr>
          </a:p>
          <a:p>
            <a:pPr defTabSz="4389219"/>
            <a:endParaRPr lang="en-US" sz="2000" dirty="0" smtClean="0">
              <a:latin typeface="Trebuchet MS" pitchFamily="34" charset="0"/>
            </a:endParaRPr>
          </a:p>
          <a:p>
            <a:pPr algn="ctr"/>
            <a:endParaRPr lang="en-US" sz="2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2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200" b="1" dirty="0">
              <a:latin typeface="Trebuchet MS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13946601" y="-77485"/>
            <a:ext cx="13577436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44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2007 template produces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 36”x48” professional  poster. It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3200" baseline="0" dirty="0" smtClean="0">
                <a:latin typeface="Trebuchet MS" pitchFamily="34" charset="0"/>
              </a:rPr>
              <a:t> text, and graphics</a:t>
            </a:r>
            <a:r>
              <a:rPr lang="en-US" sz="3200" dirty="0" smtClean="0">
                <a:latin typeface="Trebuchet MS" pitchFamily="34" charset="0"/>
              </a:rPr>
              <a:t>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it to create your presentation. Then send</a:t>
            </a:r>
            <a:r>
              <a:rPr lang="en-US" sz="3200" baseline="0" dirty="0" smtClean="0">
                <a:latin typeface="Trebuchet MS" pitchFamily="34" charset="0"/>
              </a:rPr>
              <a:t> it </a:t>
            </a:r>
            <a:r>
              <a:rPr lang="en-US" sz="3200" dirty="0" smtClean="0">
                <a:latin typeface="Trebuchet MS" pitchFamily="34" charset="0"/>
              </a:rPr>
              <a:t>to </a:t>
            </a:r>
            <a:r>
              <a:rPr lang="en-US" sz="3200" b="1" dirty="0" smtClean="0">
                <a:latin typeface="Trebuchet MS" pitchFamily="34" charset="0"/>
              </a:rPr>
              <a:t>PosterPresentations.com</a:t>
            </a:r>
            <a:r>
              <a:rPr lang="en-US" sz="3200" dirty="0" smtClean="0">
                <a:latin typeface="Trebuchet MS" pitchFamily="34" charset="0"/>
              </a:rPr>
              <a:t> for premium quality, same day affordable printing.</a:t>
            </a:r>
            <a:br>
              <a:rPr lang="en-US" sz="3200" dirty="0" smtClean="0">
                <a:latin typeface="Trebuchet MS" pitchFamily="34" charset="0"/>
              </a:rPr>
            </a:br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We provide a series of </a:t>
            </a:r>
            <a:r>
              <a:rPr lang="en-US" sz="3200" b="1" dirty="0" smtClean="0">
                <a:latin typeface="Trebuchet MS" pitchFamily="34" charset="0"/>
              </a:rPr>
              <a:t>online tutorials</a:t>
            </a:r>
            <a:r>
              <a:rPr lang="en-US" sz="3200" dirty="0" smtClean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View our online</a:t>
            </a:r>
            <a:r>
              <a:rPr lang="en-US" sz="3200" baseline="0" dirty="0" smtClean="0">
                <a:latin typeface="Trebuchet MS" pitchFamily="34" charset="0"/>
              </a:rPr>
              <a:t> tutorials at: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latin typeface="Trebuchet MS" pitchFamily="34" charset="0"/>
              </a:rPr>
              <a:t>(copy</a:t>
            </a:r>
            <a:r>
              <a:rPr lang="en-US" sz="3200" baseline="0" dirty="0" smtClean="0">
                <a:latin typeface="Trebuchet MS" pitchFamily="34" charset="0"/>
              </a:rPr>
              <a:t> and paste the link into your web browser).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For assistance and to order your printed poster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at </a:t>
            </a:r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Drag a placeholder onto the</a:t>
            </a:r>
            <a:r>
              <a:rPr lang="en-US" sz="3200" baseline="0" dirty="0" smtClean="0">
                <a:latin typeface="Trebuchet MS" pitchFamily="34" charset="0"/>
              </a:rPr>
              <a:t> poster area,</a:t>
            </a:r>
            <a:r>
              <a:rPr lang="en-US" sz="3200" dirty="0" smtClean="0">
                <a:latin typeface="Trebuchet MS" pitchFamily="34" charset="0"/>
              </a:rPr>
              <a:t> size it, and click it to edit.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Move</a:t>
            </a:r>
            <a:r>
              <a:rPr lang="en-US" sz="3200" baseline="0" dirty="0" smtClean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latin typeface="Trebuchet MS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3946601" y="17054234"/>
            <a:ext cx="13534339" cy="7772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98247" y="15525143"/>
            <a:ext cx="4741366" cy="305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342926" y="13118821"/>
            <a:ext cx="590550" cy="43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32" name="TextBox 31"/>
          <p:cNvSpPr txBox="1"/>
          <p:nvPr/>
        </p:nvSpPr>
        <p:spPr>
          <a:xfrm>
            <a:off x="44487740" y="30588807"/>
            <a:ext cx="9160286" cy="2185208"/>
          </a:xfrm>
          <a:prstGeom prst="rect">
            <a:avLst/>
          </a:prstGeom>
          <a:noFill/>
        </p:spPr>
        <p:txBody>
          <a:bodyPr wrap="square" lIns="91436" tIns="45717" rIns="91436" bIns="45717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© 2012 PosterPresentations.com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    </a:t>
            </a:r>
            <a:r>
              <a:rPr lang="en-US" sz="3200" dirty="0" smtClean="0">
                <a:solidFill>
                  <a:schemeClr val="bg1"/>
                </a:solidFill>
              </a:rPr>
              <a:t>2117 Fourth Street ,</a:t>
            </a:r>
            <a:r>
              <a:rPr lang="en-US" sz="3200" baseline="0" dirty="0" smtClean="0">
                <a:solidFill>
                  <a:schemeClr val="bg1"/>
                </a:solidFill>
              </a:rPr>
              <a:t> Unit C</a:t>
            </a:r>
            <a:br>
              <a:rPr lang="en-US" sz="3200" baseline="0" dirty="0" smtClean="0">
                <a:solidFill>
                  <a:schemeClr val="bg1"/>
                </a:solidFill>
              </a:rPr>
            </a:br>
            <a:r>
              <a:rPr lang="en-US" sz="3200" baseline="0" dirty="0" smtClean="0">
                <a:solidFill>
                  <a:schemeClr val="bg1"/>
                </a:solidFill>
              </a:rPr>
              <a:t>    Berkeley CA 94710</a:t>
            </a:r>
            <a:br>
              <a:rPr lang="en-US" sz="3200" baseline="0" dirty="0" smtClean="0">
                <a:solidFill>
                  <a:schemeClr val="bg1"/>
                </a:solidFill>
              </a:rPr>
            </a:br>
            <a:r>
              <a:rPr lang="en-US" sz="3200" baseline="0" dirty="0" smtClean="0">
                <a:solidFill>
                  <a:schemeClr val="bg1"/>
                </a:solidFill>
              </a:rPr>
              <a:t>    </a:t>
            </a:r>
            <a:r>
              <a:rPr lang="en-US" sz="32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3600" b="1" dirty="0">
              <a:solidFill>
                <a:srgbClr val="FFFF00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-13686139" y="31638625"/>
            <a:ext cx="13200441" cy="1090621"/>
            <a:chOff x="44242388" y="28054064"/>
            <a:chExt cx="9771398" cy="1090621"/>
          </a:xfrm>
        </p:grpSpPr>
        <p:sp>
          <p:nvSpPr>
            <p:cNvPr id="34" name="Rounded Rectangle 33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7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5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6" name="TextBox 35"/>
            <p:cNvSpPr txBox="1"/>
            <p:nvPr userDrawn="1"/>
          </p:nvSpPr>
          <p:spPr>
            <a:xfrm>
              <a:off x="45342598" y="28154090"/>
              <a:ext cx="867118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26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6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endParaRPr lang="en-US" sz="26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44222126" y="30500133"/>
            <a:ext cx="10050462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-13946601" y="11526118"/>
            <a:ext cx="13577436" cy="81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4254028" y="4841856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 userDrawn="1"/>
        </p:nvSpPr>
        <p:spPr>
          <a:xfrm>
            <a:off x="922338" y="5392017"/>
            <a:ext cx="13577436" cy="26736675"/>
          </a:xfrm>
          <a:prstGeom prst="roundRect">
            <a:avLst>
              <a:gd name="adj" fmla="val 5862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 userDrawn="1"/>
        </p:nvSpPr>
        <p:spPr>
          <a:xfrm>
            <a:off x="15154504" y="5392017"/>
            <a:ext cx="13577436" cy="26736675"/>
          </a:xfrm>
          <a:prstGeom prst="roundRect">
            <a:avLst>
              <a:gd name="adj" fmla="val 5862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>
            <a:off x="29386670" y="5392017"/>
            <a:ext cx="13577436" cy="26736675"/>
          </a:xfrm>
          <a:prstGeom prst="roundRect">
            <a:avLst>
              <a:gd name="adj" fmla="val 5862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-13892846" y="20466669"/>
            <a:ext cx="13534339" cy="7772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iming>
    <p:tnLst>
      <p:par>
        <p:cTn id="1" dur="indefinite" restart="never" nodeType="tmRoot"/>
      </p:par>
    </p:tnLst>
  </p:timing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34000">
              <a:schemeClr val="tx2">
                <a:lumMod val="40000"/>
                <a:lumOff val="6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4805363"/>
            <a:ext cx="43891200" cy="152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484177" y="32232601"/>
            <a:ext cx="2514600" cy="33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63" tIns="45623" rIns="91263" bIns="45623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2012</a:t>
            </a:r>
            <a:endParaRPr lang="en-US" sz="5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1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4222126" y="0"/>
            <a:ext cx="10050462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40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4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3200" baseline="0" dirty="0" smtClean="0">
                <a:latin typeface="Trebuchet MS" pitchFamily="34" charset="0"/>
              </a:rPr>
            </a:br>
            <a:r>
              <a:rPr lang="en-US" sz="32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40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Go to the </a:t>
            </a:r>
            <a:r>
              <a:rPr lang="en-US" sz="3200" baseline="0" dirty="0" smtClean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200" baseline="0" dirty="0" smtClean="0">
                <a:latin typeface="Trebuchet MS" pitchFamily="34" charset="0"/>
              </a:rPr>
            </a:b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3134780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template has four</a:t>
            </a: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different column layouts. </a:t>
            </a:r>
          </a:p>
          <a:p>
            <a:pPr defTabSz="3134780"/>
            <a:r>
              <a:rPr lang="en-US" sz="3200" u="sng" baseline="0" dirty="0" smtClean="0">
                <a:latin typeface="Trebuchet MS" pitchFamily="34" charset="0"/>
              </a:rPr>
              <a:t>Right-click</a:t>
            </a:r>
            <a:r>
              <a:rPr lang="en-US" sz="3200" baseline="0" dirty="0" smtClean="0">
                <a:latin typeface="Trebuchet MS" pitchFamily="34" charset="0"/>
              </a:rPr>
              <a:t> your mouse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on the background and 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click on “Layout” to see 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the layout options.</a:t>
            </a:r>
            <a:endParaRPr lang="en-US" sz="3200" dirty="0" smtClean="0"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aseline="0" dirty="0" smtClean="0">
                <a:latin typeface="Trebuchet MS" pitchFamily="34" charset="0"/>
              </a:rPr>
              <a:t>The columns in the provided layouts are fixed and cannot be moved but advanced users can modify any layout by going to VIEW and then SLIDE MASTER.</a:t>
            </a: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TEXT: </a:t>
            </a:r>
            <a:r>
              <a:rPr lang="en-US" sz="32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PHOTOS: </a:t>
            </a:r>
            <a:r>
              <a:rPr lang="en-US" sz="32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3200" u="sng" baseline="0" dirty="0" smtClean="0">
                <a:latin typeface="Trebuchet MS" pitchFamily="34" charset="0"/>
              </a:rPr>
              <a:t>first</a:t>
            </a:r>
            <a:r>
              <a:rPr lang="en-US" sz="32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TABLES: </a:t>
            </a:r>
            <a:r>
              <a:rPr lang="en-US" sz="3200" baseline="0" dirty="0" smtClean="0">
                <a:latin typeface="Trebuchet MS" pitchFamily="34" charset="0"/>
              </a:rPr>
              <a:t>You can copy and paste a table from an external document onto this poster template. To adjust  the way the text fits within the cells of a table that has been pasted, </a:t>
            </a:r>
            <a:r>
              <a:rPr lang="en-US" sz="3200" u="sng" baseline="0" dirty="0" smtClean="0">
                <a:latin typeface="Trebuchet MS" pitchFamily="34" charset="0"/>
              </a:rPr>
              <a:t>right-click</a:t>
            </a:r>
            <a:r>
              <a:rPr lang="en-US" sz="3200" baseline="0" dirty="0" smtClean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2000" baseline="0" dirty="0" smtClean="0">
              <a:latin typeface="Trebuchet MS" pitchFamily="34" charset="0"/>
            </a:endParaRPr>
          </a:p>
          <a:p>
            <a:pPr defTabSz="4389219"/>
            <a:endParaRPr lang="en-US" sz="2000" dirty="0" smtClean="0">
              <a:latin typeface="Trebuchet MS" pitchFamily="34" charset="0"/>
            </a:endParaRPr>
          </a:p>
          <a:p>
            <a:pPr algn="ctr"/>
            <a:endParaRPr lang="en-US" sz="2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2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200" b="1" dirty="0">
              <a:latin typeface="Trebuchet MS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10402388" y="-19596"/>
            <a:ext cx="10050462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44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2007 template produces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 36”x48” professional  poster. It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3200" baseline="0" dirty="0" smtClean="0">
                <a:latin typeface="Trebuchet MS" pitchFamily="34" charset="0"/>
              </a:rPr>
              <a:t> text, and graphics</a:t>
            </a:r>
            <a:r>
              <a:rPr lang="en-US" sz="3200" dirty="0" smtClean="0">
                <a:latin typeface="Trebuchet MS" pitchFamily="34" charset="0"/>
              </a:rPr>
              <a:t>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it to create your presentation. Then send</a:t>
            </a:r>
            <a:r>
              <a:rPr lang="en-US" sz="3200" baseline="0" dirty="0" smtClean="0">
                <a:latin typeface="Trebuchet MS" pitchFamily="34" charset="0"/>
              </a:rPr>
              <a:t> it </a:t>
            </a:r>
            <a:r>
              <a:rPr lang="en-US" sz="3200" dirty="0" smtClean="0">
                <a:latin typeface="Trebuchet MS" pitchFamily="34" charset="0"/>
              </a:rPr>
              <a:t>to </a:t>
            </a:r>
            <a:r>
              <a:rPr lang="en-US" sz="3200" b="1" dirty="0" smtClean="0">
                <a:latin typeface="Trebuchet MS" pitchFamily="34" charset="0"/>
              </a:rPr>
              <a:t>PosterPresentations.com</a:t>
            </a:r>
            <a:r>
              <a:rPr lang="en-US" sz="3200" dirty="0" smtClean="0">
                <a:latin typeface="Trebuchet MS" pitchFamily="34" charset="0"/>
              </a:rPr>
              <a:t> for premium quality, same day affordable printing.</a:t>
            </a:r>
            <a:br>
              <a:rPr lang="en-US" sz="3200" dirty="0" smtClean="0">
                <a:latin typeface="Trebuchet MS" pitchFamily="34" charset="0"/>
              </a:rPr>
            </a:br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We provide a series of </a:t>
            </a:r>
            <a:r>
              <a:rPr lang="en-US" sz="3200" b="1" dirty="0" smtClean="0">
                <a:latin typeface="Trebuchet MS" pitchFamily="34" charset="0"/>
              </a:rPr>
              <a:t>online tutorials</a:t>
            </a:r>
            <a:r>
              <a:rPr lang="en-US" sz="3200" dirty="0" smtClean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View our online</a:t>
            </a:r>
            <a:r>
              <a:rPr lang="en-US" sz="3200" baseline="0" dirty="0" smtClean="0">
                <a:latin typeface="Trebuchet MS" pitchFamily="34" charset="0"/>
              </a:rPr>
              <a:t> tutorials at: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latin typeface="Trebuchet MS" pitchFamily="34" charset="0"/>
              </a:rPr>
              <a:t>(copy</a:t>
            </a:r>
            <a:r>
              <a:rPr lang="en-US" sz="3200" baseline="0" dirty="0" smtClean="0">
                <a:latin typeface="Trebuchet MS" pitchFamily="34" charset="0"/>
              </a:rPr>
              <a:t> and paste the link into your web browser).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For assistance and to order your printed poster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at </a:t>
            </a:r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Drag a placeholder onto the</a:t>
            </a:r>
            <a:r>
              <a:rPr lang="en-US" sz="3200" baseline="0" dirty="0" smtClean="0">
                <a:latin typeface="Trebuchet MS" pitchFamily="34" charset="0"/>
              </a:rPr>
              <a:t> poster area,</a:t>
            </a:r>
            <a:r>
              <a:rPr lang="en-US" sz="3200" dirty="0" smtClean="0">
                <a:latin typeface="Trebuchet MS" pitchFamily="34" charset="0"/>
              </a:rPr>
              <a:t> size it, and click it to edit.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Move</a:t>
            </a:r>
            <a:r>
              <a:rPr lang="en-US" sz="3200" baseline="0" dirty="0" smtClean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latin typeface="Trebuchet MS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0370486" y="21297014"/>
            <a:ext cx="10018560" cy="7772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98247" y="15525143"/>
            <a:ext cx="4741366" cy="305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342926" y="13118821"/>
            <a:ext cx="590550" cy="43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32" name="TextBox 31"/>
          <p:cNvSpPr txBox="1"/>
          <p:nvPr/>
        </p:nvSpPr>
        <p:spPr>
          <a:xfrm>
            <a:off x="44487740" y="30588807"/>
            <a:ext cx="9160286" cy="2185208"/>
          </a:xfrm>
          <a:prstGeom prst="rect">
            <a:avLst/>
          </a:prstGeom>
          <a:noFill/>
        </p:spPr>
        <p:txBody>
          <a:bodyPr wrap="square" lIns="91436" tIns="45717" rIns="91436" bIns="45717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© 2012 PosterPresentations.com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    </a:t>
            </a:r>
            <a:r>
              <a:rPr lang="en-US" sz="3200" dirty="0" smtClean="0">
                <a:solidFill>
                  <a:schemeClr val="bg1"/>
                </a:solidFill>
              </a:rPr>
              <a:t>2117 Fourth Street ,</a:t>
            </a:r>
            <a:r>
              <a:rPr lang="en-US" sz="3200" baseline="0" dirty="0" smtClean="0">
                <a:solidFill>
                  <a:schemeClr val="bg1"/>
                </a:solidFill>
              </a:rPr>
              <a:t> Unit C</a:t>
            </a:r>
            <a:br>
              <a:rPr lang="en-US" sz="3200" baseline="0" dirty="0" smtClean="0">
                <a:solidFill>
                  <a:schemeClr val="bg1"/>
                </a:solidFill>
              </a:rPr>
            </a:br>
            <a:r>
              <a:rPr lang="en-US" sz="3200" baseline="0" dirty="0" smtClean="0">
                <a:solidFill>
                  <a:schemeClr val="bg1"/>
                </a:solidFill>
              </a:rPr>
              <a:t>    Berkeley CA 94710</a:t>
            </a:r>
            <a:br>
              <a:rPr lang="en-US" sz="3200" baseline="0" dirty="0" smtClean="0">
                <a:solidFill>
                  <a:schemeClr val="bg1"/>
                </a:solidFill>
              </a:rPr>
            </a:br>
            <a:r>
              <a:rPr lang="en-US" sz="3200" baseline="0" dirty="0" smtClean="0">
                <a:solidFill>
                  <a:schemeClr val="bg1"/>
                </a:solidFill>
              </a:rPr>
              <a:t>    </a:t>
            </a:r>
            <a:r>
              <a:rPr lang="en-US" sz="32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3600" b="1" dirty="0">
              <a:solidFill>
                <a:srgbClr val="FFFF00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-10239857" y="31696514"/>
            <a:ext cx="9771398" cy="1090621"/>
            <a:chOff x="44242388" y="28054064"/>
            <a:chExt cx="9771398" cy="1090621"/>
          </a:xfrm>
        </p:grpSpPr>
        <p:sp>
          <p:nvSpPr>
            <p:cNvPr id="34" name="Rounded Rectangle 33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7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5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6" name="TextBox 35"/>
            <p:cNvSpPr txBox="1"/>
            <p:nvPr userDrawn="1"/>
          </p:nvSpPr>
          <p:spPr>
            <a:xfrm>
              <a:off x="45342598" y="28154090"/>
              <a:ext cx="867118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26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6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endParaRPr lang="en-US" sz="26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44222126" y="30500133"/>
            <a:ext cx="10050462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-10370486" y="11582400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4254028" y="4841856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 userDrawn="1"/>
        </p:nvSpPr>
        <p:spPr>
          <a:xfrm>
            <a:off x="922338" y="5257800"/>
            <a:ext cx="10050462" cy="26736675"/>
          </a:xfrm>
          <a:prstGeom prst="roundRect">
            <a:avLst>
              <a:gd name="adj" fmla="val 5862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 userDrawn="1"/>
        </p:nvSpPr>
        <p:spPr>
          <a:xfrm>
            <a:off x="32918400" y="5257800"/>
            <a:ext cx="10050462" cy="26736675"/>
          </a:xfrm>
          <a:prstGeom prst="roundRect">
            <a:avLst>
              <a:gd name="adj" fmla="val 5862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>
            <a:off x="11583194" y="5267325"/>
            <a:ext cx="20724813" cy="26736675"/>
          </a:xfrm>
          <a:prstGeom prst="roundRect">
            <a:avLst>
              <a:gd name="adj" fmla="val 2853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iming>
    <p:tnLst>
      <p:par>
        <p:cTn id="1" dur="indefinite" restart="never" nodeType="tmRoot"/>
      </p:par>
    </p:tnLst>
  </p:timing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df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JPG"/><Relationship Id="rId4" Type="http://schemas.openxmlformats.org/officeDocument/2006/relationships/image" Target="../media/image6.JP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 Placeholder 110"/>
          <p:cNvSpPr>
            <a:spLocks noGrp="1"/>
          </p:cNvSpPr>
          <p:nvPr>
            <p:ph type="body" sz="quarter" idx="10"/>
          </p:nvPr>
        </p:nvSpPr>
        <p:spPr>
          <a:xfrm>
            <a:off x="922341" y="7050651"/>
            <a:ext cx="10056813" cy="20097787"/>
          </a:xfrm>
        </p:spPr>
        <p:txBody>
          <a:bodyPr/>
          <a:lstStyle/>
          <a:p>
            <a:r>
              <a:rPr lang="en-US" sz="4000" dirty="0" smtClean="0"/>
              <a:t>	</a:t>
            </a:r>
          </a:p>
          <a:p>
            <a:pPr>
              <a:lnSpc>
                <a:spcPct val="150000"/>
              </a:lnSpc>
            </a:pPr>
            <a:r>
              <a:rPr lang="en-US" sz="4000" dirty="0"/>
              <a:t>	</a:t>
            </a:r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Broker-dealers were at the epicenter of the 2007-09 financial crisis. </a:t>
            </a:r>
          </a:p>
          <a:p>
            <a:pPr>
              <a:lnSpc>
                <a:spcPct val="150000"/>
              </a:lnSpc>
            </a:pPr>
            <a:endParaRPr lang="en-US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Basel Committee designed the Liquidity Coverage Ratio (LCR) rule to avoid another liquidity crisis. </a:t>
            </a:r>
          </a:p>
          <a:p>
            <a:pPr>
              <a:lnSpc>
                <a:spcPct val="150000"/>
              </a:lnSpc>
            </a:pPr>
            <a:endParaRPr lang="en-US" sz="4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LCR requires financial institutions to have enough liquidity to withstand a 30-day run.</a:t>
            </a:r>
          </a:p>
          <a:p>
            <a:pPr>
              <a:lnSpc>
                <a:spcPct val="150000"/>
              </a:lnSpc>
            </a:pPr>
            <a:endParaRPr lang="en-US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In this paper we study the effects of the LCR on broker-dealers: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they more stable now?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they have enough liquidity?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Did they de-risk after the crisis or wait for new regulations?</a:t>
            </a:r>
          </a:p>
          <a:p>
            <a:pPr marL="1142942" lvl="1" indent="0">
              <a:lnSpc>
                <a:spcPct val="150000"/>
              </a:lnSpc>
              <a:buNone/>
            </a:pPr>
            <a:endParaRPr lang="en-US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2" name="Text Placeholder 111"/>
          <p:cNvSpPr>
            <a:spLocks noGrp="1"/>
          </p:cNvSpPr>
          <p:nvPr>
            <p:ph type="body" sz="quarter" idx="11"/>
          </p:nvPr>
        </p:nvSpPr>
        <p:spPr>
          <a:xfrm>
            <a:off x="922341" y="5295007"/>
            <a:ext cx="10048875" cy="861766"/>
          </a:xfrm>
        </p:spPr>
        <p:txBody>
          <a:bodyPr/>
          <a:lstStyle/>
          <a:p>
            <a:r>
              <a:rPr lang="en-US" sz="4400" dirty="0" smtClean="0"/>
              <a:t>MOTIVATION</a:t>
            </a:r>
            <a:endParaRPr lang="en-US" sz="4400" dirty="0"/>
          </a:p>
        </p:txBody>
      </p:sp>
      <p:sp>
        <p:nvSpPr>
          <p:cNvPr id="117" name="Text Placeholder 116"/>
          <p:cNvSpPr>
            <a:spLocks noGrp="1"/>
          </p:cNvSpPr>
          <p:nvPr>
            <p:ph type="body" sz="quarter" idx="21"/>
          </p:nvPr>
        </p:nvSpPr>
        <p:spPr>
          <a:xfrm>
            <a:off x="11587162" y="6204287"/>
            <a:ext cx="31370423" cy="846363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0" name="Text Placeholder 119"/>
          <p:cNvSpPr>
            <a:spLocks noGrp="1"/>
          </p:cNvSpPr>
          <p:nvPr>
            <p:ph type="body" sz="quarter" idx="24"/>
          </p:nvPr>
        </p:nvSpPr>
        <p:spPr>
          <a:xfrm>
            <a:off x="11561869" y="20622599"/>
            <a:ext cx="20720050" cy="10981351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2" name="Text Placeholder 121"/>
              <p:cNvSpPr>
                <a:spLocks noGrp="1"/>
              </p:cNvSpPr>
              <p:nvPr>
                <p:ph type="body" sz="quarter" idx="26"/>
              </p:nvPr>
            </p:nvSpPr>
            <p:spPr>
              <a:xfrm>
                <a:off x="32905536" y="6213310"/>
                <a:ext cx="10047018" cy="10322804"/>
              </a:xfrm>
            </p:spPr>
            <p:txBody>
              <a:bodyPr/>
              <a:lstStyle/>
              <a:p>
                <a:r>
                  <a:rPr lang="en-US" sz="3600" dirty="0">
                    <a:solidFill>
                      <a:schemeClr val="bg2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Basel implementation</a:t>
                </a:r>
                <a:r>
                  <a:rPr lang="en-US" sz="3600" dirty="0" smtClean="0">
                    <a:solidFill>
                      <a:schemeClr val="bg2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: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36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Followed by EU &amp; JP dealers</a:t>
                </a:r>
                <a:endParaRPr lang="en-US" sz="3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36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Based on quarterly </a:t>
                </a:r>
                <a:r>
                  <a:rPr lang="en-US" sz="36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average </a:t>
                </a:r>
                <a:r>
                  <a:rPr lang="en-US" sz="36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of </a:t>
                </a:r>
                <a:r>
                  <a:rPr lang="en-US" sz="36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month-ends</a:t>
                </a:r>
                <a:endParaRPr lang="en-US" sz="3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3600" dirty="0" smtClean="0">
                    <a:solidFill>
                      <a:srgbClr val="FF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Jan 2015: LCR </a:t>
                </a:r>
                <a14:m>
                  <m:oMath xmlns:m="http://schemas.openxmlformats.org/officeDocument/2006/math">
                    <m:r>
                      <a:rPr lang="en-US" sz="360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≥</m:t>
                    </m:r>
                  </m:oMath>
                </a14:m>
                <a:r>
                  <a:rPr lang="en-US" sz="3600" dirty="0">
                    <a:solidFill>
                      <a:srgbClr val="FF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60% </a:t>
                </a:r>
                <a:r>
                  <a:rPr lang="en-US" sz="36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+ 10% each year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36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Jan 2019: LCR </a:t>
                </a:r>
                <a14:m>
                  <m:oMath xmlns:m="http://schemas.openxmlformats.org/officeDocument/2006/math">
                    <m:r>
                      <a:rPr lang="en-US" sz="360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≥</m:t>
                    </m:r>
                  </m:oMath>
                </a14:m>
                <a:r>
                  <a:rPr lang="en-US" sz="36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100</a:t>
                </a:r>
                <a:r>
                  <a:rPr lang="en-US" sz="36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%</a:t>
                </a:r>
                <a:endParaRPr lang="en-US" sz="3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/>
                <a:endParaRPr lang="en-US" sz="3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/>
                <a:r>
                  <a:rPr lang="en-US" sz="3600" dirty="0">
                    <a:solidFill>
                      <a:schemeClr val="bg2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U.S. implementation is more stringent</a:t>
                </a:r>
                <a:r>
                  <a:rPr lang="en-US" sz="36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: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36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Followed by US dealers</a:t>
                </a:r>
                <a:endParaRPr lang="en-US" sz="3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36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Based on daily averages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3600" dirty="0" smtClean="0">
                    <a:solidFill>
                      <a:srgbClr val="FF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Jan 2015: </a:t>
                </a:r>
                <a:r>
                  <a:rPr lang="en-US" sz="3600" dirty="0">
                    <a:solidFill>
                      <a:srgbClr val="FF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LCR </a:t>
                </a:r>
                <a14:m>
                  <m:oMath xmlns:m="http://schemas.openxmlformats.org/officeDocument/2006/math">
                    <m:r>
                      <a:rPr lang="en-US" sz="360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≥</m:t>
                    </m:r>
                  </m:oMath>
                </a14:m>
                <a:r>
                  <a:rPr lang="en-US" sz="3600" dirty="0">
                    <a:solidFill>
                      <a:srgbClr val="FF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80%</a:t>
                </a:r>
                <a:r>
                  <a:rPr lang="en-US" sz="36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+ 10% each year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36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Jan 2017: LCR </a:t>
                </a:r>
                <a14:m>
                  <m:oMath xmlns:m="http://schemas.openxmlformats.org/officeDocument/2006/math">
                    <m:r>
                      <a:rPr lang="en-US" sz="3600">
                        <a:latin typeface="Cambria Math" panose="02040503050406030204" pitchFamily="18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≥</m:t>
                    </m:r>
                  </m:oMath>
                </a14:m>
                <a:r>
                  <a:rPr lang="en-US" sz="36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100</a:t>
                </a:r>
                <a:r>
                  <a:rPr lang="en-US" sz="36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%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endParaRPr lang="en-US" sz="3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/>
                <a:r>
                  <a:rPr lang="en-US" sz="36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Use a Diff-in-Diff strategy: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3600" dirty="0" smtClean="0">
                    <a:solidFill>
                      <a:schemeClr val="bg2">
                        <a:lumMod val="50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US vs Basel 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36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Post announcement (</a:t>
                </a:r>
                <a:r>
                  <a:rPr lang="en-US" sz="3600" dirty="0" smtClean="0">
                    <a:solidFill>
                      <a:srgbClr val="FF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Post implementation</a:t>
                </a:r>
                <a:r>
                  <a:rPr lang="en-US" sz="36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)</a:t>
                </a:r>
                <a:endParaRPr lang="en-US" sz="3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122" name="Text Placeholder 12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26"/>
              </p:nvPr>
            </p:nvSpPr>
            <p:spPr>
              <a:xfrm>
                <a:off x="32905536" y="6213310"/>
                <a:ext cx="10047018" cy="10322804"/>
              </a:xfrm>
              <a:blipFill>
                <a:blip r:embed="rId2"/>
                <a:stretch>
                  <a:fillRect l="-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3" name="Text Placeholder 122"/>
          <p:cNvSpPr>
            <a:spLocks noGrp="1"/>
          </p:cNvSpPr>
          <p:nvPr>
            <p:ph type="body" sz="quarter" idx="27"/>
          </p:nvPr>
        </p:nvSpPr>
        <p:spPr>
          <a:xfrm>
            <a:off x="32946438" y="18410205"/>
            <a:ext cx="10047018" cy="9764747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5" name="Text Placeholder 12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126" name="Text Placeholder 12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127" name="Text Placeholder 126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8" name="Text Placeholder 127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0" name="Text Placeholder 129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1" name="Text Placeholder 130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2" name="Text Placeholder 131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3" name="Text Placeholder 132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4" name="Text Placeholder 133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5" name="Text Placeholder 134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6" name="Text Placeholder 135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7" name="Text Placeholder 136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8" name="Text Placeholder 137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9" name="Text Placeholder 138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7" name="Picture Placeholder 166"/>
          <p:cNvPicPr>
            <a:picLocks noGrp="1" noChangeAspect="1"/>
          </p:cNvPicPr>
          <p:nvPr>
            <p:ph type="pic" sz="quarter" idx="1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10" b="19410"/>
          <a:stretch>
            <a:fillRect/>
          </a:stretch>
        </p:blipFill>
        <p:spPr/>
      </p:pic>
      <p:pic>
        <p:nvPicPr>
          <p:cNvPr id="168" name="Picture Placeholder 167"/>
          <p:cNvPicPr>
            <a:picLocks noGrp="1" noChangeAspect="1"/>
          </p:cNvPicPr>
          <p:nvPr>
            <p:ph type="pic" sz="quarter" idx="12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1" r="1781"/>
          <a:stretch>
            <a:fillRect/>
          </a:stretch>
        </p:blipFill>
        <p:spPr/>
      </p:pic>
      <p:pic>
        <p:nvPicPr>
          <p:cNvPr id="169" name="Picture Placeholder 168"/>
          <p:cNvPicPr>
            <a:picLocks noGrp="1" noChangeAspect="1"/>
          </p:cNvPicPr>
          <p:nvPr>
            <p:ph type="pic" sz="quarter" idx="127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1" r="1781"/>
          <a:stretch>
            <a:fillRect/>
          </a:stretch>
        </p:blipFill>
        <p:spPr/>
      </p:pic>
      <p:pic>
        <p:nvPicPr>
          <p:cNvPr id="170" name="Picture Placeholder 169"/>
          <p:cNvPicPr>
            <a:picLocks noGrp="1" noChangeAspect="1"/>
          </p:cNvPicPr>
          <p:nvPr>
            <p:ph type="pic" sz="quarter" idx="128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1" r="1781"/>
          <a:stretch>
            <a:fillRect/>
          </a:stretch>
        </p:blipFill>
        <p:spPr/>
      </p:pic>
      <p:pic>
        <p:nvPicPr>
          <p:cNvPr id="171" name="Picture Placeholder 170"/>
          <p:cNvPicPr>
            <a:picLocks noGrp="1" noChangeAspect="1"/>
          </p:cNvPicPr>
          <p:nvPr>
            <p:ph type="pic" sz="quarter" idx="129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1" b="25941"/>
          <a:stretch>
            <a:fillRect/>
          </a:stretch>
        </p:blipFill>
        <p:spPr/>
      </p:pic>
      <p:pic>
        <p:nvPicPr>
          <p:cNvPr id="228" name="Picture Placeholder 227"/>
          <p:cNvPicPr>
            <a:picLocks noGrp="1" noChangeAspect="1"/>
          </p:cNvPicPr>
          <p:nvPr>
            <p:ph type="pic" sz="quarter" idx="130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1" r="1781"/>
          <a:stretch>
            <a:fillRect/>
          </a:stretch>
        </p:blipFill>
        <p:spPr/>
      </p:pic>
      <p:pic>
        <p:nvPicPr>
          <p:cNvPr id="233" name="Picture Placeholder 232"/>
          <p:cNvPicPr>
            <a:picLocks noGrp="1" noChangeAspect="1"/>
          </p:cNvPicPr>
          <p:nvPr>
            <p:ph type="pic" sz="quarter" idx="13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8" r="3178"/>
          <a:stretch>
            <a:fillRect/>
          </a:stretch>
        </p:blipFill>
        <p:spPr/>
      </p:pic>
      <p:pic>
        <p:nvPicPr>
          <p:cNvPr id="235" name="Picture Placeholder 234"/>
          <p:cNvPicPr>
            <a:picLocks noGrp="1" noChangeAspect="1"/>
          </p:cNvPicPr>
          <p:nvPr>
            <p:ph type="pic" sz="quarter" idx="13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8" r="3178"/>
          <a:stretch>
            <a:fillRect/>
          </a:stretch>
        </p:blipFill>
        <p:spPr/>
      </p:pic>
      <p:pic>
        <p:nvPicPr>
          <p:cNvPr id="238" name="Picture Placeholder 237"/>
          <p:cNvPicPr>
            <a:picLocks noGrp="1" noChangeAspect="1"/>
          </p:cNvPicPr>
          <p:nvPr>
            <p:ph type="pic" sz="quarter" idx="133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1" b="761"/>
          <a:stretch>
            <a:fillRect/>
          </a:stretch>
        </p:blipFill>
        <p:spPr/>
      </p:pic>
      <p:sp>
        <p:nvSpPr>
          <p:cNvPr id="148" name="Picture Placeholder 147"/>
          <p:cNvSpPr>
            <a:spLocks noGrp="1"/>
          </p:cNvSpPr>
          <p:nvPr>
            <p:ph type="pic" sz="quarter" idx="134"/>
          </p:nvPr>
        </p:nvSpPr>
        <p:spPr/>
      </p:sp>
      <p:sp>
        <p:nvSpPr>
          <p:cNvPr id="150" name="Text Placeholder 149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1" name="Text Placeholder 150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2" name="Text Placeholder 151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3" name="Text Placeholder 152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4" name="Text Placeholder 153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5" name="Text Placeholder 154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6" name="Text Placeholder 155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7" name="Text Placeholder 156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8" name="Text Placeholder 157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9" name="Text Placeholder 158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0" name="Text Placeholder 159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1" name="Text Placeholder 160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2" name="Text Placeholder 161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3" name="Text Placeholder 162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150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Board of Governors of the Federal Reserve</a:t>
            </a:r>
            <a:br>
              <a:rPr lang="en-US" smtClean="0"/>
            </a:br>
            <a:r>
              <a:rPr lang="en-US" sz="5200" smtClean="0"/>
              <a:t>Disclaimer: these are the views of the authors and do not necessarily reflect those of the Federal Reserve System</a:t>
            </a:r>
            <a:endParaRPr lang="en-US" sz="5200" dirty="0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151"/>
          </p:nvPr>
        </p:nvSpPr>
        <p:spPr>
          <a:xfrm>
            <a:off x="5931798" y="2090934"/>
            <a:ext cx="31998968" cy="1280160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Marco Macchiavelli &amp; Luke Pettit</a:t>
            </a:r>
            <a:endParaRPr lang="en-US" dirty="0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15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Liquidity Regulation and Financial Intermediaries</a:t>
            </a:r>
            <a:endParaRPr lang="en-US" dirty="0"/>
          </a:p>
        </p:txBody>
      </p:sp>
      <p:sp>
        <p:nvSpPr>
          <p:cNvPr id="231" name="Text Placeholder 230"/>
          <p:cNvSpPr>
            <a:spLocks noGrp="1"/>
          </p:cNvSpPr>
          <p:nvPr>
            <p:ph type="body" sz="quarter" idx="25"/>
          </p:nvPr>
        </p:nvSpPr>
        <p:spPr>
          <a:xfrm>
            <a:off x="32905536" y="5295008"/>
            <a:ext cx="10047018" cy="861766"/>
          </a:xfrm>
        </p:spPr>
        <p:txBody>
          <a:bodyPr/>
          <a:lstStyle/>
          <a:p>
            <a:r>
              <a:rPr lang="en-US" sz="4400" dirty="0" smtClean="0"/>
              <a:t>IDENTIFICATION</a:t>
            </a:r>
          </a:p>
        </p:txBody>
      </p:sp>
      <p:pic>
        <p:nvPicPr>
          <p:cNvPr id="239" name="Picture Placeholder 238"/>
          <p:cNvPicPr>
            <a:picLocks noGrp="1" noChangeAspect="1"/>
          </p:cNvPicPr>
          <p:nvPr>
            <p:ph type="pic" sz="quarter" idx="135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1" b="761"/>
          <a:stretch>
            <a:fillRect/>
          </a:stretch>
        </p:blipFill>
        <p:spPr>
          <a:xfrm>
            <a:off x="11598962" y="5725890"/>
            <a:ext cx="20708252" cy="13834924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0" name="Text Placeholder 239"/>
              <p:cNvSpPr>
                <a:spLocks noGrp="1"/>
              </p:cNvSpPr>
              <p:nvPr>
                <p:ph type="body" sz="quarter" idx="23"/>
              </p:nvPr>
            </p:nvSpPr>
            <p:spPr>
              <a:xfrm>
                <a:off x="11587164" y="19560816"/>
                <a:ext cx="20720050" cy="11357334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𝐿𝐶𝑅</m:t>
                      </m:r>
                      <m:r>
                        <a:rPr lang="en-US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=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4400" i="1" smtClean="0"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𝐻𝑄𝐿𝐴</m:t>
                          </m:r>
                        </m:num>
                        <m:den>
                          <m:r>
                            <a:rPr lang="en-US" sz="4400" b="0" i="1" smtClean="0"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30 </m:t>
                          </m:r>
                          <m:r>
                            <a:rPr lang="en-US" sz="4400" b="0" i="1" smtClean="0"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𝐷𝑎𝑦</m:t>
                          </m:r>
                          <m:r>
                            <a:rPr lang="en-US" sz="4400" b="0" i="1" smtClean="0"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 </m:t>
                          </m:r>
                          <m:r>
                            <a:rPr lang="en-US" sz="4400" b="0" i="1" smtClean="0"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𝑁𝑒𝑡</m:t>
                          </m:r>
                          <m:r>
                            <a:rPr lang="en-US" sz="4400" b="0" i="1" smtClean="0"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 </m:t>
                          </m:r>
                          <m:r>
                            <a:rPr lang="en-US" sz="4400" b="0" i="1" smtClean="0"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𝐶𝑎𝑠h</m:t>
                          </m:r>
                          <m:r>
                            <a:rPr lang="en-US" sz="4400" b="0" i="1" smtClean="0"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 </m:t>
                          </m:r>
                          <m:r>
                            <a:rPr lang="en-US" sz="4400" b="0" i="1" smtClean="0"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𝑂𝑢𝑡𝑓𝑙𝑜𝑤</m:t>
                          </m:r>
                          <m:r>
                            <a:rPr lang="en-US" sz="4400" b="0" i="1" smtClean="0">
                              <a:latin typeface="Cambria Math" panose="02040503050406030204" pitchFamily="18" charset="0"/>
                              <a:ea typeface="Tahoma" panose="020B0604030504040204" pitchFamily="34" charset="0"/>
                              <a:cs typeface="Tahoma" panose="020B0604030504040204" pitchFamily="34" charset="0"/>
                            </a:rPr>
                            <m:t> </m:t>
                          </m:r>
                        </m:den>
                      </m:f>
                      <m:r>
                        <a:rPr lang="en-US" sz="4400" b="0" i="1" smtClean="0">
                          <a:latin typeface="Cambria Math" panose="020405030504060302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ahoma" panose="020B0604030504040204" pitchFamily="34" charset="0"/>
                        </a:rPr>
                        <m:t>≥100</m:t>
                      </m:r>
                    </m:oMath>
                  </m:oMathPara>
                </a14:m>
                <a:endParaRPr lang="en-US" sz="44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endPara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r>
                  <a:rPr lang="en-US" sz="40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HQLA unencumbered &amp; can be monetized: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40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Level 1 (0% haircut) – Treasuries, Ginnies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40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Level 2A (15% haircut) – Agencies, Upper-IG Corporate Debt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40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Level 2B (50% haircut) – Lower-IG Corporate Debt, Select Equities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endParaRPr lang="en-US" sz="40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/>
                <a:r>
                  <a:rPr lang="en-US" sz="40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Run-offs for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ahoma" panose="020B0604030504040204" pitchFamily="34" charset="0"/>
                      </a:rPr>
                      <m:t>≤</m:t>
                    </m:r>
                  </m:oMath>
                </a14:m>
                <a:r>
                  <a:rPr lang="en-US" sz="40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30-day Repos (outflows) and Rev Repos (inflows):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40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L1 collateral (0% runoff); L2A </a:t>
                </a:r>
                <a:r>
                  <a:rPr lang="en-US" sz="4000" dirty="0" err="1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collat</a:t>
                </a:r>
                <a:r>
                  <a:rPr lang="en-US" sz="40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(15% runoff); L2B </a:t>
                </a:r>
                <a:r>
                  <a:rPr lang="en-US" sz="4000" dirty="0" err="1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collat</a:t>
                </a:r>
                <a:r>
                  <a:rPr lang="en-US" sz="40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(50% runoff).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endParaRPr lang="en-US" sz="40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/>
                <a:r>
                  <a:rPr lang="en-US" sz="4000" dirty="0" smtClean="0">
                    <a:solidFill>
                      <a:srgbClr val="FF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INCENTIVES: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40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Term out repos backed by low-quality collateral (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ahoma" panose="020B0604030504040204" pitchFamily="34" charset="0"/>
                      </a:rPr>
                      <m:t>↓</m:t>
                    </m:r>
                  </m:oMath>
                </a14:m>
                <a:r>
                  <a:rPr lang="en-US" sz="40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Outflows)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40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Unencumber high-quality assets (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ahoma" panose="020B0604030504040204" pitchFamily="34" charset="0"/>
                      </a:rPr>
                      <m:t>↑</m:t>
                    </m:r>
                  </m:oMath>
                </a14:m>
                <a:r>
                  <a:rPr lang="en-US" sz="40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HQLA)</a:t>
                </a:r>
                <a:endParaRPr lang="en-US" sz="40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40" name="Text Placeholder 23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23"/>
              </p:nvPr>
            </p:nvSpPr>
            <p:spPr>
              <a:xfrm>
                <a:off x="11587164" y="19560816"/>
                <a:ext cx="20720050" cy="11357334"/>
              </a:xfrm>
              <a:blipFill>
                <a:blip r:embed="rId8"/>
                <a:stretch>
                  <a:fillRect l="-3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2" name="Text Placeholder 230"/>
          <p:cNvSpPr>
            <a:spLocks noGrp="1"/>
          </p:cNvSpPr>
          <p:nvPr>
            <p:ph type="body" sz="quarter" idx="25"/>
          </p:nvPr>
        </p:nvSpPr>
        <p:spPr>
          <a:xfrm>
            <a:off x="32987340" y="17426235"/>
            <a:ext cx="10047018" cy="861766"/>
          </a:xfrm>
        </p:spPr>
        <p:txBody>
          <a:bodyPr/>
          <a:lstStyle/>
          <a:p>
            <a:r>
              <a:rPr lang="en-US" sz="4400" dirty="0" smtClean="0"/>
              <a:t>FINDINGS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3" name="Text Placeholder 121"/>
              <p:cNvSpPr>
                <a:spLocks noGrp="1"/>
              </p:cNvSpPr>
              <p:nvPr>
                <p:ph type="body" sz="quarter" idx="26"/>
              </p:nvPr>
            </p:nvSpPr>
            <p:spPr>
              <a:xfrm>
                <a:off x="32921143" y="18535236"/>
                <a:ext cx="10047018" cy="13355088"/>
              </a:xfrm>
            </p:spPr>
            <p:txBody>
              <a:bodyPr/>
              <a:lstStyle/>
              <a:p>
                <a:r>
                  <a:rPr lang="en-US" sz="40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0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A more stringent LCR leads to: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endParaRPr lang="en-US" sz="40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/>
                <a:r>
                  <a:rPr lang="en-US" sz="40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Term structure changes in triparty repos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40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Unchanged for Treasury repos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40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Term out lower-quality repos              (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ahoma" panose="020B0604030504040204" pitchFamily="34" charset="0"/>
                      </a:rPr>
                      <m:t>↓</m:t>
                    </m:r>
                  </m:oMath>
                </a14:m>
                <a:r>
                  <a:rPr lang="en-US" sz="40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Outflows</a:t>
                </a:r>
                <a:r>
                  <a:rPr lang="en-US" sz="40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)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endParaRPr lang="en-US" sz="40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/>
                <a:r>
                  <a:rPr lang="en-US" sz="40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Increase in liquidity pools (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ahoma" panose="020B0604030504040204" pitchFamily="34" charset="0"/>
                      </a:rPr>
                      <m:t>↑</m:t>
                    </m:r>
                  </m:oMath>
                </a14:m>
                <a:r>
                  <a:rPr lang="en-US" sz="40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HQLA</a:t>
                </a:r>
                <a:r>
                  <a:rPr lang="en-US" sz="40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)</a:t>
                </a:r>
              </a:p>
              <a:p>
                <a:pPr marL="0" indent="0"/>
                <a:endParaRPr lang="en-US" sz="40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/>
                <a:r>
                  <a:rPr lang="en-US" sz="40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Less collateral upgrades for clients           (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ahoma" panose="020B0604030504040204" pitchFamily="34" charset="0"/>
                      </a:rPr>
                      <m:t>↑</m:t>
                    </m:r>
                  </m:oMath>
                </a14:m>
                <a:r>
                  <a:rPr lang="en-US" sz="40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0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HQLA)</a:t>
                </a:r>
              </a:p>
              <a:p>
                <a:pPr marL="0" indent="0"/>
                <a:endParaRPr lang="en-US" sz="40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/>
                <a:r>
                  <a:rPr lang="en-US" sz="40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Significant de-risking occurred post-crisis but pre-regulations: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40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Corporate inventories rely much less on repo financing </a:t>
                </a:r>
                <a:r>
                  <a:rPr lang="en-US" sz="40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ahoma" panose="020B0604030504040204" pitchFamily="34" charset="0"/>
                      </a:rPr>
                      <m:t>↓</m:t>
                    </m:r>
                  </m:oMath>
                </a14:m>
                <a:r>
                  <a:rPr lang="en-US" sz="40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000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fire-sale risk)</a:t>
                </a:r>
                <a:endParaRPr lang="en-US" sz="40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1142942" lvl="1" indent="0">
                  <a:buNone/>
                </a:pPr>
                <a:endParaRPr lang="en-US" sz="3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43" name="Text Placeholder 12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26"/>
              </p:nvPr>
            </p:nvSpPr>
            <p:spPr>
              <a:xfrm>
                <a:off x="32921143" y="18535236"/>
                <a:ext cx="10047018" cy="13355088"/>
              </a:xfrm>
              <a:blipFill>
                <a:blip r:embed="rId9"/>
                <a:stretch>
                  <a:fillRect l="-788" r="-7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521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6x48-Template-V2b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ssic 3 Columns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assic - Wide Cente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36x48-Template-V2b</Template>
  <TotalTime>1185</TotalTime>
  <Words>172</Words>
  <Application>Microsoft Office PowerPoint</Application>
  <PresentationFormat>Custom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Cambria Math</vt:lpstr>
      <vt:lpstr>Tahoma</vt:lpstr>
      <vt:lpstr>Times New Roman</vt:lpstr>
      <vt:lpstr>Trebuchet MS</vt:lpstr>
      <vt:lpstr>36x48-Template-V2b</vt:lpstr>
      <vt:lpstr>1_Classic 3 Columns</vt:lpstr>
      <vt:lpstr>Classic - Wide Center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dc:description>This template is the property of PosterPresentations.com. Call us if you need help with this poster template._x000d_
1-866-649-3004           _x000d_
 (c)PosterPresentations.com</dc:description>
  <cp:lastModifiedBy>Marco Macchiavelli</cp:lastModifiedBy>
  <cp:revision>35</cp:revision>
  <dcterms:created xsi:type="dcterms:W3CDTF">2012-02-03T19:11:35Z</dcterms:created>
  <dcterms:modified xsi:type="dcterms:W3CDTF">2019-08-14T13:09:25Z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bbcac5a1-908c-4886-bdcc-69d6426a4b63</vt:lpwstr>
  </property>
</Properties>
</file>