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8" r:id="rId1"/>
    <p:sldMasterId id="2147484660" r:id="rId2"/>
    <p:sldMasterId id="2147484672" r:id="rId3"/>
    <p:sldMasterId id="2147484685" r:id="rId4"/>
    <p:sldMasterId id="2147484700" r:id="rId5"/>
    <p:sldMasterId id="2147484717" r:id="rId6"/>
    <p:sldMasterId id="2147484729" r:id="rId7"/>
  </p:sldMasterIdLst>
  <p:notesMasterIdLst>
    <p:notesMasterId r:id="rId18"/>
  </p:notesMasterIdLst>
  <p:sldIdLst>
    <p:sldId id="257" r:id="rId8"/>
    <p:sldId id="266" r:id="rId9"/>
    <p:sldId id="260" r:id="rId10"/>
    <p:sldId id="261" r:id="rId11"/>
    <p:sldId id="262" r:id="rId12"/>
    <p:sldId id="263" r:id="rId13"/>
    <p:sldId id="258" r:id="rId14"/>
    <p:sldId id="259" r:id="rId15"/>
    <p:sldId id="264" r:id="rId16"/>
    <p:sldId id="26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08" autoAdjust="0"/>
  </p:normalViewPr>
  <p:slideViewPr>
    <p:cSldViewPr snapToGrid="0" snapToObjects="1">
      <p:cViewPr>
        <p:scale>
          <a:sx n="65" d="100"/>
          <a:sy n="65" d="100"/>
        </p:scale>
        <p:origin x="-64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8A9664-7CD9-4569-B281-052F38E0D7F2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CB4133-D3AB-4972-A8B0-A9BF8827C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7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E8EF17-F04F-465E-9B61-62902F40B0ED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C1A5E3-756F-48AD-A801-D0C1C77BD1F9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2B536-D70E-4754-AF77-E1C0977B3A22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C6DC68-0860-4984-96F8-732E7D0D43D1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15FBEC-B841-4406-B957-922E74FE425D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94982-F321-40D3-AFA8-A728201E7139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33AC66-2E15-44BA-9174-BB392FC4CF08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26B1B0-6244-4275-93E2-250D592C82AB}" type="slidenum">
              <a:rPr lang="en-US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7A00-FFE0-40E5-87CE-F3E3FA9BB007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3410-4FC7-4459-8476-031A4391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0565-F6B2-45DE-8A5B-589FF135180D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CDB2-7529-47B9-9215-3432FC24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5B1C-1655-4435-94DE-44CA36B2718F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C22DE-DF39-4326-881F-3507F175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8E39-6C79-471F-987A-7A6FB9A52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83C8-1AE7-40F7-A748-DD6613333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42A2-A1C1-48B6-A3C9-046665454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A6B5-5DB8-4262-B4EB-AA6898D6E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0E32-0CC0-4390-A865-B13459D02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2D17-5EC3-48C6-BF28-5A0D93333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A16C-31D6-4923-AED9-8EB564CBB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DB08-FDEC-4D72-B4A4-D9014FAC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320F-A786-4644-A51C-8BC07B63EEFC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5B776-058B-4FBC-929A-15F1628D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8463-7DB7-4B48-BD5F-D39A99D87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3CB2-DD02-4767-8FEE-3A512A6E9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05A6-62B5-4C75-8798-107F0C60A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CBA2-432E-4D1D-9429-9A7B1E5BE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8EC0-80E4-4141-AB2A-D7E481F01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7990-BC5E-4021-B3AA-A5C8508D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D4041-806B-486D-B23D-8B657B302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8464-3249-4F33-99CE-33D4A141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E6FE7-03C8-4F08-843C-A2CF3FA3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DB20E-F112-40F1-B051-A684A8235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0F07-9A40-4D0A-83A7-311250ECA920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D7948-A00E-4008-BEC0-46FFC6A3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434FC-6E69-4D16-8520-7EE79BADD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E8DD-88A7-4986-AEEE-E6B2E076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4FF16-9F42-4E9E-9F87-6A8DC88D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8EEBB-9CE4-46A6-A676-C38A0EDCE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3201-C214-487C-8980-B33EF8B2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EA04-CB0C-4F0A-AD44-79DE7C012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8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B14C9-B9DD-4424-90ED-4F951D3B6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2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05AFE-2F6B-4E63-AAB7-77EDD6F1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2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F37B-562D-4786-B962-446F52B41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66B8D-AE61-4DBB-8088-EF6CF06B0004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2450F-196E-46DC-8E27-5AF789903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2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8AF9-3FA7-4D33-AEBC-861CFA46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1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4A110-BC94-4D27-B3C1-C546EE2E6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1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7FEB9-26DC-483D-966A-CFA63088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78B3-ACC5-47F2-8B39-C4D2CAAD7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30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6056-890D-49BB-8E33-348D16456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A66F-D414-4C5B-AD62-6646ADC69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2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810A-A66A-47BB-BEB2-A3740FA67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D20E9-5A23-42FA-A402-5CB404FE6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16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A0C2-4311-4F0D-8D2A-89635E5B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ADEA-A358-4D3C-AC50-97B13E07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BDA7-DC99-47EA-AE86-43D423D1B5D2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6C2DF-AC90-4E7F-AE5E-0BCC2B2B8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81A-847C-4181-BDAA-7463E2FE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660">
            <a:off x="5138738" y="60007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9776">
            <a:off x="2073275" y="55562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790">
            <a:off x="3592513" y="936625"/>
            <a:ext cx="16097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635D-9EFF-4B64-BF62-5AB5E4B5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3210-0D75-435F-BC08-429CF8BFC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8D26-E4F7-420F-94C0-8199D3283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2159-34B9-441D-BC98-0E09ED557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29AEC-7E8C-42EF-9297-F5C6832D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BEF23-23EA-4655-BF5F-EEE6299A5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6096-E279-4EB2-9149-37CFC7CB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797675" y="538163"/>
            <a:ext cx="1808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0763-9CF0-4495-A6CC-5C9CE7349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E5BE-9581-4AB0-AB52-6F640813F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2B25-FA2A-4724-AC8F-5BEB16D615CE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C32D-1EE2-4911-9D19-8BC1BB72D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835775" y="279400"/>
            <a:ext cx="16954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5255">
            <a:off x="2865438" y="3182938"/>
            <a:ext cx="16970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2497-A8FF-4636-B1E9-6FFF5981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56A5-07A9-46A4-95E2-8C0450874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7427913" y="2619375"/>
            <a:ext cx="15811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6338888" y="604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4891088" y="985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0788-CA3D-4774-8987-066A7F03B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C7CE-53BC-404F-9CE4-3D38B014F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13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183F6-3099-44D7-A4D5-B1223947E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CDCD6-0C77-471E-B5C4-8E05A769B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39B6-2DE2-42A0-813B-833A9980E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DA8A-03DE-421D-97A2-D9ACD245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0891-99E8-4AE9-9EFA-4F3A3CF3E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C2AE1-26E9-45CC-A0BE-45158A9F8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3E25-D843-4777-8996-5CE23590FA8A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AB18A-0916-4F98-ABD7-043779A03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292F-6039-4BF6-BF6C-534BB8588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435C9-C57C-4B43-9320-96EB5114D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9D84-0028-466B-874E-26577B98B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91CE-0B38-49CE-B2FA-59692B714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9424-B07F-409F-8911-78E6773BF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0087-EBDB-4CA4-A4AD-51AC40E6D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AA73-1969-490D-8511-36568692A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9568-06D5-4BD5-BD64-247C84AD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1CA30-2329-4CCD-BAC6-FFDE0A201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49A9-1F39-4E5C-A91E-6A1B06993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17B1-00B2-4E35-A47C-7B74CFE3A4F2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7332-CFE3-4E4E-8AF4-949D35542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D90C-1E81-469B-B00C-2115E46D7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C1B7-CA78-45A5-89C6-3BCF196A7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D832-3F29-4F51-8B1C-570A338A7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3035-2A40-4B66-964B-CEA2DAFEB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DA794-E4AC-46FE-ADD9-2348C6E49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E2F43-3DA9-4F33-AD13-AE6F3077B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183A-5B40-46DD-9F3E-201F93276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C0F8-5124-439E-8495-4D8ABB4B3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96AAB-3551-4163-8388-96F5ED3B0FD3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6FD00-1BA2-4745-9751-10B439BF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F1B6AF-6678-4401-96F2-CFB2D95C4A89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3ACEE5-06A0-4C20-827C-E45D96DA4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3" r:id="rId2"/>
    <p:sldLayoutId id="2147484782" r:id="rId3"/>
    <p:sldLayoutId id="2147484781" r:id="rId4"/>
    <p:sldLayoutId id="2147484780" r:id="rId5"/>
    <p:sldLayoutId id="2147484779" r:id="rId6"/>
    <p:sldLayoutId id="2147484778" r:id="rId7"/>
    <p:sldLayoutId id="2147484777" r:id="rId8"/>
    <p:sldLayoutId id="2147484776" r:id="rId9"/>
    <p:sldLayoutId id="2147484775" r:id="rId10"/>
    <p:sldLayoutId id="2147484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421A87-D930-4512-9DBA-A8EF6BC67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17" r:id="rId1"/>
    <p:sldLayoutId id="2147484792" r:id="rId2"/>
    <p:sldLayoutId id="2147484818" r:id="rId3"/>
    <p:sldLayoutId id="2147484791" r:id="rId4"/>
    <p:sldLayoutId id="2147484819" r:id="rId5"/>
    <p:sldLayoutId id="2147484790" r:id="rId6"/>
    <p:sldLayoutId id="2147484789" r:id="rId7"/>
    <p:sldLayoutId id="2147484788" r:id="rId8"/>
    <p:sldLayoutId id="2147484787" r:id="rId9"/>
    <p:sldLayoutId id="2147484786" r:id="rId10"/>
    <p:sldLayoutId id="21474847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2A913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B0824B-40EF-42AF-9490-071598A7A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03" r:id="rId2"/>
    <p:sldLayoutId id="2147484802" r:id="rId3"/>
    <p:sldLayoutId id="2147484801" r:id="rId4"/>
    <p:sldLayoutId id="2147484800" r:id="rId5"/>
    <p:sldLayoutId id="2147484799" r:id="rId6"/>
    <p:sldLayoutId id="2147484798" r:id="rId7"/>
    <p:sldLayoutId id="2147484797" r:id="rId8"/>
    <p:sldLayoutId id="2147484796" r:id="rId9"/>
    <p:sldLayoutId id="2147484795" r:id="rId10"/>
    <p:sldLayoutId id="2147484794" r:id="rId11"/>
    <p:sldLayoutId id="21474847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fontAlgn="base">
        <a:spcBef>
          <a:spcPts val="20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D67C02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fontAlgn="base">
        <a:spcBef>
          <a:spcPts val="6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fontAlgn="base">
        <a:spcBef>
          <a:spcPts val="600"/>
        </a:spcBef>
        <a:spcAft>
          <a:spcPct val="0"/>
        </a:spcAft>
        <a:buClr>
          <a:srgbClr val="D67C02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fontAlgn="base">
        <a:spcBef>
          <a:spcPts val="6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E6FFA0-1961-43A3-B775-1DA865E0D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  <p:sldLayoutId id="2147484832" r:id="rId12"/>
    <p:sldLayoutId id="2147484833" r:id="rId13"/>
    <p:sldLayoutId id="214748483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79438" indent="-228600" algn="l" rtl="0" fontAlgn="base">
        <a:spcBef>
          <a:spcPts val="600"/>
        </a:spcBef>
        <a:spcAft>
          <a:spcPct val="0"/>
        </a:spcAft>
        <a:buClr>
          <a:srgbClr val="CDE0FB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080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36638" indent="-228600" algn="l" rtl="0" fontAlgn="base">
        <a:spcBef>
          <a:spcPts val="600"/>
        </a:spcBef>
        <a:spcAft>
          <a:spcPct val="0"/>
        </a:spcAft>
        <a:buClr>
          <a:srgbClr val="CDE0FB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265238" indent="-228600" algn="l" rtl="0" fontAlgn="base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TextPageOverlay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9050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538" y="6159500"/>
            <a:ext cx="105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36ED51-E033-4376-97FD-6588EF741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05" r:id="rId7"/>
    <p:sldLayoutId id="2147484804" r:id="rId8"/>
    <p:sldLayoutId id="2147484841" r:id="rId9"/>
    <p:sldLayoutId id="2147484842" r:id="rId10"/>
    <p:sldLayoutId id="2147484843" r:id="rId11"/>
    <p:sldLayoutId id="2147484844" r:id="rId12"/>
    <p:sldLayoutId id="2147484845" r:id="rId13"/>
    <p:sldLayoutId id="2147484846" r:id="rId14"/>
    <p:sldLayoutId id="2147484847" r:id="rId15"/>
    <p:sldLayoutId id="2147484848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9pPr>
    </p:titleStyle>
    <p:bodyStyle>
      <a:lvl1pPr marL="457200" indent="-457200" algn="l" rtl="0" fontAlgn="base">
        <a:spcBef>
          <a:spcPct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ct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ct val="0"/>
        </a:spcBef>
        <a:spcAft>
          <a:spcPts val="1000"/>
        </a:spcAft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D7EA41-7088-4FC6-B465-CED06748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5" r:id="rId2"/>
    <p:sldLayoutId id="2147484814" r:id="rId3"/>
    <p:sldLayoutId id="2147484813" r:id="rId4"/>
    <p:sldLayoutId id="2147484812" r:id="rId5"/>
    <p:sldLayoutId id="2147484811" r:id="rId6"/>
    <p:sldLayoutId id="2147484810" r:id="rId7"/>
    <p:sldLayoutId id="2147484809" r:id="rId8"/>
    <p:sldLayoutId id="2147484808" r:id="rId9"/>
    <p:sldLayoutId id="2147484807" r:id="rId10"/>
    <p:sldLayoutId id="21474848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D678AA-5A82-4BFA-B5D5-7231A2A6E05E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9593FF-D40E-4580-A45C-1B233FF70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  <p:sldLayoutId id="2147484860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6" title="Scribble map of US"/>
          <p:cNvPicPr>
            <a:picLocks noChangeAspect="1"/>
          </p:cNvPicPr>
          <p:nvPr/>
        </p:nvPicPr>
        <p:blipFill>
          <a:blip r:embed="rId3">
            <a:lum bright="40000" contrast="-80000"/>
          </a:blip>
          <a:srcRect/>
          <a:stretch>
            <a:fillRect/>
          </a:stretch>
        </p:blipFill>
        <p:spPr bwMode="auto">
          <a:xfrm>
            <a:off x="457200" y="1270000"/>
            <a:ext cx="82518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title="Photos of several c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67013"/>
            <a:ext cx="91154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44500" y="152400"/>
            <a:ext cx="8229600" cy="1066800"/>
          </a:xfrm>
        </p:spPr>
        <p:txBody>
          <a:bodyPr/>
          <a:lstStyle/>
          <a:p>
            <a:r>
              <a:rPr lang="en-US" sz="4000" b="1" dirty="0" smtClean="0">
                <a:latin typeface="Arial" charset="0"/>
                <a:cs typeface="Arial" charset="0"/>
              </a:rPr>
              <a:t>ORE Sales Process</a:t>
            </a:r>
            <a:endParaRPr lang="en-US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 title="A person looking at URL l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36" y="4181168"/>
            <a:ext cx="2925762" cy="1968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254000" dist="1016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3666" name="Rectangle 3"/>
          <p:cNvSpPr>
            <a:spLocks noChangeArrowheads="1"/>
          </p:cNvSpPr>
          <p:nvPr/>
        </p:nvSpPr>
        <p:spPr bwMode="auto">
          <a:xfrm>
            <a:off x="3505200" y="4718050"/>
            <a:ext cx="5105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Prescient – Frisco, TX &amp; Coral Gables, FL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http://www.fdiclistings.com</a:t>
            </a:r>
          </a:p>
          <a:p>
            <a:pPr lvl="1" algn="ctr"/>
            <a:endParaRPr lang="en-US" sz="1200" b="1" dirty="0">
              <a:solidFill>
                <a:srgbClr val="993300"/>
              </a:solidFill>
              <a:latin typeface="Calibri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Quantum – Houston, TX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800000"/>
                </a:solidFill>
                <a:latin typeface="Calibri" pitchFamily="34" charset="0"/>
              </a:rPr>
              <a:t>http://www.resolutionxpress.com</a:t>
            </a:r>
          </a:p>
        </p:txBody>
      </p:sp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4191000" y="444648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- AND -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76700" y="3672499"/>
            <a:ext cx="3962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fdic.gov web site: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800000"/>
                </a:solidFill>
              </a:rPr>
              <a:t>http://www2.fdic.gov/drrore</a:t>
            </a:r>
          </a:p>
        </p:txBody>
      </p:sp>
      <p:sp>
        <p:nvSpPr>
          <p:cNvPr id="113668" name="Text Box 6"/>
          <p:cNvSpPr txBox="1">
            <a:spLocks noChangeArrowheads="1"/>
          </p:cNvSpPr>
          <p:nvPr/>
        </p:nvSpPr>
        <p:spPr bwMode="auto">
          <a:xfrm>
            <a:off x="991266" y="2971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Web Sites Hosting FDIC ORE Properties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91266" y="1468438"/>
            <a:ext cx="66925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Disposition events such as Auctions, Sealed bids, retail sales </a:t>
            </a:r>
            <a:r>
              <a:rPr lang="en-US" sz="2000" dirty="0"/>
              <a:t>are highly publicized in print and internet </a:t>
            </a:r>
            <a:r>
              <a:rPr lang="en-US" sz="2000" dirty="0" smtClean="0"/>
              <a:t>media. You </a:t>
            </a:r>
            <a:r>
              <a:rPr lang="en-US" sz="2000" dirty="0"/>
              <a:t>can also find information on our web page.</a:t>
            </a:r>
          </a:p>
          <a:p>
            <a:pPr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325438"/>
            <a:ext cx="7162800" cy="1143000"/>
          </a:xfrm>
        </p:spPr>
        <p:txBody>
          <a:bodyPr/>
          <a:lstStyle/>
          <a:p>
            <a:r>
              <a:rPr lang="en-US" sz="3600" b="1" smtClean="0">
                <a:latin typeface="Arial" charset="0"/>
              </a:rPr>
              <a:t>Identifying Available Properties</a:t>
            </a:r>
            <a:r>
              <a:rPr lang="en-US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&amp; Disposition of Real &amp; Personal Property</a:t>
            </a:r>
          </a:p>
          <a:p>
            <a:r>
              <a:rPr lang="en-US" dirty="0" smtClean="0"/>
              <a:t>Oversight of all valuation &amp; environmental work of the Division</a:t>
            </a:r>
          </a:p>
          <a:p>
            <a:r>
              <a:rPr lang="en-US" dirty="0" smtClean="0"/>
              <a:t>We are located in: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Jacksonville, FL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Dallas, TX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Functions &amp; Physical Locations of the ORE Group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1921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 title="House with a question mark on i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1150" cy="2851150"/>
          </a:xfrm>
          <a:prstGeom prst="rect">
            <a:avLst/>
          </a:prstGeom>
          <a:effectLst>
            <a:outerShdw blurRad="2540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90625" y="2503488"/>
            <a:ext cx="7467600" cy="39241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cs typeface="+mn-cs"/>
              </a:rPr>
              <a:t>Engage full service Asset Management Contractors (ORE Contractors) that can manage and dispose real property from cradle to grave anywhere in the USA.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80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cs typeface="+mn-cs"/>
              </a:rPr>
              <a:t>These ORE Contractors hire subcontractors or engage in partnerships arrangements to manage and dispose the ORE.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cs typeface="+mn-cs"/>
              </a:rPr>
              <a:t>Like all prudent sellers, the FDIC guidelines requires that we obtain title work, an appraisal, environmental assessments, and surveys prior to marketing. It takes 45-60 days to place a property on the market. During this period we may market without a list price.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cs typeface="+mn-cs"/>
              </a:rPr>
              <a:t>Properties are secured and maintenance initiated. Our goal is to maintain our properties clean and presentable at all times.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25" y="1143000"/>
            <a:ext cx="6324600" cy="6858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ORE Business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 title="&quot;Sold&quot; sig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3759200"/>
            <a:ext cx="4114800" cy="3001963"/>
          </a:xfrm>
          <a:prstGeom prst="rect">
            <a:avLst/>
          </a:prstGeom>
          <a:effectLst>
            <a:outerShdw blurRad="254000" dist="762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1096963" y="1927225"/>
            <a:ext cx="7543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000" dirty="0" smtClean="0"/>
              <a:t>Existing Contracts are analyzed to ensure the transactions are: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Arms length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000" dirty="0" smtClean="0"/>
              <a:t>Makes business sense</a:t>
            </a:r>
          </a:p>
          <a:p>
            <a:pPr marL="342900" indent="-342900">
              <a:buFontTx/>
              <a:buChar char="•"/>
            </a:pPr>
            <a:endParaRPr lang="en-US" sz="2000" dirty="0" smtClean="0"/>
          </a:p>
          <a:p>
            <a:pPr marL="342900" indent="-342900">
              <a:buFontTx/>
              <a:buChar char="•"/>
            </a:pPr>
            <a:r>
              <a:rPr lang="en-US" sz="2000" dirty="0" smtClean="0"/>
              <a:t>Existing listing/property management </a:t>
            </a:r>
            <a:r>
              <a:rPr lang="en-US" sz="2000" dirty="0"/>
              <a:t>agreements are either:</a:t>
            </a:r>
          </a:p>
          <a:p>
            <a:pPr marL="342900" indent="-342900"/>
            <a:endParaRPr lang="en-US" sz="2000" dirty="0"/>
          </a:p>
          <a:p>
            <a:pPr marL="800100" lvl="1" indent="-342900">
              <a:buFontTx/>
              <a:buChar char="•"/>
            </a:pPr>
            <a:r>
              <a:rPr lang="en-US" sz="2000" dirty="0"/>
              <a:t>kept in place</a:t>
            </a:r>
          </a:p>
          <a:p>
            <a:pPr marL="800100" lvl="1" indent="-342900">
              <a:buFontTx/>
              <a:buChar char="•"/>
            </a:pPr>
            <a:r>
              <a:rPr lang="en-US" sz="2000" dirty="0"/>
              <a:t>re-negotiated by the ORE Contractor</a:t>
            </a:r>
          </a:p>
          <a:p>
            <a:pPr marL="800100" lvl="1" indent="-342900">
              <a:buFontTx/>
              <a:buChar char="•"/>
            </a:pPr>
            <a:r>
              <a:rPr lang="en-US" sz="2000" dirty="0"/>
              <a:t>repudiated if considered onerous to the receiver</a:t>
            </a:r>
          </a:p>
          <a:p>
            <a:pPr marL="1257300" lvl="2" indent="-342900"/>
            <a:endParaRPr lang="en-US" sz="2000" dirty="0"/>
          </a:p>
          <a:p>
            <a:pPr marL="342900" indent="-342900">
              <a:spcBef>
                <a:spcPct val="50000"/>
              </a:spcBef>
            </a:pPr>
            <a:endParaRPr lang="en-US" sz="2000" b="1" dirty="0"/>
          </a:p>
        </p:txBody>
      </p:sp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366713"/>
            <a:ext cx="7543800" cy="11430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What Happens with ORE Acquired from a Failed Financial Institution?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7523" name="Picture 2" title="A thinking person with a giant question mark behind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9888" y="3200400"/>
            <a:ext cx="3848101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 title="Box highlight two bullet lists"/>
          <p:cNvSpPr txBox="1"/>
          <p:nvPr/>
        </p:nvSpPr>
        <p:spPr>
          <a:xfrm>
            <a:off x="1932039" y="1243640"/>
            <a:ext cx="6397573" cy="9096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2133600" y="1243640"/>
            <a:ext cx="6477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dirty="0" smtClean="0"/>
              <a:t>We are a willing seller seeking to maximize value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dirty="0" smtClean="0"/>
              <a:t>We have to </a:t>
            </a:r>
            <a:r>
              <a:rPr lang="en-US" u="sng" dirty="0" smtClean="0"/>
              <a:t>market</a:t>
            </a:r>
            <a:r>
              <a:rPr lang="en-US" dirty="0" smtClean="0"/>
              <a:t> before we can sell a property</a:t>
            </a:r>
          </a:p>
          <a:p>
            <a:pPr marL="342900" indent="-342900">
              <a:buFontTx/>
              <a:buChar char="•"/>
            </a:pPr>
            <a:endParaRPr lang="en-US" dirty="0" smtClean="0"/>
          </a:p>
          <a:p>
            <a:pPr marL="342900" indent="-342900">
              <a:buFontTx/>
              <a:buChar char="•"/>
            </a:pPr>
            <a:r>
              <a:rPr lang="en-US" dirty="0" smtClean="0"/>
              <a:t>Upon </a:t>
            </a:r>
            <a:r>
              <a:rPr lang="en-US" dirty="0"/>
              <a:t>acquisition, the asset is listed with a broker. It may not have a list price as we will be in the process of obtaining current information on the asset (title, value,…).</a:t>
            </a:r>
          </a:p>
          <a:p>
            <a:pPr marL="342900" indent="-342900">
              <a:buFontTx/>
              <a:buChar char="•"/>
            </a:pPr>
            <a:endParaRPr lang="en-US" dirty="0"/>
          </a:p>
          <a:p>
            <a:pPr marL="342900" indent="-342900">
              <a:buFontTx/>
              <a:buChar char="•"/>
            </a:pPr>
            <a:r>
              <a:rPr lang="en-US" dirty="0"/>
              <a:t>The list price is based </a:t>
            </a:r>
            <a:r>
              <a:rPr lang="en-US" dirty="0" smtClean="0"/>
              <a:t>on third party valuations under the following parameters:</a:t>
            </a:r>
            <a:endParaRPr lang="en-US" dirty="0"/>
          </a:p>
          <a:p>
            <a:pPr marL="342900" indent="-342900">
              <a:buFontTx/>
              <a:buChar char="•"/>
            </a:pPr>
            <a:endParaRPr lang="en-US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SFR1-4 / SFR Lots -  </a:t>
            </a:r>
            <a:r>
              <a:rPr lang="ja-JP" altLang="en-US" dirty="0"/>
              <a:t>“</a:t>
            </a:r>
            <a:r>
              <a:rPr lang="en-US" dirty="0"/>
              <a:t>as–is</a:t>
            </a:r>
            <a:r>
              <a:rPr lang="ja-JP" altLang="en-US" dirty="0"/>
              <a:t>”</a:t>
            </a:r>
            <a:r>
              <a:rPr lang="en-US" dirty="0"/>
              <a:t> value, pursuing disposition within 6 </a:t>
            </a:r>
            <a:r>
              <a:rPr lang="en-US" dirty="0" smtClean="0"/>
              <a:t>months </a:t>
            </a:r>
            <a:r>
              <a:rPr lang="en-US" dirty="0"/>
              <a:t>with adequate marketing.</a:t>
            </a:r>
          </a:p>
          <a:p>
            <a:pPr marL="342900" indent="-342900">
              <a:buFont typeface="Courier New" pitchFamily="49" charset="0"/>
              <a:buChar char="o"/>
            </a:pPr>
            <a:endParaRPr lang="en-US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n-US" dirty="0"/>
              <a:t>All other properties -  </a:t>
            </a:r>
            <a:r>
              <a:rPr lang="ja-JP" altLang="en-US" dirty="0"/>
              <a:t>“</a:t>
            </a:r>
            <a:r>
              <a:rPr lang="en-US" dirty="0"/>
              <a:t>as-is</a:t>
            </a:r>
            <a:r>
              <a:rPr lang="ja-JP" altLang="en-US" dirty="0"/>
              <a:t>”</a:t>
            </a:r>
            <a:r>
              <a:rPr lang="en-US" dirty="0"/>
              <a:t> value, pursuing disposition within 12 </a:t>
            </a:r>
            <a:r>
              <a:rPr lang="en-US" dirty="0" smtClean="0"/>
              <a:t>months </a:t>
            </a:r>
            <a:r>
              <a:rPr lang="en-US" dirty="0"/>
              <a:t>with adequate marketing.</a:t>
            </a:r>
          </a:p>
          <a:p>
            <a:pPr marL="342900" indent="-342900">
              <a:spcBef>
                <a:spcPct val="50000"/>
              </a:spcBef>
            </a:pPr>
            <a:endParaRPr lang="en-US" dirty="0"/>
          </a:p>
        </p:txBody>
      </p:sp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7213" y="209037"/>
            <a:ext cx="5486400" cy="916615"/>
          </a:xfrm>
        </p:spPr>
        <p:txBody>
          <a:bodyPr/>
          <a:lstStyle/>
          <a:p>
            <a:r>
              <a:rPr lang="en-US" sz="3200" b="1" dirty="0" smtClean="0">
                <a:latin typeface="Arial" charset="0"/>
              </a:rPr>
              <a:t>How is ORE sold?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572" name="Picture 2" title="A person cutting the string attached &quot;price&quot;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2749550"/>
            <a:ext cx="456723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TextBox 2"/>
          <p:cNvSpPr txBox="1">
            <a:spLocks noChangeArrowheads="1"/>
          </p:cNvSpPr>
          <p:nvPr/>
        </p:nvSpPr>
        <p:spPr bwMode="auto">
          <a:xfrm>
            <a:off x="4267200" y="3021013"/>
            <a:ext cx="46482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/>
              <a:t>Generally ORE is moved into sealed bids or auctions (outcry or on-line) when these have not sold through listing.</a:t>
            </a:r>
          </a:p>
          <a:p>
            <a:pPr marL="285750" indent="-285750">
              <a:buFont typeface="Arial" charset="0"/>
              <a:buChar char="•"/>
            </a:pPr>
            <a:endParaRPr lang="en-US" sz="1400"/>
          </a:p>
          <a:p>
            <a:pPr marL="285750" indent="-285750">
              <a:buFont typeface="Arial" charset="0"/>
              <a:buChar char="•"/>
            </a:pPr>
            <a:r>
              <a:rPr lang="en-US" sz="2400"/>
              <a:t>Prior to an auction or sealed bid sale, we obtain new valuations.</a:t>
            </a:r>
          </a:p>
          <a:p>
            <a:pPr marL="285750" indent="-285750">
              <a:buFont typeface="Arial" charset="0"/>
              <a:buChar char="•"/>
            </a:pPr>
            <a:endParaRPr lang="en-US" sz="2400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243013" y="2012950"/>
            <a:ext cx="708660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List price is revised and adjusted in line with market response to ensure we are competitive.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531813"/>
            <a:ext cx="6629400" cy="1143000"/>
          </a:xfrm>
        </p:spPr>
        <p:txBody>
          <a:bodyPr/>
          <a:lstStyle/>
          <a:p>
            <a:r>
              <a:rPr lang="en-US" sz="3600" b="1" smtClean="0">
                <a:latin typeface="Arial" charset="0"/>
              </a:rPr>
              <a:t>How is ORE Sold? </a:t>
            </a:r>
            <a:r>
              <a:rPr lang="en-US" sz="2800" smtClean="0">
                <a:latin typeface="Arial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3991" name="Group 23" title="Table lists historical sal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392737"/>
              </p:ext>
            </p:extLst>
          </p:nvPr>
        </p:nvGraphicFramePr>
        <p:xfrm>
          <a:off x="533400" y="4800601"/>
          <a:ext cx="8229600" cy="1216742"/>
        </p:xfrm>
        <a:graphic>
          <a:graphicData uri="http://schemas.openxmlformats.org/drawingml/2006/table">
            <a:tbl>
              <a:tblPr firstRow="1">
                <a:effectLst/>
              </a:tblPr>
              <a:tblGrid>
                <a:gridCol w="2514600"/>
                <a:gridCol w="2667000"/>
                <a:gridCol w="3048000"/>
              </a:tblGrid>
              <a:tr h="69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ORE Sales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Price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Appraised Value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8,961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$2.3 B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0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92%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0000"/>
                      </a:blip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9345" name="Text Box 24"/>
          <p:cNvSpPr txBox="1">
            <a:spLocks noChangeArrowheads="1"/>
          </p:cNvSpPr>
          <p:nvPr/>
        </p:nvSpPr>
        <p:spPr bwMode="auto">
          <a:xfrm>
            <a:off x="862013" y="3734925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Historical Sales Since 2008</a:t>
            </a:r>
          </a:p>
        </p:txBody>
      </p:sp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dirty="0"/>
              <a:t>Real property (ORE) - Our Portfolio </a:t>
            </a:r>
            <a:r>
              <a:rPr lang="en-US" dirty="0" smtClean="0"/>
              <a:t>(August 31) </a:t>
            </a:r>
            <a:endParaRPr lang="en-US" dirty="0"/>
          </a:p>
          <a:p>
            <a:pPr marL="342900" indent="-342900"/>
            <a:r>
              <a:rPr lang="en-US" dirty="0"/>
              <a:t> </a:t>
            </a:r>
          </a:p>
          <a:p>
            <a:pPr marL="800100" lvl="1" indent="-342900"/>
            <a:r>
              <a:rPr lang="en-US" sz="2000" b="1" dirty="0"/>
              <a:t>	</a:t>
            </a:r>
            <a:r>
              <a:rPr lang="en-US" sz="2000" u="sng" dirty="0"/>
              <a:t>No. Assets</a:t>
            </a:r>
            <a:r>
              <a:rPr lang="en-US" sz="2000" dirty="0"/>
              <a:t>	</a:t>
            </a:r>
            <a:r>
              <a:rPr lang="en-US" sz="2000" u="sng" dirty="0"/>
              <a:t>Appraised Value</a:t>
            </a:r>
            <a:r>
              <a:rPr lang="en-US" sz="2000" dirty="0"/>
              <a:t>	</a:t>
            </a:r>
            <a:r>
              <a:rPr lang="en-US" sz="2000" u="sng" dirty="0"/>
              <a:t>Book Value</a:t>
            </a:r>
          </a:p>
          <a:p>
            <a:pPr marL="342900" indent="-342900"/>
            <a:r>
              <a:rPr lang="en-US" sz="2000" dirty="0"/>
              <a:t>		    </a:t>
            </a:r>
            <a:r>
              <a:rPr lang="en-US" sz="2000" dirty="0" smtClean="0"/>
              <a:t>729</a:t>
            </a:r>
            <a:r>
              <a:rPr lang="en-US" sz="2000" dirty="0"/>
              <a:t>		       $</a:t>
            </a:r>
            <a:r>
              <a:rPr lang="en-US" sz="2000" dirty="0" smtClean="0"/>
              <a:t>231 </a:t>
            </a:r>
            <a:r>
              <a:rPr lang="en-US" sz="2000" dirty="0"/>
              <a:t>M		   </a:t>
            </a:r>
            <a:r>
              <a:rPr lang="en-US" sz="2000" dirty="0" smtClean="0"/>
              <a:t>$446 </a:t>
            </a:r>
            <a:r>
              <a:rPr lang="en-US" sz="2000" dirty="0"/>
              <a:t>M</a:t>
            </a:r>
          </a:p>
          <a:p>
            <a:pPr marL="342900" indent="-342900"/>
            <a:r>
              <a:rPr lang="en-US" b="1" dirty="0"/>
              <a:t>                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0363"/>
            <a:ext cx="8229600" cy="731837"/>
          </a:xfrm>
        </p:spPr>
        <p:txBody>
          <a:bodyPr/>
          <a:lstStyle/>
          <a:p>
            <a:r>
              <a:rPr lang="en-US" sz="3600" b="1" smtClean="0">
                <a:latin typeface="Arial" charset="0"/>
              </a:rPr>
              <a:t>ORE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0392" name="Group 40" title="Table lists portfoli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411278"/>
              </p:ext>
            </p:extLst>
          </p:nvPr>
        </p:nvGraphicFramePr>
        <p:xfrm>
          <a:off x="457200" y="2209800"/>
          <a:ext cx="8229600" cy="3535365"/>
        </p:xfrm>
        <a:graphic>
          <a:graphicData uri="http://schemas.openxmlformats.org/drawingml/2006/table">
            <a:tbl>
              <a:tblPr firstRow="1">
                <a:effectLst>
                  <a:innerShdw blurRad="254000" dist="76200" dir="13500000">
                    <a:srgbClr val="000000">
                      <a:alpha val="50000"/>
                    </a:srgbClr>
                  </a:innerShdw>
                </a:effectLst>
              </a:tblPr>
              <a:tblGrid>
                <a:gridCol w="2286000"/>
                <a:gridCol w="2057400"/>
                <a:gridCol w="3886200"/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Asset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 Assets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Appraised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SFR 1-4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$22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$98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Multi-family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$231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>
                        <a:alphaModFix amt="85000"/>
                      </a:blip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1295400" y="1447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Real property (ORE) - Our Portfolio </a:t>
            </a:r>
            <a:r>
              <a:rPr lang="en-US" sz="2400" b="1" dirty="0" smtClean="0"/>
              <a:t>(August 31)</a:t>
            </a:r>
            <a:endParaRPr lang="en-US" sz="2000" b="1" dirty="0"/>
          </a:p>
          <a:p>
            <a:pPr marL="800100" lvl="1" indent="-342900" algn="ctr"/>
            <a:r>
              <a:rPr lang="en-US" sz="2000" b="1" dirty="0"/>
              <a:t>	</a:t>
            </a:r>
          </a:p>
        </p:txBody>
      </p:sp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Arial" charset="0"/>
              </a:rPr>
              <a:t>ORE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 title="A group of three paintings"/>
          <p:cNvGrpSpPr/>
          <p:nvPr/>
        </p:nvGrpSpPr>
        <p:grpSpPr>
          <a:xfrm>
            <a:off x="228600" y="1752600"/>
            <a:ext cx="3200400" cy="3228045"/>
            <a:chOff x="228600" y="1752600"/>
            <a:chExt cx="3200400" cy="3228045"/>
          </a:xfrm>
        </p:grpSpPr>
        <p:pic>
          <p:nvPicPr>
            <p:cNvPr id="2" name="Picture 1" title="A painting of cott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600" y="1752600"/>
              <a:ext cx="2906420" cy="187588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 title="A painting of cottage 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62000" y="2667000"/>
              <a:ext cx="2438400" cy="157380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 title="A painting of cottage 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3000" y="3505200"/>
              <a:ext cx="2286000" cy="147544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81400" y="1389063"/>
            <a:ext cx="5486400" cy="440120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We shy away from the bulk sale of ORE as the returns are not acceptable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sz="2000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Bidders </a:t>
            </a:r>
            <a:r>
              <a:rPr lang="en-US" sz="2000" dirty="0">
                <a:latin typeface="+mn-lt"/>
                <a:ea typeface="+mn-ea"/>
                <a:cs typeface="+mn-cs"/>
              </a:rPr>
              <a:t>have the option of reviewing the ORE portfolio and make offers on multiple properties.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Bidders can also participate in S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eal Bids/Auctions </a:t>
            </a:r>
            <a:r>
              <a:rPr lang="en-US" sz="2000" dirty="0">
                <a:latin typeface="+mn-lt"/>
                <a:ea typeface="+mn-ea"/>
                <a:cs typeface="+mn-cs"/>
              </a:rPr>
              <a:t>where multiple assets are offered; the investor can bid on multiple properties or one property.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The FDIC will accept the offer or combination of offers that represent the highest return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246063"/>
            <a:ext cx="5334000" cy="1143000"/>
          </a:xfrm>
        </p:spPr>
        <p:txBody>
          <a:bodyPr/>
          <a:lstStyle/>
          <a:p>
            <a:r>
              <a:rPr lang="en-US" sz="3200" b="1" smtClean="0">
                <a:latin typeface="Arial" charset="0"/>
              </a:rPr>
              <a:t>Bulk ORE Sale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Default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eez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pi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ravelogu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449</TotalTime>
  <Words>611</Words>
  <Application>Microsoft Office PowerPoint</Application>
  <PresentationFormat>On-screen Show (4:3)</PresentationFormat>
  <Paragraphs>104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Default Theme</vt:lpstr>
      <vt:lpstr>Paper</vt:lpstr>
      <vt:lpstr>Breeze</vt:lpstr>
      <vt:lpstr>Capital</vt:lpstr>
      <vt:lpstr>Travelogue</vt:lpstr>
      <vt:lpstr>Adjacency</vt:lpstr>
      <vt:lpstr>Office Theme</vt:lpstr>
      <vt:lpstr>ORE Sales Process</vt:lpstr>
      <vt:lpstr>Functions &amp; Physical Locations of the ORE Group</vt:lpstr>
      <vt:lpstr>ORE Business Model</vt:lpstr>
      <vt:lpstr>What Happens with ORE Acquired from a Failed Financial Institution?</vt:lpstr>
      <vt:lpstr>How is ORE sold?</vt:lpstr>
      <vt:lpstr>How is ORE Sold? (Cont.)</vt:lpstr>
      <vt:lpstr>ORE Overview</vt:lpstr>
      <vt:lpstr>ORE Overview</vt:lpstr>
      <vt:lpstr>Bulk ORE Sale</vt:lpstr>
      <vt:lpstr>Identifying Available Properties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Sigler</dc:creator>
  <cp:lastModifiedBy>Guo, Paul</cp:lastModifiedBy>
  <cp:revision>36</cp:revision>
  <cp:lastPrinted>2012-08-31T19:37:41Z</cp:lastPrinted>
  <dcterms:created xsi:type="dcterms:W3CDTF">2012-07-28T14:11:24Z</dcterms:created>
  <dcterms:modified xsi:type="dcterms:W3CDTF">2014-01-09T15:30:01Z</dcterms:modified>
</cp:coreProperties>
</file>