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8" r:id="rId1"/>
    <p:sldMasterId id="2147484660" r:id="rId2"/>
    <p:sldMasterId id="2147484672" r:id="rId3"/>
    <p:sldMasterId id="2147484685" r:id="rId4"/>
    <p:sldMasterId id="2147484700" r:id="rId5"/>
    <p:sldMasterId id="2147484717" r:id="rId6"/>
    <p:sldMasterId id="2147484729" r:id="rId7"/>
  </p:sldMasterIdLst>
  <p:notesMasterIdLst>
    <p:notesMasterId r:id="rId22"/>
  </p:notesMasterIdLst>
  <p:sldIdLst>
    <p:sldId id="258" r:id="rId8"/>
    <p:sldId id="259" r:id="rId9"/>
    <p:sldId id="260" r:id="rId10"/>
    <p:sldId id="261" r:id="rId11"/>
    <p:sldId id="262" r:id="rId12"/>
    <p:sldId id="268" r:id="rId13"/>
    <p:sldId id="269" r:id="rId14"/>
    <p:sldId id="270" r:id="rId15"/>
    <p:sldId id="271" r:id="rId16"/>
    <p:sldId id="263" r:id="rId17"/>
    <p:sldId id="264" r:id="rId18"/>
    <p:sldId id="265" r:id="rId19"/>
    <p:sldId id="266" r:id="rId20"/>
    <p:sldId id="26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7" d="100"/>
          <a:sy n="77" d="100"/>
        </p:scale>
        <p:origin x="-282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8536FE1-79A7-4047-8E5B-34436EB5F4DE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64C32A-D1D2-449A-B3E1-A50544B13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5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260B06-22CA-4B47-A13B-950B4829A7D0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CD500343-E8D1-4942-B08C-5AF1C3FC1003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13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7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FDIC Confidential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820FC2-A3B6-43B6-A206-760C34A243AC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/>
            <a:fld id="{81C4ACAE-F098-46F4-BAE6-53304D388196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14</a:t>
            </a:fld>
            <a:endParaRPr lang="en-US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5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FDIC Confidential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F6690-FF61-4879-8642-C5E87528264F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8C0E-99F8-418B-9334-EB22564FC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E171-0650-4EAB-9D7E-9493BBF0E259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D30D4-DAC9-42ED-9B6E-4215E631A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BCCC6-6520-451C-9581-DF6B46EEB2D6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3127-AC57-4AAB-941B-8E181251A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B96BB-2039-4A6F-B805-C66FDB8DD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2444-5CBC-42C4-B399-0DA2C308A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2C7F4-AB75-44CB-8C95-2AE654CB7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284B-15FD-4675-940B-13B98D9E5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4EEA-023B-49A5-87A1-EBE2871EA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26DB-8F46-41F2-8C4D-89BE3BEB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D6A1-CCC4-410D-B12B-782C9CEA2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E6EE-E85B-4340-B64D-557E57172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90FD5-CEE5-4DF2-A23A-452BA9A2174E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CBC2D-6D23-4ECB-BC42-7F25AEDFD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936A9-42BE-4F4C-855F-7D9206C88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40D07-E7BE-4844-9A0B-DC44A2EE4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6B87-0580-4697-8BE2-E418AFA12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7DB7-4310-4819-980A-D3BEE4C82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85246-B940-422E-85C6-DD935D604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43A7-C325-4076-AE31-EE6800BD3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9EF9-EC68-4E94-B7F1-D567F4E28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2E97-EB8E-4CB8-8EBF-BA952FCE9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2163-AE60-491A-A82A-A79247459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9C922-A269-4078-B129-A3010E47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82BE-6AC6-41B6-8B03-52BE919298BE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991F3-1756-4240-845E-7A30026D3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DE299-08BD-4BFB-96CA-4253DEFFE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4051F-996A-4620-BD46-A5C03970F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CF6B1-71FA-46D3-92D0-4C0F0CBF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B2788-CD0F-46F8-844B-9FEFAE36E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6D98-D255-4081-8F58-083E3DDC5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5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13"/>
            <p:cNvSpPr>
              <a:spLocks/>
            </p:cNvSpPr>
            <p:nvPr/>
          </p:nvSpPr>
          <p:spPr>
            <a:xfrm>
              <a:off x="563082" y="474973"/>
              <a:ext cx="7982907" cy="5889005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14"/>
            <p:cNvCxnSpPr/>
            <p:nvPr/>
          </p:nvCxnSpPr>
          <p:spPr>
            <a:xfrm>
              <a:off x="563082" y="6133815"/>
              <a:ext cx="7982907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 16"/>
            <p:cNvSpPr/>
            <p:nvPr/>
          </p:nvSpPr>
          <p:spPr>
            <a:xfrm>
              <a:off x="563082" y="457512"/>
              <a:ext cx="7982907" cy="257782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73088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988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988"/>
            <a:ext cx="762000" cy="271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9367A-441A-4897-8DA7-2DF1D8619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8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19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20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9AB4-F97D-4D35-99EE-90962E68B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87363" y="411163"/>
            <a:ext cx="8169275" cy="6035675"/>
            <a:chOff x="486873" y="411480"/>
            <a:chExt cx="8170254" cy="6035040"/>
          </a:xfrm>
        </p:grpSpPr>
        <p:sp>
          <p:nvSpPr>
            <p:cNvPr id="6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3082" y="474973"/>
                <a:ext cx="7982907" cy="5889005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3082" y="6133814"/>
                <a:ext cx="7982907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10"/>
              <p:cNvCxnSpPr/>
              <p:nvPr/>
            </p:nvCxnSpPr>
            <p:spPr>
              <a:xfrm>
                <a:off x="563082" y="3427412"/>
                <a:ext cx="7982907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 rtlCol="0"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569913" y="612298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638800" y="612457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26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27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42AA1-7473-4E79-A5EC-2F5C50B23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6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8" name="Rectangle 2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9" name="Straight Connector 2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0" name="Rectangle 24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09DCA-A0F0-4E57-9F04-C1A549EAD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EE09-C86F-409F-AA95-57832A14605C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5CEB6-FA0F-4858-A5EA-2DDD1B664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8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0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2" name="Rectangle 2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3" name="Straight Connector 3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4" name="Rectangle 31"/>
                <p:cNvSpPr/>
                <p:nvPr/>
              </p:nvSpPr>
              <p:spPr>
                <a:xfrm>
                  <a:off x="247025" y="1611845"/>
                  <a:ext cx="8622676" cy="63487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</p:grpSp>
        </p:grpSp>
        <p:cxnSp>
          <p:nvCxnSpPr>
            <p:cNvPr id="9" name="Straight Connector 22"/>
            <p:cNvCxnSpPr/>
            <p:nvPr/>
          </p:nvCxnSpPr>
          <p:spPr>
            <a:xfrm rot="16200000" flipH="1">
              <a:off x="2217422" y="4026572"/>
              <a:ext cx="4710743" cy="1588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17DA4-CD23-4BEC-83AA-571817FE9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4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6" name="Rectangle 14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7" name="Straight Connector 15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" name="Rectangle 16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D6F9-E09A-4FFF-9C19-1EC2040C7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3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5" name="Rectangle 12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6" name="Straight Connector 13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DE62-B12B-4CCD-B66F-AEC99FA7A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8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19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32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EFB8-6E9C-4996-9D7F-13EA4542E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11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13" name="Rectangle 30"/>
                  <p:cNvSpPr>
                    <a:spLocks/>
                  </p:cNvSpPr>
                  <p:nvPr/>
                </p:nvSpPr>
                <p:spPr>
                  <a:xfrm>
                    <a:off x="247025" y="246872"/>
                    <a:ext cx="8622676" cy="636458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/>
                  </a:p>
                </p:txBody>
              </p:sp>
              <p:cxnSp>
                <p:nvCxnSpPr>
                  <p:cNvPr id="14" name="Straight Connector 31"/>
                  <p:cNvCxnSpPr/>
                  <p:nvPr/>
                </p:nvCxnSpPr>
                <p:spPr>
                  <a:xfrm>
                    <a:off x="247025" y="6389249"/>
                    <a:ext cx="8622676" cy="158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10" name="Rectangle 27"/>
              <p:cNvSpPr/>
              <p:nvPr/>
            </p:nvSpPr>
            <p:spPr>
              <a:xfrm rot="5400000">
                <a:off x="801568" y="3274246"/>
                <a:ext cx="6134441" cy="6349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8" name="Rectangle 24"/>
            <p:cNvSpPr/>
            <p:nvPr/>
          </p:nvSpPr>
          <p:spPr>
            <a:xfrm rot="10800000">
              <a:off x="259074" y="1594222"/>
              <a:ext cx="3574791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 rtlCol="0">
            <a:norm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3FDE3-543A-4ECD-BF03-B9EEE8616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19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20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6"/>
            <p:cNvSpPr/>
            <p:nvPr/>
          </p:nvSpPr>
          <p:spPr>
            <a:xfrm rot="5400000">
              <a:off x="801568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58C78-5AB4-4FE4-83C6-F55802E81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8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0" name="Rectangle 21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1" name="Straight Connector 22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7" name="Rectangle 19"/>
            <p:cNvSpPr/>
            <p:nvPr/>
          </p:nvSpPr>
          <p:spPr>
            <a:xfrm>
              <a:off x="255900" y="4203542"/>
              <a:ext cx="8622676" cy="6348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CB50-9578-4EFE-A583-B905D3493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sp>
          <p:nvSpPr>
            <p:cNvPr id="5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7" name="Rectangle 15"/>
              <p:cNvSpPr>
                <a:spLocks/>
              </p:cNvSpPr>
              <p:nvPr/>
            </p:nvSpPr>
            <p:spPr>
              <a:xfrm>
                <a:off x="247025" y="246872"/>
                <a:ext cx="8622676" cy="6364582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cxnSp>
            <p:nvCxnSpPr>
              <p:cNvPr id="8" name="Straight Connector 16"/>
              <p:cNvCxnSpPr/>
              <p:nvPr/>
            </p:nvCxnSpPr>
            <p:spPr>
              <a:xfrm>
                <a:off x="247025" y="6389249"/>
                <a:ext cx="8622676" cy="158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9" name="Rectangle 17"/>
              <p:cNvSpPr/>
              <p:nvPr/>
            </p:nvSpPr>
            <p:spPr>
              <a:xfrm>
                <a:off x="247025" y="1611845"/>
                <a:ext cx="8622676" cy="6348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8FD5-23D2-4379-A7FC-DDF1AC23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2563" y="173038"/>
            <a:ext cx="8778875" cy="6511925"/>
            <a:chOff x="182880" y="173699"/>
            <a:chExt cx="8778240" cy="651060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7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9" name="Rectangle 16"/>
                <p:cNvSpPr>
                  <a:spLocks/>
                </p:cNvSpPr>
                <p:nvPr/>
              </p:nvSpPr>
              <p:spPr>
                <a:xfrm>
                  <a:off x="247025" y="246872"/>
                  <a:ext cx="8622676" cy="6364582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/>
                </a:p>
              </p:txBody>
            </p:sp>
            <p:cxnSp>
              <p:nvCxnSpPr>
                <p:cNvPr id="10" name="Straight Connector 18"/>
                <p:cNvCxnSpPr/>
                <p:nvPr/>
              </p:nvCxnSpPr>
              <p:spPr>
                <a:xfrm>
                  <a:off x="247025" y="6389249"/>
                  <a:ext cx="8622676" cy="1587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6" name="Rectangle 17"/>
            <p:cNvSpPr/>
            <p:nvPr/>
          </p:nvSpPr>
          <p:spPr>
            <a:xfrm rot="5400000">
              <a:off x="4243019" y="3274246"/>
              <a:ext cx="6134441" cy="6349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9426-4885-487C-9CC2-A5F64097D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923C-79C8-4CD7-B42D-DF474C089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DCCF6-E71E-4A81-9488-D4241BC64FB6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C450C-61B3-43CA-BE0F-A19D1CBB4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A49D-01BD-41A2-8FFD-20118E2A3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9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66660">
            <a:off x="5138738" y="600075"/>
            <a:ext cx="1609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29776">
            <a:off x="2073275" y="555625"/>
            <a:ext cx="1609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1790">
            <a:off x="3592513" y="936625"/>
            <a:ext cx="16097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66545-F425-4C63-90AE-0C9258039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B10E-4BCD-49CB-B461-3475A37E8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63D6-287D-4A55-B81A-DE3EF614B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7C0EA-C5AC-48AA-A624-3FE962FE4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75042-E263-412E-8827-AB341099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0B8EA-D090-43F4-A95C-FD3273652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2305050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EA234-B2CF-45A4-AF00-32511E05B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5" y="2305050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0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6797675" y="538163"/>
            <a:ext cx="18081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518B-5CB6-4463-9C44-DA9A3C552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5663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43CC-B8D6-4658-8188-DC4F1DC5A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353B3-633D-49B0-A1A6-207630A28188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84526-1258-4600-8958-FF76245F3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6835775" y="279400"/>
            <a:ext cx="16954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5663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2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85255">
            <a:off x="2865438" y="3182938"/>
            <a:ext cx="1697037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DC3D-A9AB-4985-82E0-6D57DC7B4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CE65-CFA6-4B97-9438-84D7B5E77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TitlePag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arAv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8222">
            <a:off x="7427913" y="2619375"/>
            <a:ext cx="158115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2260">
            <a:off x="6338888" y="604838"/>
            <a:ext cx="161131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pictureStamp-Fram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2260">
            <a:off x="4891088" y="985838"/>
            <a:ext cx="1611312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1C78-2B07-4AA9-8129-917F58028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8750C-A221-4A2B-BCED-936B60255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3513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AC4A5-1344-41B9-A09C-0AF261F9D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3269-459B-4BF4-B4C1-3BEE4E22B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30C6C-A511-401C-A835-76C829B07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813E-2550-46BA-80E2-355E47EC9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9FC06-4206-4228-8F6E-B6B6F4CFF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44AFF-F7F4-41C3-9126-53FC902D2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5759-5462-4D91-AB35-36E75A73F751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242F-470A-4837-B54E-6BE5F3FC9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123A8-82FF-4827-8D92-3EE0DD327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E6F87-ECBF-4703-9F49-A755F1968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0D197-84F8-460C-86CA-00842DEA5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59D7-3A2B-4481-8B44-9BB2DB5BE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DB0B-ACC1-4974-BF64-AC5EA0985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4F42-329A-4919-89E3-8388F709F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D76-877D-48B9-862E-D934E619C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BD825-CDD3-4444-951C-0D22870F9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BA0C1-ACE4-41E3-BE56-CE6AC4F7F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1909-A871-4550-92A7-191C6339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E02E-A06B-4663-81E4-5F9521833EB4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26FD3-6891-4897-B6C4-FEB500C13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3EDC4-5084-472B-B774-6C3388D56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B3C3F-8FD9-4A24-9A93-CE6F1784E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283B-3A80-417D-AC1A-B01739B67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4D1A-E0A9-4D20-B4D1-CE7B5F839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0128-7BEB-471E-A3F6-DF1A0E3F2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687D-D686-4E0B-838E-A3856253F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CFE06-1C98-42CD-834E-D29292ECC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34CE3-6B8D-479E-83F7-1B2389E5609C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26502-C484-432B-A15F-601D5591C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33C228-06C1-4E61-9198-0D393269B103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3628EF-014C-4AF0-9DA5-20E8BB6DF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2" r:id="rId2"/>
    <p:sldLayoutId id="2147484781" r:id="rId3"/>
    <p:sldLayoutId id="2147484780" r:id="rId4"/>
    <p:sldLayoutId id="2147484779" r:id="rId5"/>
    <p:sldLayoutId id="2147484778" r:id="rId6"/>
    <p:sldLayoutId id="2147484777" r:id="rId7"/>
    <p:sldLayoutId id="2147484776" r:id="rId8"/>
    <p:sldLayoutId id="2147484775" r:id="rId9"/>
    <p:sldLayoutId id="2147484774" r:id="rId10"/>
    <p:sldLayoutId id="2147484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960522-C382-4EE1-BC77-0C87D960F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16" r:id="rId1"/>
    <p:sldLayoutId id="2147484791" r:id="rId2"/>
    <p:sldLayoutId id="2147484817" r:id="rId3"/>
    <p:sldLayoutId id="2147484790" r:id="rId4"/>
    <p:sldLayoutId id="2147484818" r:id="rId5"/>
    <p:sldLayoutId id="2147484789" r:id="rId6"/>
    <p:sldLayoutId id="2147484788" r:id="rId7"/>
    <p:sldLayoutId id="2147484787" r:id="rId8"/>
    <p:sldLayoutId id="2147484786" r:id="rId9"/>
    <p:sldLayoutId id="2147484785" r:id="rId10"/>
    <p:sldLayoutId id="2147484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ACA19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2A913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ACA19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ACA19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80F333-5BB7-43D4-9809-ED664FC9A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02" r:id="rId2"/>
    <p:sldLayoutId id="2147484801" r:id="rId3"/>
    <p:sldLayoutId id="2147484800" r:id="rId4"/>
    <p:sldLayoutId id="2147484799" r:id="rId5"/>
    <p:sldLayoutId id="2147484798" r:id="rId6"/>
    <p:sldLayoutId id="2147484797" r:id="rId7"/>
    <p:sldLayoutId id="2147484796" r:id="rId8"/>
    <p:sldLayoutId id="2147484795" r:id="rId9"/>
    <p:sldLayoutId id="2147484794" r:id="rId10"/>
    <p:sldLayoutId id="2147484793" r:id="rId11"/>
    <p:sldLayoutId id="2147484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FEC67B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D67C02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FEC67B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D67C02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FEC67B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900113" y="244475"/>
            <a:ext cx="73453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0113" y="2133600"/>
            <a:ext cx="734536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4475" y="6372225"/>
            <a:ext cx="2133600" cy="258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9475" y="6372225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4C4AB98-4140-4A3D-8928-A0AA37829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  <p:sldLayoutId id="2147484832" r:id="rId13"/>
    <p:sldLayoutId id="21474848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sto MT" pitchFamily="18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rgbClr val="404040"/>
        </a:buClr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79438" indent="-228600" algn="l" rtl="0" eaLnBrk="0" fontAlgn="base" hangingPunct="0">
        <a:spcBef>
          <a:spcPts val="600"/>
        </a:spcBef>
        <a:spcAft>
          <a:spcPct val="0"/>
        </a:spcAft>
        <a:buClr>
          <a:srgbClr val="CDE0FB"/>
        </a:buClr>
        <a:buFont typeface="Arial" charset="0"/>
        <a:buChar char="•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080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036638" indent="-228600" algn="l" rtl="0" eaLnBrk="0" fontAlgn="base" hangingPunct="0">
        <a:spcBef>
          <a:spcPts val="600"/>
        </a:spcBef>
        <a:spcAft>
          <a:spcPct val="0"/>
        </a:spcAft>
        <a:buClr>
          <a:srgbClr val="CDE0FB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265238" indent="-2286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Font typeface="Arial" charset="0"/>
        <a:buChar char="•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6" descr="TextPageOverlay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95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905000"/>
            <a:ext cx="800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95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538" y="6159500"/>
            <a:ext cx="1050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C1AF87-6824-4B35-AC46-A20E2C0EB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04" r:id="rId7"/>
    <p:sldLayoutId id="2147484803" r:id="rId8"/>
    <p:sldLayoutId id="2147484840" r:id="rId9"/>
    <p:sldLayoutId id="2147484841" r:id="rId10"/>
    <p:sldLayoutId id="2147484842" r:id="rId11"/>
    <p:sldLayoutId id="2147484843" r:id="rId12"/>
    <p:sldLayoutId id="2147484844" r:id="rId13"/>
    <p:sldLayoutId id="2147484845" r:id="rId14"/>
    <p:sldLayoutId id="2147484846" r:id="rId15"/>
    <p:sldLayoutId id="214748484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sto MT" pitchFamily="18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ct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ct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ct val="0"/>
        </a:spcBef>
        <a:spcAft>
          <a:spcPts val="1000"/>
        </a:spcAft>
        <a:buFont typeface="Wingdings 2" pitchFamily="18" charset="2"/>
        <a:buChar char="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68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601876-E006-4669-BB19-187A40B99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5" r:id="rId1"/>
    <p:sldLayoutId id="2147484814" r:id="rId2"/>
    <p:sldLayoutId id="2147484813" r:id="rId3"/>
    <p:sldLayoutId id="2147484812" r:id="rId4"/>
    <p:sldLayoutId id="2147484811" r:id="rId5"/>
    <p:sldLayoutId id="2147484810" r:id="rId6"/>
    <p:sldLayoutId id="2147484809" r:id="rId7"/>
    <p:sldLayoutId id="2147484808" r:id="rId8"/>
    <p:sldLayoutId id="2147484807" r:id="rId9"/>
    <p:sldLayoutId id="2147484806" r:id="rId10"/>
    <p:sldLayoutId id="21474848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0DA1C2-0AD2-4861-B1D8-2B09A4C95365}" type="datetimeFigureOut">
              <a:rPr lang="en-US"/>
              <a:pPr>
                <a:defRPr/>
              </a:pPr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03BCB1-FF9D-4C58-9BF6-43D7652D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8" r:id="rId1"/>
    <p:sldLayoutId id="2147484849" r:id="rId2"/>
    <p:sldLayoutId id="2147484850" r:id="rId3"/>
    <p:sldLayoutId id="2147484851" r:id="rId4"/>
    <p:sldLayoutId id="2147484852" r:id="rId5"/>
    <p:sldLayoutId id="2147484853" r:id="rId6"/>
    <p:sldLayoutId id="2147484854" r:id="rId7"/>
    <p:sldLayoutId id="2147484855" r:id="rId8"/>
    <p:sldLayoutId id="2147484856" r:id="rId9"/>
    <p:sldLayoutId id="2147484857" r:id="rId10"/>
    <p:sldLayoutId id="214748485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Frame 12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6" title="Scribble map of US"/>
          <p:cNvPicPr>
            <a:picLocks noChangeAspect="1"/>
          </p:cNvPicPr>
          <p:nvPr/>
        </p:nvPicPr>
        <p:blipFill>
          <a:blip r:embed="rId3">
            <a:lum bright="40000" contrast="-80000"/>
          </a:blip>
          <a:srcRect/>
          <a:stretch>
            <a:fillRect/>
          </a:stretch>
        </p:blipFill>
        <p:spPr bwMode="auto">
          <a:xfrm>
            <a:off x="457200" y="1270000"/>
            <a:ext cx="82518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title="Photos of several c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767013"/>
            <a:ext cx="91154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"/>
                <a:cs typeface="Arial"/>
              </a:rPr>
              <a:t>Structured Transactions  </a:t>
            </a:r>
            <a:br>
              <a:rPr lang="en-US" sz="4000" b="1" dirty="0" smtClean="0">
                <a:latin typeface="Arial"/>
                <a:cs typeface="Arial"/>
              </a:rPr>
            </a:br>
            <a:r>
              <a:rPr lang="en-US" sz="4000" b="1" dirty="0" smtClean="0">
                <a:latin typeface="Arial"/>
                <a:cs typeface="Arial"/>
              </a:rPr>
              <a:t>Legal Aspects</a:t>
            </a:r>
            <a:endParaRPr lang="en-US" sz="40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6499" name="Picture 3" title="Keys on &quot;title deeds&quot; paper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7825" y="1417638"/>
            <a:ext cx="1958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955800"/>
            <a:ext cx="6810375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Used to Transfer ownership of the Assets from the FDIC as Receiver to the Company.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Transfer Documents include: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Arial"/>
                <a:cs typeface="Arial"/>
              </a:rPr>
              <a:t>the Endorsements or </a:t>
            </a:r>
            <a:r>
              <a:rPr lang="en-US" sz="2400" dirty="0" err="1" smtClean="0">
                <a:latin typeface="Arial"/>
                <a:cs typeface="Arial"/>
              </a:rPr>
              <a:t>Allonges</a:t>
            </a:r>
            <a:r>
              <a:rPr lang="en-US" sz="2400" dirty="0" smtClean="0">
                <a:latin typeface="Arial"/>
                <a:cs typeface="Arial"/>
              </a:rPr>
              <a:t> to Notes or Assignment and Lost Instrument Affidavits (if applicable).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Arial"/>
                <a:cs typeface="Arial"/>
              </a:rPr>
              <a:t>Assignments of Mortgages/Deeds of Trust.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Arial"/>
                <a:cs typeface="Arial"/>
              </a:rPr>
              <a:t>Deeds.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Arial"/>
                <a:cs typeface="Arial"/>
              </a:rPr>
              <a:t>Assignment of Leases and Rents.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2400" dirty="0" smtClean="0">
                <a:latin typeface="Arial"/>
                <a:cs typeface="Arial"/>
              </a:rPr>
              <a:t>Other documents of assignment, conveyance or transfer.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/>
          </a:p>
        </p:txBody>
      </p:sp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148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Arial" charset="0"/>
                <a:cs typeface="Arial" charset="0"/>
              </a:rPr>
              <a:t>Transfer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Frame 9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24075"/>
            <a:ext cx="8229600" cy="3940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Typically, the Manager drafts and records, as applicable, the Transfer Documents based on FDIC forms.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Typically, Limited Power of Attorney granted by the FDIC as Receiver to the Manager to execute Transfer Documents.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Such work is considered a Pre-Approved Charge and payable out of Asset Proceeds (if completed within 6 months from the Closing Date).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8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Arial" charset="0"/>
                <a:cs typeface="Arial" charset="0"/>
              </a:rPr>
              <a:t>Transfer Documents </a:t>
            </a:r>
            <a:r>
              <a:rPr lang="en-US" sz="3200" smtClean="0">
                <a:latin typeface="Arial" charset="0"/>
                <a:cs typeface="Arial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 title="Background of hand writing &quot;disclaimer&quot;"/>
          <p:cNvPicPr>
            <a:picLocks noChangeAspect="1"/>
          </p:cNvPicPr>
          <p:nvPr/>
        </p:nvPicPr>
        <p:blipFill rotWithShape="1">
          <a:blip r:embed="rId3">
            <a:alphaModFix amt="9000"/>
            <a:extLst/>
          </a:blip>
          <a:srcRect t="19507"/>
          <a:stretch/>
        </p:blipFill>
        <p:spPr>
          <a:xfrm>
            <a:off x="10894" y="1676400"/>
            <a:ext cx="9140693" cy="425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6934200" cy="2514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  <a:ea typeface="ＭＳ Ｐゴシック"/>
                <a:cs typeface="ＭＳ Ｐゴシック"/>
              </a:rPr>
              <a:t>Private Owner is designated as the Tax Matters Member under the LLC Operating Agreement.   Tax Matters Member prepares the annual tax returns for the LLC, including K-1s for the members.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latin typeface="Arial" charset="0"/>
              <a:ea typeface="ＭＳ Ｐゴシック"/>
              <a:cs typeface="ＭＳ Ｐゴシック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000" smtClean="0">
                <a:latin typeface="Arial" charset="0"/>
                <a:ea typeface="ＭＳ Ｐゴシック"/>
                <a:cs typeface="ＭＳ Ｐゴシック"/>
              </a:rPr>
              <a:t>Investors are advised to seek legal and tax counsel regarding tax consequences of operations under the Structured Transaction Agreements.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6263"/>
            <a:ext cx="8229600" cy="731837"/>
          </a:xfrm>
        </p:spPr>
        <p:txBody>
          <a:bodyPr/>
          <a:lstStyle/>
          <a:p>
            <a:pPr eaLnBrk="1" hangingPunct="1"/>
            <a:r>
              <a:rPr lang="en-US" sz="3600" b="1" smtClean="0"/>
              <a:t>Tax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Frame 6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8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1" title="Magnifying glass over &quot;oversight function&quot;"/>
          <p:cNvPicPr>
            <a:picLocks noChangeAspect="1"/>
          </p:cNvPicPr>
          <p:nvPr/>
        </p:nvPicPr>
        <p:blipFill>
          <a:blip r:embed="rId4">
            <a:alphaModFix amt="9000"/>
            <a:extLst/>
          </a:blip>
          <a:stretch>
            <a:fillRect/>
          </a:stretch>
        </p:blipFill>
        <p:spPr>
          <a:xfrm>
            <a:off x="304800" y="800100"/>
            <a:ext cx="8686800" cy="605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cs typeface="Arial" charset="0"/>
              </a:rPr>
              <a:t>As an equity partner in each Structured Transaction the FDIC monitors asset level and entity level performance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28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cs typeface="Arial" charset="0"/>
              </a:rPr>
              <a:t>Performance and projections are reported to FDIC Management and internal accounting departments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28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cs typeface="Arial" charset="0"/>
              </a:rPr>
              <a:t>A Structured Transaction’s return is compared to outright sale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sz="28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800" dirty="0">
                <a:cs typeface="Arial" charset="0"/>
              </a:rPr>
              <a:t>The FDIC is required to resolve failed institution</a:t>
            </a:r>
            <a:r>
              <a:rPr lang="ja-JP" altLang="en-US" sz="2800" dirty="0">
                <a:cs typeface="Arial" charset="0"/>
              </a:rPr>
              <a:t>’</a:t>
            </a:r>
            <a:r>
              <a:rPr lang="en-US" sz="2800" dirty="0">
                <a:cs typeface="Arial" charset="0"/>
              </a:rPr>
              <a:t>s assets with the least loss to the Deposit Insurance Fund</a:t>
            </a:r>
            <a:r>
              <a:rPr lang="en-US" sz="2800" dirty="0" smtClean="0">
                <a:cs typeface="Arial" charset="0"/>
              </a:rPr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Purpose of Oversight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8" title="Logo of FDIC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5079" name="Group 23" title="Table lists reports and oversight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442588"/>
              </p:ext>
            </p:extLst>
          </p:nvPr>
        </p:nvGraphicFramePr>
        <p:xfrm>
          <a:off x="2286000" y="1371600"/>
          <a:ext cx="4724400" cy="4935540"/>
        </p:xfrm>
        <a:graphic>
          <a:graphicData uri="http://schemas.openxmlformats.org/drawingml/2006/table">
            <a:tbl>
              <a:tblPr firstRow="1"/>
              <a:tblGrid>
                <a:gridCol w="4724400"/>
              </a:tblGrid>
              <a:tr h="457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Reports &amp; Oversight</a:t>
                      </a:r>
                    </a:p>
                  </a:txBody>
                  <a:tcPr marT="45713" marB="45713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</a:tr>
              <a:tr h="5142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Business Plan  </a:t>
                      </a:r>
                    </a:p>
                  </a:txBody>
                  <a:tcPr marT="45713" marB="4571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</a:tr>
              <a:tr h="498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Cash Flow Projection  </a:t>
                      </a:r>
                    </a:p>
                  </a:txBody>
                  <a:tcPr marT="45713" marB="4571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</a:tr>
              <a:tr h="493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Monthly Asset Level Data  </a:t>
                      </a:r>
                    </a:p>
                  </a:txBody>
                  <a:tcPr marT="45713" marB="4571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</a:tr>
              <a:tr h="498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LLC Financial Reporting  </a:t>
                      </a:r>
                    </a:p>
                  </a:txBody>
                  <a:tcPr marT="45713" marB="4571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</a:tr>
              <a:tr h="82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Compliance Monitoring Contractor (CMC) Visit</a:t>
                      </a:r>
                    </a:p>
                  </a:txBody>
                  <a:tcPr marT="45713" marB="4571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</a:tr>
              <a:tr h="82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U.S. Government Accountability Office (GAO) Review</a:t>
                      </a:r>
                    </a:p>
                  </a:txBody>
                  <a:tcPr marT="45713" marB="4571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</a:tr>
              <a:tr h="825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Office of Inspector General (OIG) Audit</a:t>
                      </a:r>
                    </a:p>
                  </a:txBody>
                  <a:tcPr marT="45713" marB="45713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rotWithShape="1"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Managing Member 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Requirements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8305" name="Picture 8" title="Green folder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575" y="1752600"/>
            <a:ext cx="45434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8305800" y="2667000"/>
            <a:ext cx="628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Bids</a:t>
            </a:r>
          </a:p>
        </p:txBody>
      </p:sp>
      <p:sp>
        <p:nvSpPr>
          <p:cNvPr id="98309" name="TextBox 4"/>
          <p:cNvSpPr txBox="1">
            <a:spLocks noChangeArrowheads="1"/>
          </p:cNvSpPr>
          <p:nvPr/>
        </p:nvSpPr>
        <p:spPr bwMode="auto">
          <a:xfrm>
            <a:off x="6248400" y="2667000"/>
            <a:ext cx="1196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dirty="0">
                <a:latin typeface="Arial Narrow" pitchFamily="34" charset="0"/>
              </a:rPr>
              <a:t>Transactions</a:t>
            </a:r>
          </a:p>
        </p:txBody>
      </p:sp>
      <p:sp>
        <p:nvSpPr>
          <p:cNvPr id="98310" name="TextBox 6"/>
          <p:cNvSpPr txBox="1">
            <a:spLocks noChangeArrowheads="1"/>
          </p:cNvSpPr>
          <p:nvPr/>
        </p:nvSpPr>
        <p:spPr bwMode="auto">
          <a:xfrm>
            <a:off x="4800600" y="2743200"/>
            <a:ext cx="1108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Transfers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8862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460375" indent="-460375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Bid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Documents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460375" indent="-460375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Transaction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Documents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marL="460375" indent="-460375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Transfer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Documents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9988" y="609600"/>
            <a:ext cx="68611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Arial"/>
                <a:cs typeface="Arial"/>
              </a:rPr>
              <a:t>Three Categories of Structured Transaction Agreements &amp; Documents </a:t>
            </a:r>
            <a:br>
              <a:rPr lang="en-US" sz="2800" b="1" dirty="0" smtClean="0">
                <a:latin typeface="Arial"/>
                <a:cs typeface="Arial"/>
              </a:rPr>
            </a:br>
            <a:r>
              <a:rPr lang="en-US" sz="2800" b="1" dirty="0" smtClean="0">
                <a:latin typeface="Arial"/>
                <a:cs typeface="Arial"/>
              </a:rPr>
              <a:t>(Transaction-Specific)</a:t>
            </a:r>
            <a:r>
              <a:rPr lang="en-US" sz="3600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31" name="Picture 1" title="Three bar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09800"/>
            <a:ext cx="204946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534400" cy="3581400"/>
          </a:xfrm>
        </p:spPr>
        <p:txBody>
          <a:bodyPr rtlCol="0">
            <a:normAutofit lnSpcReduction="10000"/>
          </a:bodyPr>
          <a:lstStyle/>
          <a:p>
            <a:pPr indent="7938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dirty="0" smtClean="0">
                <a:latin typeface="Arial"/>
                <a:cs typeface="Arial"/>
              </a:rPr>
              <a:t>Provide Information about a Specific Structured Transaction, including:</a:t>
            </a:r>
          </a:p>
          <a:p>
            <a:pPr indent="7938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 indent="7938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 indent="7938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   Statistics on the Assets.</a:t>
            </a:r>
          </a:p>
          <a:p>
            <a:pPr indent="7938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indent="7938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   Transaction Terms and Structure.</a:t>
            </a:r>
          </a:p>
          <a:p>
            <a:pPr indent="7938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indent="7938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   Transaction-Specific Qualification Process.</a:t>
            </a:r>
          </a:p>
          <a:p>
            <a:pPr indent="7938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800" dirty="0" smtClean="0">
              <a:latin typeface="Arial"/>
              <a:cs typeface="Arial"/>
            </a:endParaRPr>
          </a:p>
          <a:p>
            <a:pPr indent="7938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   Bid Submission to purchase Private Owner Interest.</a:t>
            </a:r>
          </a:p>
        </p:txBody>
      </p:sp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Arial" charset="0"/>
                <a:cs typeface="Arial" charset="0"/>
              </a:rPr>
              <a:t>Bid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Picture 5" title="Ribs on dish"/>
          <p:cNvPicPr>
            <a:picLocks noChangeAspect="1"/>
          </p:cNvPicPr>
          <p:nvPr/>
        </p:nvPicPr>
        <p:blipFill rotWithShape="1">
          <a:blip r:embed="rId3">
            <a:alphaModFix amt="22000"/>
            <a:extLst/>
          </a:blip>
          <a:srcRect l="1" t="25884" r="7508"/>
          <a:stretch/>
        </p:blipFill>
        <p:spPr>
          <a:xfrm>
            <a:off x="961337" y="3818154"/>
            <a:ext cx="7149767" cy="287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3429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Arial" charset="0"/>
                <a:ea typeface="ＭＳ Ｐゴシック" charset="0"/>
              </a:rPr>
              <a:t>     </a:t>
            </a:r>
          </a:p>
          <a:p>
            <a:pPr marL="460375" indent="-460375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Spell out the rights and legal obligations of all parties to the Transaction. </a:t>
            </a:r>
          </a:p>
          <a:p>
            <a:pPr marL="460375" indent="-460375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dirty="0" smtClean="0">
              <a:latin typeface="Arial"/>
              <a:ea typeface="ＭＳ Ｐゴシック" charset="0"/>
              <a:cs typeface="Arial"/>
            </a:endParaRPr>
          </a:p>
          <a:p>
            <a:pPr marL="460375" indent="-460375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>
                <a:latin typeface="Arial"/>
                <a:ea typeface="ＭＳ Ｐゴシック" charset="0"/>
                <a:cs typeface="Arial"/>
              </a:rPr>
              <a:t>Provide the </a:t>
            </a:r>
            <a:r>
              <a:rPr lang="ja-JP" altLang="en-US" sz="2400" dirty="0" smtClean="0">
                <a:latin typeface="Arial"/>
                <a:cs typeface="Arial"/>
              </a:rPr>
              <a:t>“</a:t>
            </a:r>
            <a:r>
              <a:rPr lang="en-US" altLang="ja-JP" sz="2400" dirty="0" smtClean="0">
                <a:latin typeface="Arial"/>
                <a:cs typeface="Arial"/>
              </a:rPr>
              <a:t>Meat on the Bones</a:t>
            </a:r>
            <a:r>
              <a:rPr lang="ja-JP" altLang="en-US" sz="2400" dirty="0" smtClean="0">
                <a:latin typeface="Arial"/>
                <a:cs typeface="Arial"/>
              </a:rPr>
              <a:t>”</a:t>
            </a:r>
            <a:r>
              <a:rPr lang="en-US" altLang="ja-JP" sz="2400" dirty="0" smtClean="0">
                <a:latin typeface="Arial"/>
                <a:cs typeface="Arial"/>
              </a:rPr>
              <a:t> to the structure described in the Term Sheet.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400" b="1" dirty="0" smtClean="0">
              <a:latin typeface="Arial" charset="0"/>
              <a:ea typeface="ＭＳ Ｐゴシック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latin typeface="Arial" charset="0"/>
                <a:cs typeface="Arial" charset="0"/>
              </a:rPr>
              <a:t>Transaction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8" name="Frame 37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1409" name="Levelraged Transaction"/>
          <p:cNvSpPr txBox="1">
            <a:spLocks noChangeArrowheads="1"/>
          </p:cNvSpPr>
          <p:nvPr/>
        </p:nvSpPr>
        <p:spPr bwMode="auto">
          <a:xfrm>
            <a:off x="304800" y="6019800"/>
            <a:ext cx="220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cs typeface="Arial" charset="0"/>
              </a:rPr>
              <a:t>*</a:t>
            </a:r>
            <a:r>
              <a:rPr lang="en-US" sz="1200" b="1">
                <a:solidFill>
                  <a:srgbClr val="000000"/>
                </a:solidFill>
                <a:cs typeface="Arial" charset="0"/>
              </a:rPr>
              <a:t> Leveraged Transaction</a:t>
            </a:r>
          </a:p>
        </p:txBody>
      </p:sp>
      <p:sp>
        <p:nvSpPr>
          <p:cNvPr id="101398" name="All equity interest arrow" title="&quot;All equity interest&quot; arrow from &quot;company, LLC&quot; to &quot;initial member (FDIC)&quot;"/>
          <p:cNvSpPr>
            <a:spLocks noChangeShapeType="1"/>
          </p:cNvSpPr>
          <p:nvPr/>
        </p:nvSpPr>
        <p:spPr bwMode="auto">
          <a:xfrm flipV="1">
            <a:off x="5715000" y="3733800"/>
            <a:ext cx="2590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6" name="all equity interest"/>
          <p:cNvSpPr txBox="1">
            <a:spLocks noChangeArrowheads="1"/>
          </p:cNvSpPr>
          <p:nvPr/>
        </p:nvSpPr>
        <p:spPr bwMode="auto">
          <a:xfrm>
            <a:off x="6654114" y="478618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All Equity Interest</a:t>
            </a:r>
          </a:p>
        </p:txBody>
      </p:sp>
      <p:sp>
        <p:nvSpPr>
          <p:cNvPr id="101399" name="PMN arrow" title="&quot;PMN*&quot; arrow from &quot;Company, LLC&quot; to &quot;Initial Member (FDIC)&quot;"/>
          <p:cNvSpPr>
            <a:spLocks noChangeShapeType="1"/>
          </p:cNvSpPr>
          <p:nvPr/>
        </p:nvSpPr>
        <p:spPr bwMode="auto">
          <a:xfrm flipV="1">
            <a:off x="5715000" y="3581400"/>
            <a:ext cx="2209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00" name="PMN"/>
          <p:cNvSpPr txBox="1">
            <a:spLocks noChangeArrowheads="1"/>
          </p:cNvSpPr>
          <p:nvPr/>
        </p:nvSpPr>
        <p:spPr bwMode="auto">
          <a:xfrm>
            <a:off x="6477000" y="3962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PMN*</a:t>
            </a:r>
          </a:p>
        </p:txBody>
      </p:sp>
      <p:sp>
        <p:nvSpPr>
          <p:cNvPr id="101397" name="assets arrow" title="&quot;Assets&quot; arrow from &quot;Initial member (FDIC)&quot; to &quot;Company, LLC&quot;"/>
          <p:cNvSpPr>
            <a:spLocks noChangeShapeType="1"/>
          </p:cNvSpPr>
          <p:nvPr/>
        </p:nvSpPr>
        <p:spPr bwMode="auto">
          <a:xfrm flipH="1">
            <a:off x="5715000" y="3581400"/>
            <a:ext cx="1524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5" name="assets"/>
          <p:cNvSpPr txBox="1">
            <a:spLocks noChangeArrowheads="1"/>
          </p:cNvSpPr>
          <p:nvPr/>
        </p:nvSpPr>
        <p:spPr bwMode="auto">
          <a:xfrm>
            <a:off x="5329884" y="3962400"/>
            <a:ext cx="1371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Assets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8" name="custodian/payment agent" title="Rectangle labeled &quot;Custodian/Paying Agent*&quot;"/>
          <p:cNvSpPr txBox="1">
            <a:spLocks noChangeArrowheads="1"/>
          </p:cNvSpPr>
          <p:nvPr/>
        </p:nvSpPr>
        <p:spPr bwMode="auto">
          <a:xfrm>
            <a:off x="850557" y="5188421"/>
            <a:ext cx="1752600" cy="650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Custodian/</a:t>
            </a:r>
            <a:br>
              <a:rPr lang="en-US" b="1" dirty="0">
                <a:solidFill>
                  <a:srgbClr val="000000"/>
                </a:solidFill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cs typeface="Arial" charset="0"/>
              </a:rPr>
              <a:t>Paying Agent*</a:t>
            </a:r>
          </a:p>
        </p:txBody>
      </p:sp>
      <p:sp>
        <p:nvSpPr>
          <p:cNvPr id="101401" name="Manages payments arrow" title="&quot;Manages payments*&quot; arrow from &quot;company, LLC&quot; to &quot;custodian/paying agent*&quot;"/>
          <p:cNvSpPr>
            <a:spLocks noChangeShapeType="1"/>
          </p:cNvSpPr>
          <p:nvPr/>
        </p:nvSpPr>
        <p:spPr bwMode="auto">
          <a:xfrm flipH="1">
            <a:off x="2743200" y="548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08" name="Manages Payments"/>
          <p:cNvSpPr txBox="1">
            <a:spLocks noChangeArrowheads="1"/>
          </p:cNvSpPr>
          <p:nvPr/>
        </p:nvSpPr>
        <p:spPr bwMode="auto">
          <a:xfrm>
            <a:off x="2743200" y="5486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Manages Payments*</a:t>
            </a:r>
          </a:p>
        </p:txBody>
      </p:sp>
      <p:sp>
        <p:nvSpPr>
          <p:cNvPr id="101402" name="Holds assets documents"/>
          <p:cNvSpPr txBox="1">
            <a:spLocks noChangeArrowheads="1"/>
          </p:cNvSpPr>
          <p:nvPr/>
        </p:nvSpPr>
        <p:spPr bwMode="auto">
          <a:xfrm>
            <a:off x="2667000" y="4800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Holds Assets Documents</a:t>
            </a:r>
          </a:p>
        </p:txBody>
      </p:sp>
      <p:sp>
        <p:nvSpPr>
          <p:cNvPr id="101380" name="company, llc" title="Rectangle labeled &quot;Company, LLC&quot;"/>
          <p:cNvSpPr>
            <a:spLocks noChangeArrowheads="1"/>
          </p:cNvSpPr>
          <p:nvPr/>
        </p:nvSpPr>
        <p:spPr bwMode="auto">
          <a:xfrm>
            <a:off x="3810000" y="4343400"/>
            <a:ext cx="1752600" cy="1295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Company,</a:t>
            </a:r>
          </a:p>
          <a:p>
            <a:pPr algn="ctr" eaLnBrk="0" hangingPunct="0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LLC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404" name="Management fee arrow" title="&quot;management fee&quot; arrow from &quot;company, LLC&quot; to &quot;private owner&quot;"/>
          <p:cNvSpPr>
            <a:spLocks noChangeShapeType="1"/>
          </p:cNvSpPr>
          <p:nvPr/>
        </p:nvSpPr>
        <p:spPr bwMode="auto">
          <a:xfrm flipH="1" flipV="1">
            <a:off x="2590800" y="3429000"/>
            <a:ext cx="1066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05" name="Management fee"/>
          <p:cNvSpPr txBox="1">
            <a:spLocks noChangeArrowheads="1"/>
          </p:cNvSpPr>
          <p:nvPr/>
        </p:nvSpPr>
        <p:spPr bwMode="auto">
          <a:xfrm>
            <a:off x="2057400" y="3886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Management Fee</a:t>
            </a:r>
          </a:p>
        </p:txBody>
      </p:sp>
      <p:sp>
        <p:nvSpPr>
          <p:cNvPr id="101406" name="Initial member" title="Rectangle labeled &quot;Initial Member (FDIC)&quot;"/>
          <p:cNvSpPr>
            <a:spLocks noChangeArrowheads="1"/>
          </p:cNvSpPr>
          <p:nvPr/>
        </p:nvSpPr>
        <p:spPr bwMode="auto">
          <a:xfrm>
            <a:off x="6629400" y="2743200"/>
            <a:ext cx="17526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 dirty="0">
                <a:solidFill>
                  <a:srgbClr val="000000"/>
                </a:solidFill>
                <a:cs typeface="Arial" charset="0"/>
              </a:rPr>
              <a:t>Initial Member</a:t>
            </a:r>
          </a:p>
          <a:p>
            <a:pPr algn="ctr" eaLnBrk="0" hangingPunct="0"/>
            <a:r>
              <a:rPr lang="en-US" b="1" dirty="0">
                <a:solidFill>
                  <a:srgbClr val="000000"/>
                </a:solidFill>
                <a:cs typeface="Arial" charset="0"/>
              </a:rPr>
              <a:t>(FDIC</a:t>
            </a: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89" name="cash at closing arrow" title="&quot;Cash at closing&quot; arrow from &quot;private owner&quot; to &quot;initial member&quot;"/>
          <p:cNvSpPr>
            <a:spLocks noChangeShapeType="1"/>
          </p:cNvSpPr>
          <p:nvPr/>
        </p:nvSpPr>
        <p:spPr bwMode="auto">
          <a:xfrm>
            <a:off x="3124200" y="3505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4" name="cash at closing"/>
          <p:cNvSpPr txBox="1">
            <a:spLocks noChangeArrowheads="1"/>
          </p:cNvSpPr>
          <p:nvPr/>
        </p:nvSpPr>
        <p:spPr bwMode="auto">
          <a:xfrm>
            <a:off x="3733800" y="32004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Cash at Closing</a:t>
            </a:r>
          </a:p>
        </p:txBody>
      </p:sp>
      <p:sp>
        <p:nvSpPr>
          <p:cNvPr id="101390" name="private owner interest arrow" title="&quot;Private owner interest&quot; arrow from &quot;Initial member (FDIC)&quot; to &quot;Private Owner&quot;"/>
          <p:cNvSpPr>
            <a:spLocks noChangeShapeType="1"/>
          </p:cNvSpPr>
          <p:nvPr/>
        </p:nvSpPr>
        <p:spPr bwMode="auto">
          <a:xfrm flipH="1">
            <a:off x="3048000" y="30480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93" name="private owner interest"/>
          <p:cNvSpPr txBox="1">
            <a:spLocks noChangeArrowheads="1"/>
          </p:cNvSpPr>
          <p:nvPr/>
        </p:nvSpPr>
        <p:spPr bwMode="auto">
          <a:xfrm>
            <a:off x="3733800" y="2743200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cs typeface="Arial" charset="0"/>
              </a:rPr>
              <a:t>Private Owner Interest</a:t>
            </a:r>
          </a:p>
        </p:txBody>
      </p:sp>
      <p:sp>
        <p:nvSpPr>
          <p:cNvPr id="101382" name="servicer" title="Rectangle labeled &quot;Servicer&quot;"/>
          <p:cNvSpPr>
            <a:spLocks noChangeArrowheads="1"/>
          </p:cNvSpPr>
          <p:nvPr/>
        </p:nvSpPr>
        <p:spPr bwMode="auto">
          <a:xfrm>
            <a:off x="3733800" y="1417638"/>
            <a:ext cx="17526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cs typeface="Arial" charset="0"/>
              </a:rPr>
              <a:t>Servicer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1391" name="Servicing agreement arrow" title="&quot;Servicing agreement&quot; arrow between &quot;Prviate owner&quot; and &quot;Servicer&quot;"/>
          <p:cNvSpPr>
            <a:spLocks noChangeShapeType="1"/>
          </p:cNvSpPr>
          <p:nvPr/>
        </p:nvSpPr>
        <p:spPr bwMode="auto">
          <a:xfrm flipV="1">
            <a:off x="2743200" y="23622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403" name="Servicing agreement"/>
          <p:cNvSpPr txBox="1">
            <a:spLocks noChangeArrowheads="1"/>
          </p:cNvSpPr>
          <p:nvPr/>
        </p:nvSpPr>
        <p:spPr bwMode="auto">
          <a:xfrm>
            <a:off x="2667000" y="2103438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Servicing Agreement</a:t>
            </a:r>
          </a:p>
        </p:txBody>
      </p:sp>
      <p:sp>
        <p:nvSpPr>
          <p:cNvPr id="101379" name="private owner" title="Rectangle labeled &quot;Private Owner (Manager)&quot;"/>
          <p:cNvSpPr>
            <a:spLocks noChangeArrowheads="1"/>
          </p:cNvSpPr>
          <p:nvPr/>
        </p:nvSpPr>
        <p:spPr bwMode="auto">
          <a:xfrm>
            <a:off x="914400" y="2667000"/>
            <a:ext cx="17526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solidFill>
                  <a:srgbClr val="000000"/>
                </a:solidFill>
                <a:cs typeface="Arial" charset="0"/>
              </a:rPr>
              <a:t>Private Owner</a:t>
            </a:r>
            <a:br>
              <a:rPr lang="en-US" b="1" dirty="0">
                <a:solidFill>
                  <a:srgbClr val="000000"/>
                </a:solidFill>
                <a:cs typeface="Arial" charset="0"/>
              </a:rPr>
            </a:br>
            <a:r>
              <a:rPr lang="en-US" sz="1400" b="1" dirty="0">
                <a:solidFill>
                  <a:srgbClr val="000000"/>
                </a:solidFill>
                <a:cs typeface="Arial" charset="0"/>
              </a:rPr>
              <a:t>(Manager</a:t>
            </a:r>
            <a:r>
              <a:rPr lang="en-US" sz="1400" b="1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92" name="arrow" title="Arrow from &quot;Specific Parent&quot; to &quot;Private Owner&quot;"/>
          <p:cNvSpPr>
            <a:spLocks noChangeShapeType="1"/>
          </p:cNvSpPr>
          <p:nvPr/>
        </p:nvSpPr>
        <p:spPr bwMode="auto">
          <a:xfrm>
            <a:off x="12954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381" name="specified parent" title="Rectangle labeled &quot;Specified Parent&quot;"/>
          <p:cNvSpPr>
            <a:spLocks noChangeArrowheads="1"/>
          </p:cNvSpPr>
          <p:nvPr/>
        </p:nvSpPr>
        <p:spPr bwMode="auto">
          <a:xfrm>
            <a:off x="914400" y="1524000"/>
            <a:ext cx="17526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Specified</a:t>
            </a:r>
          </a:p>
          <a:p>
            <a:pPr algn="ctr" eaLnBrk="0" hangingPunct="0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cs typeface="Arial" charset="0"/>
              </a:rPr>
              <a:t>Parent</a:t>
            </a: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77" name="Title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charset="0"/>
                <a:cs typeface="Arial" charset="0"/>
              </a:rPr>
              <a:t>Transaction Documents </a:t>
            </a:r>
            <a:r>
              <a:rPr lang="en-US" sz="2800" dirty="0" smtClean="0">
                <a:latin typeface="Arial" charset="0"/>
                <a:cs typeface="Arial" charset="0"/>
              </a:rPr>
              <a:t>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03" name="Picture 10" descr="MC90005487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4175" y="1860550"/>
            <a:ext cx="3489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4703762"/>
          </a:xfrm>
        </p:spPr>
        <p:txBody>
          <a:bodyPr/>
          <a:lstStyle/>
          <a:p>
            <a:r>
              <a:rPr lang="en-US" smtClean="0"/>
              <a:t>Collection Account – loan proceeds from all sources</a:t>
            </a:r>
          </a:p>
          <a:p>
            <a:pPr lvl="1"/>
            <a:r>
              <a:rPr lang="en-US" smtClean="0"/>
              <a:t>Principal</a:t>
            </a:r>
          </a:p>
          <a:p>
            <a:pPr lvl="1"/>
            <a:r>
              <a:rPr lang="en-US" smtClean="0"/>
              <a:t>Interest</a:t>
            </a:r>
          </a:p>
          <a:p>
            <a:pPr lvl="1"/>
            <a:r>
              <a:rPr lang="en-US" smtClean="0"/>
              <a:t>Prepayment fees, extension fees, late fees, assumption fees, insurance proceeds, condemnation awards, REO net operating cash flow, recoveries on guarantees</a:t>
            </a:r>
          </a:p>
          <a:p>
            <a:pPr lvl="1"/>
            <a:r>
              <a:rPr lang="en-US" smtClean="0"/>
              <a:t>Sales and refinancing proceeds</a:t>
            </a:r>
          </a:p>
        </p:txBody>
      </p:sp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Transaction Documents </a:t>
            </a:r>
            <a:r>
              <a:rPr lang="en-US" sz="3200" smtClean="0"/>
              <a:t>(cont.)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27" name="Picture 5" descr="MC90005891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275" y="1892300"/>
            <a:ext cx="178593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7638"/>
            <a:ext cx="8229600" cy="4878387"/>
          </a:xfrm>
        </p:spPr>
        <p:txBody>
          <a:bodyPr/>
          <a:lstStyle/>
          <a:p>
            <a:r>
              <a:rPr lang="en-US" smtClean="0"/>
              <a:t>Collection Account – use of proceeds:</a:t>
            </a:r>
          </a:p>
          <a:p>
            <a:pPr lvl="1"/>
            <a:r>
              <a:rPr lang="en-US" smtClean="0"/>
              <a:t>Pre-approved Charges</a:t>
            </a:r>
          </a:p>
          <a:p>
            <a:pPr lvl="1"/>
            <a:r>
              <a:rPr lang="en-US" smtClean="0"/>
              <a:t>Servicing Expenses</a:t>
            </a:r>
          </a:p>
          <a:p>
            <a:r>
              <a:rPr lang="en-US" smtClean="0"/>
              <a:t>Distribution Account – remaining proceeds go to waterfall</a:t>
            </a:r>
          </a:p>
          <a:p>
            <a:pPr lvl="1"/>
            <a:r>
              <a:rPr lang="en-US" smtClean="0"/>
              <a:t>Single Waterfall – CRE and ADC transactions</a:t>
            </a:r>
          </a:p>
          <a:p>
            <a:pPr lvl="1"/>
            <a:r>
              <a:rPr lang="en-US" smtClean="0"/>
              <a:t>Dual Waterfall (separates principal and interest proceeds) – SFR transactions</a:t>
            </a:r>
          </a:p>
          <a:p>
            <a:r>
              <a:rPr lang="en-US" smtClean="0"/>
              <a:t>Working Capital Account</a:t>
            </a:r>
          </a:p>
        </p:txBody>
      </p:sp>
      <p:sp>
        <p:nvSpPr>
          <p:cNvPr id="1034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Transaction Documents </a:t>
            </a:r>
            <a:r>
              <a:rPr lang="en-US" sz="3200" smtClean="0"/>
              <a:t>(cont.)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4450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49363"/>
            <a:ext cx="8229600" cy="5302250"/>
          </a:xfrm>
        </p:spPr>
        <p:txBody>
          <a:bodyPr/>
          <a:lstStyle/>
          <a:p>
            <a:r>
              <a:rPr lang="en-US" smtClean="0"/>
              <a:t>Sample Waterfall (Priority of Payments)</a:t>
            </a:r>
          </a:p>
          <a:p>
            <a:pPr lvl="1"/>
            <a:r>
              <a:rPr lang="en-US" sz="2400" smtClean="0"/>
              <a:t>Custodian Fee</a:t>
            </a:r>
          </a:p>
          <a:p>
            <a:pPr lvl="1"/>
            <a:r>
              <a:rPr lang="en-US" sz="2400" smtClean="0"/>
              <a:t>Management Fee</a:t>
            </a:r>
          </a:p>
          <a:p>
            <a:pPr lvl="1"/>
            <a:r>
              <a:rPr lang="en-US" sz="2400" smtClean="0"/>
              <a:t>Reimburse Excess Working Capital Advances</a:t>
            </a:r>
          </a:p>
          <a:p>
            <a:pPr lvl="1"/>
            <a:r>
              <a:rPr lang="en-US" sz="2400" smtClean="0"/>
              <a:t>Replenish Working Capital Reserve Account</a:t>
            </a:r>
          </a:p>
          <a:p>
            <a:pPr lvl="1"/>
            <a:r>
              <a:rPr lang="en-US" sz="2400" smtClean="0"/>
              <a:t>Possible Limited Distribution to Equity (“Leakage”)</a:t>
            </a:r>
          </a:p>
          <a:p>
            <a:pPr lvl="1"/>
            <a:r>
              <a:rPr lang="en-US" sz="2400" smtClean="0"/>
              <a:t>Remainder to Defeasance Account until Purchase Money Note(s) paid in full</a:t>
            </a:r>
          </a:p>
          <a:p>
            <a:pPr lvl="1"/>
            <a:r>
              <a:rPr lang="en-US" sz="2400" smtClean="0"/>
              <a:t>Distribution to Equity</a:t>
            </a:r>
          </a:p>
          <a:p>
            <a:r>
              <a:rPr lang="en-US" sz="2800" smtClean="0"/>
              <a:t>Discretionary Funding Advances – repayable from proceeds of specific Asset</a:t>
            </a:r>
          </a:p>
        </p:txBody>
      </p:sp>
      <p:sp>
        <p:nvSpPr>
          <p:cNvPr id="1044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b="1" smtClean="0"/>
              <a:t>Transaction Documents </a:t>
            </a:r>
            <a:r>
              <a:rPr lang="en-US" sz="3200" smtClean="0"/>
              <a:t>(cont.)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title="Blue frame with the logo of FDIC at right bottom corner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 title="Blue frame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503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8" title="Logo of FDIC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29613" y="6334125"/>
              <a:ext cx="646112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547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22363"/>
            <a:ext cx="8229600" cy="5302250"/>
          </a:xfrm>
        </p:spPr>
        <p:txBody>
          <a:bodyPr/>
          <a:lstStyle/>
          <a:p>
            <a:r>
              <a:rPr lang="en-US" sz="2800" smtClean="0"/>
              <a:t>Zero Coupon v. Interest-Bearing Notes</a:t>
            </a:r>
          </a:p>
          <a:p>
            <a:r>
              <a:rPr lang="en-US" sz="2800" smtClean="0"/>
              <a:t>Promote and Reverse Promote Features</a:t>
            </a:r>
          </a:p>
          <a:p>
            <a:r>
              <a:rPr lang="en-US" sz="2800" smtClean="0"/>
              <a:t>No Representations or Warranties (very limited put-back rights)</a:t>
            </a:r>
          </a:p>
          <a:p>
            <a:r>
              <a:rPr lang="en-US" sz="2800" smtClean="0"/>
              <a:t>Identity of Custodian – you select, paid from waterfall, must execute Custodial Agreement</a:t>
            </a:r>
          </a:p>
          <a:p>
            <a:r>
              <a:rPr lang="en-US" sz="2800" smtClean="0"/>
              <a:t>Identity of Servicer – you select, must be rated, paid from Management Fee, form Servicing Agreement</a:t>
            </a:r>
          </a:p>
          <a:p>
            <a:r>
              <a:rPr lang="en-US" sz="2800" smtClean="0"/>
              <a:t>MERS Loans</a:t>
            </a:r>
          </a:p>
          <a:p>
            <a:r>
              <a:rPr lang="en-US" sz="2800" smtClean="0"/>
              <a:t>No Affiliate Transactions</a:t>
            </a:r>
          </a:p>
          <a:p>
            <a:r>
              <a:rPr lang="en-US" sz="2800" smtClean="0"/>
              <a:t>No Use of FDIC Powers without consent</a:t>
            </a:r>
          </a:p>
        </p:txBody>
      </p:sp>
      <p:sp>
        <p:nvSpPr>
          <p:cNvPr id="10547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71450"/>
            <a:ext cx="8229600" cy="1143000"/>
          </a:xfrm>
        </p:spPr>
        <p:txBody>
          <a:bodyPr/>
          <a:lstStyle/>
          <a:p>
            <a:r>
              <a:rPr lang="en-US" sz="3200" b="1" smtClean="0"/>
              <a:t>Miscellaneous Legal Issues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Default Them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aper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reez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api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ravelogu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272</TotalTime>
  <Words>656</Words>
  <Application>Microsoft Office PowerPoint</Application>
  <PresentationFormat>On-screen Show (4:3)</PresentationFormat>
  <Paragraphs>121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Default Theme</vt:lpstr>
      <vt:lpstr>Paper</vt:lpstr>
      <vt:lpstr>Breeze</vt:lpstr>
      <vt:lpstr>Capital</vt:lpstr>
      <vt:lpstr>Travelogue</vt:lpstr>
      <vt:lpstr>Adjacency</vt:lpstr>
      <vt:lpstr>Office Theme</vt:lpstr>
      <vt:lpstr>Structured Transactions   Legal Aspects</vt:lpstr>
      <vt:lpstr>Three Categories of Structured Transaction Agreements &amp; Documents  (Transaction-Specific) </vt:lpstr>
      <vt:lpstr>Bid Documents</vt:lpstr>
      <vt:lpstr>Transaction Documents</vt:lpstr>
      <vt:lpstr>Transaction Documents (cont.)</vt:lpstr>
      <vt:lpstr>Transaction Documents (cont.)</vt:lpstr>
      <vt:lpstr>Transaction Documents (cont.)</vt:lpstr>
      <vt:lpstr>Transaction Documents (cont.)</vt:lpstr>
      <vt:lpstr>Miscellaneous Legal Issues</vt:lpstr>
      <vt:lpstr>Transfer Documents</vt:lpstr>
      <vt:lpstr>Transfer Documents (cont.)</vt:lpstr>
      <vt:lpstr>Tax Matters</vt:lpstr>
      <vt:lpstr>Purpose of Oversight</vt:lpstr>
      <vt:lpstr>Managing Member Requirements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Sigler</dc:creator>
  <cp:lastModifiedBy>Guo, Paul</cp:lastModifiedBy>
  <cp:revision>27</cp:revision>
  <dcterms:created xsi:type="dcterms:W3CDTF">2012-07-28T14:11:24Z</dcterms:created>
  <dcterms:modified xsi:type="dcterms:W3CDTF">2014-01-09T15:33:59Z</dcterms:modified>
</cp:coreProperties>
</file>